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66" r:id="rId2"/>
    <p:sldId id="369" r:id="rId3"/>
    <p:sldId id="370" r:id="rId4"/>
    <p:sldId id="371" r:id="rId5"/>
    <p:sldId id="372" r:id="rId6"/>
    <p:sldId id="374" r:id="rId7"/>
    <p:sldId id="3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3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14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530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867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22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509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391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27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4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47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23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11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0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1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55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46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0310-72B1-417A-9674-908A961F1F2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D36EF8-50EE-49AA-97A4-4F31E92D8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10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/>
              <a:t>Efektivnost </a:t>
            </a:r>
            <a:br>
              <a:rPr lang="cs-CZ" sz="5400" b="1"/>
            </a:br>
            <a:r>
              <a:rPr lang="cs-CZ" sz="5400" b="1"/>
              <a:t>vs</a:t>
            </a:r>
            <a:r>
              <a:rPr lang="cs-CZ" sz="5400" b="1" dirty="0"/>
              <a:t>. neefektivnost veřejného sektoru</a:t>
            </a:r>
            <a:endParaRPr lang="cs-CZ" sz="33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71464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Efektivnost VS (I.)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360119" cy="3880773"/>
          </a:xfrm>
        </p:spPr>
        <p:txBody>
          <a:bodyPr>
            <a:noAutofit/>
          </a:bodyPr>
          <a:lstStyle/>
          <a:p>
            <a:r>
              <a:rPr lang="cs-CZ" sz="2400" b="1" dirty="0"/>
              <a:t>Efektivnost vs. hospodárnost vs. účinnost</a:t>
            </a:r>
          </a:p>
          <a:p>
            <a:r>
              <a:rPr lang="cs-CZ" sz="2400" b="1" dirty="0"/>
              <a:t>Zákon č. 320/2001 Sb., o finanční kontrole ve veřejné správě definuje:</a:t>
            </a:r>
          </a:p>
          <a:p>
            <a:pPr algn="just">
              <a:buNone/>
            </a:pPr>
            <a:r>
              <a:rPr lang="cs-CZ" sz="2400" b="1" dirty="0"/>
              <a:t>- </a:t>
            </a:r>
            <a:r>
              <a:rPr lang="cs-CZ" sz="2400" b="1" u="sng" dirty="0"/>
              <a:t>efektivnost</a:t>
            </a:r>
            <a:r>
              <a:rPr lang="cs-CZ" sz="2400" b="1" dirty="0"/>
              <a:t>: použití veřejných prostředků, kterým se dosáhne nejvýše možného rozsahu, kvality a přínosu plněných úkolů ve srovnání s objemem prostředků vynaložených na jejich plnění.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Efektivnost VS (II.)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8313021" cy="3880773"/>
          </a:xfrm>
        </p:spPr>
        <p:txBody>
          <a:bodyPr/>
          <a:lstStyle/>
          <a:p>
            <a:r>
              <a:rPr lang="cs-CZ" sz="2800" b="1" dirty="0"/>
              <a:t>Produkční neefektivita ve veřejném sektoru</a:t>
            </a:r>
          </a:p>
          <a:p>
            <a:pPr>
              <a:buNone/>
            </a:pPr>
            <a:r>
              <a:rPr lang="cs-CZ" sz="2800" dirty="0"/>
              <a:t>(příklad)</a:t>
            </a:r>
          </a:p>
          <a:p>
            <a:r>
              <a:rPr lang="cs-CZ" sz="2800" b="1" dirty="0"/>
              <a:t>Účinnost veřejného cíle </a:t>
            </a:r>
            <a:r>
              <a:rPr lang="cs-CZ" sz="2800" dirty="0"/>
              <a:t>(příklad)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370" y="730010"/>
            <a:ext cx="6380466" cy="857250"/>
          </a:xfrm>
        </p:spPr>
        <p:txBody>
          <a:bodyPr>
            <a:noAutofit/>
          </a:bodyPr>
          <a:lstStyle/>
          <a:p>
            <a:r>
              <a:rPr lang="cs-CZ" b="1" dirty="0"/>
              <a:t>Příčiny selhávání veřejného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9873" y="2247217"/>
            <a:ext cx="7548346" cy="3880773"/>
          </a:xfrm>
        </p:spPr>
        <p:txBody>
          <a:bodyPr>
            <a:normAutofit/>
          </a:bodyPr>
          <a:lstStyle/>
          <a:p>
            <a:r>
              <a:rPr lang="cs-CZ" sz="3200" b="1" dirty="0"/>
              <a:t>menší inovační aktivita;</a:t>
            </a:r>
          </a:p>
          <a:p>
            <a:r>
              <a:rPr lang="cs-CZ" sz="3200" b="1" dirty="0"/>
              <a:t>tendence k byrokratizaci;</a:t>
            </a:r>
          </a:p>
          <a:p>
            <a:r>
              <a:rPr lang="cs-CZ" sz="3200" b="1" dirty="0"/>
              <a:t>rigidita principů a zásad při zadávání veřejných zakázek,</a:t>
            </a:r>
          </a:p>
          <a:p>
            <a:r>
              <a:rPr lang="cs-CZ" sz="3200" b="1" dirty="0"/>
              <a:t>veřejná produkce statků bez ohledu na zákazníky a jejich preference.</a:t>
            </a:r>
            <a:endParaRPr lang="cs-CZ" sz="32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847" y="649342"/>
            <a:ext cx="6380466" cy="857250"/>
          </a:xfrm>
        </p:spPr>
        <p:txBody>
          <a:bodyPr>
            <a:noAutofit/>
          </a:bodyPr>
          <a:lstStyle/>
          <a:p>
            <a:r>
              <a:rPr lang="cs-CZ" b="1" dirty="0"/>
              <a:t>Druhy (ne)efektivnosti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alokační a redistribuční,</a:t>
            </a:r>
            <a:br>
              <a:rPr lang="cs-CZ" sz="3200" b="1" dirty="0"/>
            </a:br>
            <a:endParaRPr lang="cs-CZ" sz="3200" b="1" dirty="0"/>
          </a:p>
          <a:p>
            <a:pPr algn="l"/>
            <a:r>
              <a:rPr lang="cs-CZ" sz="3200" b="1" dirty="0"/>
              <a:t>makroekonomická,</a:t>
            </a:r>
            <a:br>
              <a:rPr lang="cs-CZ" sz="3200" b="1" dirty="0"/>
            </a:br>
            <a:endParaRPr lang="cs-CZ" sz="3200" b="1" dirty="0"/>
          </a:p>
          <a:p>
            <a:r>
              <a:rPr lang="cs-CZ" sz="3200" b="1" dirty="0"/>
              <a:t>produkční.</a:t>
            </a:r>
            <a:endParaRPr lang="cs-CZ" sz="32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581966"/>
            <a:ext cx="6380466" cy="857250"/>
          </a:xfrm>
        </p:spPr>
        <p:txBody>
          <a:bodyPr>
            <a:noAutofit/>
          </a:bodyPr>
          <a:lstStyle/>
          <a:p>
            <a:r>
              <a:rPr lang="cs-CZ" b="1" dirty="0"/>
              <a:t>Hodnocení efektivnosti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7918384" cy="38807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800" b="1" dirty="0"/>
              <a:t>Podle mezinárodních organizací (OECD, IMF, OSN) lze využít tyto ukazatele:</a:t>
            </a:r>
          </a:p>
          <a:p>
            <a:pPr algn="l">
              <a:buFontTx/>
              <a:buChar char="-"/>
            </a:pPr>
            <a:r>
              <a:rPr lang="cs-CZ" sz="2800" b="1" dirty="0"/>
              <a:t>podíl veřejných výdajů na HDP,</a:t>
            </a:r>
            <a:br>
              <a:rPr lang="cs-CZ" sz="2800" b="1" dirty="0"/>
            </a:br>
            <a:endParaRPr lang="cs-CZ" sz="2800" b="1" dirty="0"/>
          </a:p>
          <a:p>
            <a:pPr algn="l">
              <a:buFontTx/>
              <a:buChar char="-"/>
            </a:pPr>
            <a:r>
              <a:rPr lang="cs-CZ" sz="2800" b="1" dirty="0"/>
              <a:t>podíl veřejných příjmů (nebo daní) na HDP,</a:t>
            </a:r>
            <a:br>
              <a:rPr lang="cs-CZ" sz="2800" b="1" dirty="0"/>
            </a:br>
            <a:endParaRPr lang="cs-CZ" sz="2800" b="1" dirty="0"/>
          </a:p>
          <a:p>
            <a:pPr algn="l">
              <a:buFontTx/>
              <a:buChar char="-"/>
            </a:pPr>
            <a:r>
              <a:rPr lang="cs-CZ" sz="2800" b="1" dirty="0"/>
              <a:t>zaměstnanost ve VS.</a:t>
            </a:r>
            <a:endParaRPr lang="cs-CZ" sz="28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85900" y="2240869"/>
            <a:ext cx="6172200" cy="3211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000" b="1" cap="all" dirty="0"/>
          </a:p>
          <a:p>
            <a:pPr marL="0" indent="0" algn="ctr">
              <a:buNone/>
            </a:pPr>
            <a:r>
              <a:rPr lang="cs-CZ" sz="3000" b="1" cap="all" dirty="0"/>
              <a:t>Děkuji za pozornost </a:t>
            </a:r>
            <a:r>
              <a:rPr lang="cs-CZ" sz="3000" b="1" cap="all" dirty="0">
                <a:sym typeface="Wingdings" pitchFamily="2" charset="2"/>
              </a:rPr>
              <a:t></a:t>
            </a:r>
            <a:br>
              <a:rPr lang="cs-CZ" sz="3000" b="1" cap="all" dirty="0"/>
            </a:br>
            <a:br>
              <a:rPr lang="cs-CZ" sz="3000" b="1" cap="all" dirty="0"/>
            </a:br>
            <a:endParaRPr lang="cs-CZ" sz="3000" b="1" cap="all" dirty="0"/>
          </a:p>
        </p:txBody>
      </p:sp>
    </p:spTree>
    <p:extLst>
      <p:ext uri="{BB962C8B-B14F-4D97-AF65-F5344CB8AC3E}">
        <p14:creationId xmlns:p14="http://schemas.microsoft.com/office/powerpoint/2010/main" val="1611169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174</Words>
  <Application>Microsoft Office PowerPoint</Application>
  <PresentationFormat>Předvádění na obrazovce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Prezentace aplikace PowerPoint</vt:lpstr>
      <vt:lpstr>Efektivnost VS (I.)</vt:lpstr>
      <vt:lpstr>Efektivnost VS (II.)</vt:lpstr>
      <vt:lpstr>Příčiny selhávání veřejného sektoru</vt:lpstr>
      <vt:lpstr>Druhy (ne)efektivnosti</vt:lpstr>
      <vt:lpstr>Hodnocení efektivnosti VS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3</cp:revision>
  <dcterms:created xsi:type="dcterms:W3CDTF">2019-12-11T19:30:57Z</dcterms:created>
  <dcterms:modified xsi:type="dcterms:W3CDTF">2019-12-12T04:26:49Z</dcterms:modified>
</cp:coreProperties>
</file>