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317" r:id="rId5"/>
    <p:sldId id="300" r:id="rId6"/>
    <p:sldId id="303" r:id="rId7"/>
    <p:sldId id="301" r:id="rId8"/>
    <p:sldId id="30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130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2">
  <dgm:title val=""/>
  <dgm:desc val=""/>
  <dgm:catLst>
    <dgm:cat type="accent3" pri="112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lnNode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3">
        <a:alpha val="90000"/>
        <a:tint val="40000"/>
      </a:schemeClr>
    </dgm:fillClrLst>
    <dgm:linClrLst meth="repeat">
      <a:schemeClr val="accent3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B4FD2C-6F65-46A6-AD8E-9D812B23E1C1}" type="doc">
      <dgm:prSet loTypeId="urn:microsoft.com/office/officeart/2005/8/layout/hProcess9" loCatId="process" qsTypeId="urn:microsoft.com/office/officeart/2005/8/quickstyle/3d1" qsCatId="3D" csTypeId="urn:microsoft.com/office/officeart/2005/8/colors/accent3_2" csCatId="accent3" phldr="1"/>
      <dgm:spPr/>
    </dgm:pt>
    <dgm:pt modelId="{9A6AE15D-CC5C-439F-82CD-18EFF7804B71}">
      <dgm:prSet phldrT="[Text]" custT="1"/>
      <dgm:spPr/>
      <dgm:t>
        <a:bodyPr/>
        <a:lstStyle/>
        <a:p>
          <a:r>
            <a:rPr lang="cs-CZ" sz="3200" b="1" dirty="0"/>
            <a:t>Selhání trhu</a:t>
          </a:r>
        </a:p>
      </dgm:t>
    </dgm:pt>
    <dgm:pt modelId="{4C888D09-A3AA-412B-933B-89772B1DF688}" type="parTrans" cxnId="{716F5781-2CF2-45C7-B79B-3B996377CCED}">
      <dgm:prSet/>
      <dgm:spPr/>
      <dgm:t>
        <a:bodyPr/>
        <a:lstStyle/>
        <a:p>
          <a:endParaRPr lang="cs-CZ"/>
        </a:p>
      </dgm:t>
    </dgm:pt>
    <dgm:pt modelId="{0BB18125-5ADB-4394-9659-A7D571E1899D}" type="sibTrans" cxnId="{716F5781-2CF2-45C7-B79B-3B996377CCED}">
      <dgm:prSet/>
      <dgm:spPr/>
      <dgm:t>
        <a:bodyPr/>
        <a:lstStyle/>
        <a:p>
          <a:endParaRPr lang="cs-CZ"/>
        </a:p>
      </dgm:t>
    </dgm:pt>
    <dgm:pt modelId="{BC78939E-9B08-47A1-86BF-FE6433F4349B}">
      <dgm:prSet phldrT="[Text]" custT="1"/>
      <dgm:spPr/>
      <dgm:t>
        <a:bodyPr/>
        <a:lstStyle/>
        <a:p>
          <a:r>
            <a:rPr lang="cs-CZ" sz="3200" b="1" u="none" dirty="0"/>
            <a:t>Státní zásahy do ekonomiky</a:t>
          </a:r>
          <a:endParaRPr lang="cs-CZ" sz="2800" b="0" u="none" dirty="0"/>
        </a:p>
      </dgm:t>
    </dgm:pt>
    <dgm:pt modelId="{B9A495B5-F113-4D7A-B531-FAF32A611A8F}" type="parTrans" cxnId="{2698B4F8-B70F-431E-958C-9D38FEA69C0C}">
      <dgm:prSet/>
      <dgm:spPr/>
      <dgm:t>
        <a:bodyPr/>
        <a:lstStyle/>
        <a:p>
          <a:endParaRPr lang="cs-CZ"/>
        </a:p>
      </dgm:t>
    </dgm:pt>
    <dgm:pt modelId="{519A5B75-8602-40D0-8808-FFE5618AEC9C}" type="sibTrans" cxnId="{2698B4F8-B70F-431E-958C-9D38FEA69C0C}">
      <dgm:prSet/>
      <dgm:spPr/>
      <dgm:t>
        <a:bodyPr/>
        <a:lstStyle/>
        <a:p>
          <a:endParaRPr lang="cs-CZ"/>
        </a:p>
      </dgm:t>
    </dgm:pt>
    <dgm:pt modelId="{AC21BC8A-873E-4B44-B31A-40C52AFB2361}">
      <dgm:prSet phldrT="[Text]" custT="1"/>
      <dgm:spPr/>
      <dgm:t>
        <a:bodyPr/>
        <a:lstStyle/>
        <a:p>
          <a:r>
            <a:rPr lang="cs-CZ" sz="3600" b="1" u="sng" dirty="0"/>
            <a:t>Selhání státních zásahů </a:t>
          </a:r>
          <a:br>
            <a:rPr lang="cs-CZ" sz="3600" b="1" dirty="0"/>
          </a:br>
          <a:r>
            <a:rPr lang="cs-CZ" sz="3600" b="1" dirty="0"/>
            <a:t>(vládní selhání, selhání státu)</a:t>
          </a:r>
          <a:endParaRPr lang="cs-CZ" sz="1800" b="1" dirty="0"/>
        </a:p>
      </dgm:t>
    </dgm:pt>
    <dgm:pt modelId="{3A80C05C-D9C7-4D0D-9FB1-25AC9A4D6432}" type="parTrans" cxnId="{083CEA06-F73E-4B9B-86BF-C8489ECDBA7D}">
      <dgm:prSet/>
      <dgm:spPr/>
      <dgm:t>
        <a:bodyPr/>
        <a:lstStyle/>
        <a:p>
          <a:endParaRPr lang="cs-CZ"/>
        </a:p>
      </dgm:t>
    </dgm:pt>
    <dgm:pt modelId="{395E8AC4-DC58-4E5F-A812-13A2F4F990E8}" type="sibTrans" cxnId="{083CEA06-F73E-4B9B-86BF-C8489ECDBA7D}">
      <dgm:prSet/>
      <dgm:spPr/>
      <dgm:t>
        <a:bodyPr/>
        <a:lstStyle/>
        <a:p>
          <a:endParaRPr lang="cs-CZ"/>
        </a:p>
      </dgm:t>
    </dgm:pt>
    <dgm:pt modelId="{19A79659-0E26-423F-82FE-879B7F287A63}" type="pres">
      <dgm:prSet presAssocID="{BCB4FD2C-6F65-46A6-AD8E-9D812B23E1C1}" presName="CompostProcess" presStyleCnt="0">
        <dgm:presLayoutVars>
          <dgm:dir/>
          <dgm:resizeHandles val="exact"/>
        </dgm:presLayoutVars>
      </dgm:prSet>
      <dgm:spPr/>
    </dgm:pt>
    <dgm:pt modelId="{A0C565F5-31F6-4BD2-9CAE-ACC040FCB05B}" type="pres">
      <dgm:prSet presAssocID="{BCB4FD2C-6F65-46A6-AD8E-9D812B23E1C1}" presName="arrow" presStyleLbl="bgShp" presStyleIdx="0" presStyleCnt="1"/>
      <dgm:spPr/>
    </dgm:pt>
    <dgm:pt modelId="{D1A079CE-2E6D-49B2-A35B-88CB820DEA3B}" type="pres">
      <dgm:prSet presAssocID="{BCB4FD2C-6F65-46A6-AD8E-9D812B23E1C1}" presName="linearProcess" presStyleCnt="0"/>
      <dgm:spPr/>
    </dgm:pt>
    <dgm:pt modelId="{CD997FF6-BEF3-45A5-AAFD-378E325F1C43}" type="pres">
      <dgm:prSet presAssocID="{9A6AE15D-CC5C-439F-82CD-18EFF7804B71}" presName="textNode" presStyleLbl="node1" presStyleIdx="0" presStyleCnt="3" custScaleX="84394" custScaleY="79314">
        <dgm:presLayoutVars>
          <dgm:bulletEnabled val="1"/>
        </dgm:presLayoutVars>
      </dgm:prSet>
      <dgm:spPr/>
    </dgm:pt>
    <dgm:pt modelId="{2DF5E6AC-6A52-4437-9172-4C994EE24D6E}" type="pres">
      <dgm:prSet presAssocID="{0BB18125-5ADB-4394-9659-A7D571E1899D}" presName="sibTrans" presStyleCnt="0"/>
      <dgm:spPr/>
    </dgm:pt>
    <dgm:pt modelId="{00ABA57B-DAFC-445B-8EE7-0265187F6708}" type="pres">
      <dgm:prSet presAssocID="{BC78939E-9B08-47A1-86BF-FE6433F4349B}" presName="textNode" presStyleLbl="node1" presStyleIdx="1" presStyleCnt="3" custScaleX="115356" custScaleY="95695">
        <dgm:presLayoutVars>
          <dgm:bulletEnabled val="1"/>
        </dgm:presLayoutVars>
      </dgm:prSet>
      <dgm:spPr/>
    </dgm:pt>
    <dgm:pt modelId="{4E1D485E-5EF0-41D2-8C37-052FA8BCB8EA}" type="pres">
      <dgm:prSet presAssocID="{519A5B75-8602-40D0-8808-FFE5618AEC9C}" presName="sibTrans" presStyleCnt="0"/>
      <dgm:spPr/>
    </dgm:pt>
    <dgm:pt modelId="{B8911F38-A056-420E-A427-B65E26C2EDE9}" type="pres">
      <dgm:prSet presAssocID="{AC21BC8A-873E-4B44-B31A-40C52AFB2361}" presName="textNode" presStyleLbl="node1" presStyleIdx="2" presStyleCnt="3" custScaleX="166354" custScaleY="127516">
        <dgm:presLayoutVars>
          <dgm:bulletEnabled val="1"/>
        </dgm:presLayoutVars>
      </dgm:prSet>
      <dgm:spPr/>
    </dgm:pt>
  </dgm:ptLst>
  <dgm:cxnLst>
    <dgm:cxn modelId="{083CEA06-F73E-4B9B-86BF-C8489ECDBA7D}" srcId="{BCB4FD2C-6F65-46A6-AD8E-9D812B23E1C1}" destId="{AC21BC8A-873E-4B44-B31A-40C52AFB2361}" srcOrd="2" destOrd="0" parTransId="{3A80C05C-D9C7-4D0D-9FB1-25AC9A4D6432}" sibTransId="{395E8AC4-DC58-4E5F-A812-13A2F4F990E8}"/>
    <dgm:cxn modelId="{7762270D-2948-4035-83F1-AF984072E13D}" type="presOf" srcId="{BC78939E-9B08-47A1-86BF-FE6433F4349B}" destId="{00ABA57B-DAFC-445B-8EE7-0265187F6708}" srcOrd="0" destOrd="0" presId="urn:microsoft.com/office/officeart/2005/8/layout/hProcess9"/>
    <dgm:cxn modelId="{6DAF8F4E-859B-4049-A18B-CB6F9DD46783}" type="presOf" srcId="{BCB4FD2C-6F65-46A6-AD8E-9D812B23E1C1}" destId="{19A79659-0E26-423F-82FE-879B7F287A63}" srcOrd="0" destOrd="0" presId="urn:microsoft.com/office/officeart/2005/8/layout/hProcess9"/>
    <dgm:cxn modelId="{716F5781-2CF2-45C7-B79B-3B996377CCED}" srcId="{BCB4FD2C-6F65-46A6-AD8E-9D812B23E1C1}" destId="{9A6AE15D-CC5C-439F-82CD-18EFF7804B71}" srcOrd="0" destOrd="0" parTransId="{4C888D09-A3AA-412B-933B-89772B1DF688}" sibTransId="{0BB18125-5ADB-4394-9659-A7D571E1899D}"/>
    <dgm:cxn modelId="{7224149B-2D32-49F4-908E-A8BA3D1AEF73}" type="presOf" srcId="{9A6AE15D-CC5C-439F-82CD-18EFF7804B71}" destId="{CD997FF6-BEF3-45A5-AAFD-378E325F1C43}" srcOrd="0" destOrd="0" presId="urn:microsoft.com/office/officeart/2005/8/layout/hProcess9"/>
    <dgm:cxn modelId="{149092BC-00E4-470C-AE92-53E896E56C78}" type="presOf" srcId="{AC21BC8A-873E-4B44-B31A-40C52AFB2361}" destId="{B8911F38-A056-420E-A427-B65E26C2EDE9}" srcOrd="0" destOrd="0" presId="urn:microsoft.com/office/officeart/2005/8/layout/hProcess9"/>
    <dgm:cxn modelId="{2698B4F8-B70F-431E-958C-9D38FEA69C0C}" srcId="{BCB4FD2C-6F65-46A6-AD8E-9D812B23E1C1}" destId="{BC78939E-9B08-47A1-86BF-FE6433F4349B}" srcOrd="1" destOrd="0" parTransId="{B9A495B5-F113-4D7A-B531-FAF32A611A8F}" sibTransId="{519A5B75-8602-40D0-8808-FFE5618AEC9C}"/>
    <dgm:cxn modelId="{F40B6AEC-E26B-40A8-863A-B6F27B1CB5CB}" type="presParOf" srcId="{19A79659-0E26-423F-82FE-879B7F287A63}" destId="{A0C565F5-31F6-4BD2-9CAE-ACC040FCB05B}" srcOrd="0" destOrd="0" presId="urn:microsoft.com/office/officeart/2005/8/layout/hProcess9"/>
    <dgm:cxn modelId="{602B2063-96A5-403D-BC5A-5951948D1F3D}" type="presParOf" srcId="{19A79659-0E26-423F-82FE-879B7F287A63}" destId="{D1A079CE-2E6D-49B2-A35B-88CB820DEA3B}" srcOrd="1" destOrd="0" presId="urn:microsoft.com/office/officeart/2005/8/layout/hProcess9"/>
    <dgm:cxn modelId="{424C6DA0-4FD2-4599-8A43-1810A83318B2}" type="presParOf" srcId="{D1A079CE-2E6D-49B2-A35B-88CB820DEA3B}" destId="{CD997FF6-BEF3-45A5-AAFD-378E325F1C43}" srcOrd="0" destOrd="0" presId="urn:microsoft.com/office/officeart/2005/8/layout/hProcess9"/>
    <dgm:cxn modelId="{2B3983A0-C686-4D31-89D8-49693D172FD3}" type="presParOf" srcId="{D1A079CE-2E6D-49B2-A35B-88CB820DEA3B}" destId="{2DF5E6AC-6A52-4437-9172-4C994EE24D6E}" srcOrd="1" destOrd="0" presId="urn:microsoft.com/office/officeart/2005/8/layout/hProcess9"/>
    <dgm:cxn modelId="{5CE36AFA-D39E-476A-9EED-5B4B864C45F1}" type="presParOf" srcId="{D1A079CE-2E6D-49B2-A35B-88CB820DEA3B}" destId="{00ABA57B-DAFC-445B-8EE7-0265187F6708}" srcOrd="2" destOrd="0" presId="urn:microsoft.com/office/officeart/2005/8/layout/hProcess9"/>
    <dgm:cxn modelId="{7A06C6D5-9CA5-41A9-8161-FB44377D91A3}" type="presParOf" srcId="{D1A079CE-2E6D-49B2-A35B-88CB820DEA3B}" destId="{4E1D485E-5EF0-41D2-8C37-052FA8BCB8EA}" srcOrd="3" destOrd="0" presId="urn:microsoft.com/office/officeart/2005/8/layout/hProcess9"/>
    <dgm:cxn modelId="{72240F64-55A6-48B5-8053-305CB223809D}" type="presParOf" srcId="{D1A079CE-2E6D-49B2-A35B-88CB820DEA3B}" destId="{B8911F38-A056-420E-A427-B65E26C2EDE9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0C565F5-31F6-4BD2-9CAE-ACC040FCB05B}">
      <dsp:nvSpPr>
        <dsp:cNvPr id="0" name=""/>
        <dsp:cNvSpPr/>
      </dsp:nvSpPr>
      <dsp:spPr>
        <a:xfrm>
          <a:off x="632645" y="0"/>
          <a:ext cx="7169988" cy="4525963"/>
        </a:xfrm>
        <a:prstGeom prst="rightArrow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tint val="40000"/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CD997FF6-BEF3-45A5-AAFD-378E325F1C43}">
      <dsp:nvSpPr>
        <dsp:cNvPr id="0" name=""/>
        <dsp:cNvSpPr/>
      </dsp:nvSpPr>
      <dsp:spPr>
        <a:xfrm>
          <a:off x="393" y="1545037"/>
          <a:ext cx="1868355" cy="143588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kern="1200" dirty="0"/>
            <a:t>Selhání trhu</a:t>
          </a:r>
        </a:p>
      </dsp:txBody>
      <dsp:txXfrm>
        <a:off x="70487" y="1615131"/>
        <a:ext cx="1728167" cy="1295700"/>
      </dsp:txXfrm>
    </dsp:sp>
    <dsp:sp modelId="{00ABA57B-DAFC-445B-8EE7-0265187F6708}">
      <dsp:nvSpPr>
        <dsp:cNvPr id="0" name=""/>
        <dsp:cNvSpPr/>
      </dsp:nvSpPr>
      <dsp:spPr>
        <a:xfrm>
          <a:off x="2033500" y="1396757"/>
          <a:ext cx="2553807" cy="1732448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200" b="1" u="none" kern="1200" dirty="0"/>
            <a:t>Státní zásahy do ekonomiky</a:t>
          </a:r>
          <a:endParaRPr lang="cs-CZ" sz="2800" b="0" u="none" kern="1200" dirty="0"/>
        </a:p>
      </dsp:txBody>
      <dsp:txXfrm>
        <a:off x="2118071" y="1481328"/>
        <a:ext cx="2384665" cy="1563306"/>
      </dsp:txXfrm>
    </dsp:sp>
    <dsp:sp modelId="{B8911F38-A056-420E-A427-B65E26C2EDE9}">
      <dsp:nvSpPr>
        <dsp:cNvPr id="0" name=""/>
        <dsp:cNvSpPr/>
      </dsp:nvSpPr>
      <dsp:spPr>
        <a:xfrm>
          <a:off x="4752060" y="1108716"/>
          <a:ext cx="3682826" cy="2308530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96000"/>
                <a:lumMod val="100000"/>
              </a:schemeClr>
            </a:gs>
            <a:gs pos="78000">
              <a:schemeClr val="accent3">
                <a:hueOff val="0"/>
                <a:satOff val="0"/>
                <a:lumOff val="0"/>
                <a:alphaOff val="0"/>
                <a:shade val="94000"/>
                <a:lumMod val="94000"/>
              </a:schemeClr>
            </a:gs>
          </a:gsLst>
          <a:lin ang="5400000" scaled="0"/>
        </a:gradFill>
        <a:ln>
          <a:noFill/>
        </a:ln>
        <a:effectLst>
          <a:outerShdw blurRad="38100" dist="254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3600" b="1" u="sng" kern="1200" dirty="0"/>
            <a:t>Selhání státních zásahů </a:t>
          </a:r>
          <a:br>
            <a:rPr lang="cs-CZ" sz="3600" b="1" kern="1200" dirty="0"/>
          </a:br>
          <a:r>
            <a:rPr lang="cs-CZ" sz="3600" b="1" kern="1200" dirty="0"/>
            <a:t>(vládní selhání, selhání státu)</a:t>
          </a:r>
          <a:endParaRPr lang="cs-CZ" sz="1800" b="1" kern="1200" dirty="0"/>
        </a:p>
      </dsp:txBody>
      <dsp:txXfrm>
        <a:off x="4864753" y="1221409"/>
        <a:ext cx="3457440" cy="20831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0A84-D9CC-4B14-BF81-4A0C9DA3FB2C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25AC-86D3-4ACC-B1EB-39062093D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4212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0A84-D9CC-4B14-BF81-4A0C9DA3FB2C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25AC-86D3-4ACC-B1EB-39062093D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407573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0A84-D9CC-4B14-BF81-4A0C9DA3FB2C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25AC-86D3-4ACC-B1EB-39062093DB6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042398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0A84-D9CC-4B14-BF81-4A0C9DA3FB2C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25AC-86D3-4ACC-B1EB-39062093D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87271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0A84-D9CC-4B14-BF81-4A0C9DA3FB2C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25AC-86D3-4ACC-B1EB-39062093DB64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036056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0A84-D9CC-4B14-BF81-4A0C9DA3FB2C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25AC-86D3-4ACC-B1EB-39062093D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4064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0A84-D9CC-4B14-BF81-4A0C9DA3FB2C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25AC-86D3-4ACC-B1EB-39062093D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27348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0A84-D9CC-4B14-BF81-4A0C9DA3FB2C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25AC-86D3-4ACC-B1EB-39062093D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66403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0A84-D9CC-4B14-BF81-4A0C9DA3FB2C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25AC-86D3-4ACC-B1EB-39062093D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14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0A84-D9CC-4B14-BF81-4A0C9DA3FB2C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25AC-86D3-4ACC-B1EB-39062093D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3508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0A84-D9CC-4B14-BF81-4A0C9DA3FB2C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25AC-86D3-4ACC-B1EB-39062093D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7083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0A84-D9CC-4B14-BF81-4A0C9DA3FB2C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25AC-86D3-4ACC-B1EB-39062093D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99585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0A84-D9CC-4B14-BF81-4A0C9DA3FB2C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25AC-86D3-4ACC-B1EB-39062093D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7032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0A84-D9CC-4B14-BF81-4A0C9DA3FB2C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25AC-86D3-4ACC-B1EB-39062093D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3939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0A84-D9CC-4B14-BF81-4A0C9DA3FB2C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25AC-86D3-4ACC-B1EB-39062093D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0856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10A84-D9CC-4B14-BF81-4A0C9DA3FB2C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40825AC-86D3-4ACC-B1EB-39062093D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49020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10A84-D9CC-4B14-BF81-4A0C9DA3FB2C}" type="datetimeFigureOut">
              <a:rPr lang="cs-CZ" smtClean="0"/>
              <a:t>12.12.2019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740825AC-86D3-4ACC-B1EB-39062093DB6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91289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6254" y="2160590"/>
            <a:ext cx="8739738" cy="3880773"/>
          </a:xfrm>
        </p:spPr>
        <p:txBody>
          <a:bodyPr>
            <a:normAutofit/>
          </a:bodyPr>
          <a:lstStyle/>
          <a:p>
            <a:pPr algn="ctr">
              <a:buNone/>
            </a:pPr>
            <a:endParaRPr lang="cs-CZ" sz="3300" b="1" dirty="0"/>
          </a:p>
          <a:p>
            <a:pPr algn="ctr">
              <a:buNone/>
            </a:pPr>
            <a:endParaRPr lang="cs-CZ" sz="3300" b="1" dirty="0"/>
          </a:p>
          <a:p>
            <a:pPr algn="ctr">
              <a:buNone/>
            </a:pPr>
            <a:r>
              <a:rPr lang="cs-CZ" sz="4400" b="1" dirty="0"/>
              <a:t>Státní zásahy a jejich selhání</a:t>
            </a:r>
            <a:endParaRPr lang="cs-CZ" sz="4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3">
            <a:extLst>
              <a:ext uri="{FF2B5EF4-FFF2-40B4-BE49-F238E27FC236}">
                <a16:creationId xmlns:a16="http://schemas.microsoft.com/office/drawing/2014/main" id="{7AABBCE6-2494-4FB4-898A-7D6777B5C3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4448144"/>
              </p:ext>
            </p:extLst>
          </p:nvPr>
        </p:nvGraphicFramePr>
        <p:xfrm>
          <a:off x="457200" y="1600200"/>
          <a:ext cx="843528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Selhání státních zásahů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9" y="1511166"/>
            <a:ext cx="8197517" cy="51013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4000" dirty="0">
                <a:ea typeface="Arial Unicode MS"/>
                <a:cs typeface="Arial Unicode MS"/>
              </a:rPr>
              <a:t>Pod pojmem selhání státních zásahů rozumíme celou škálu problémů, které se projevují v důsledku použití </a:t>
            </a:r>
            <a:r>
              <a:rPr lang="cs-CZ" sz="4000" b="1" dirty="0">
                <a:ea typeface="Arial Unicode MS"/>
                <a:cs typeface="Arial Unicode MS"/>
              </a:rPr>
              <a:t>nesprávné, </a:t>
            </a:r>
            <a:br>
              <a:rPr lang="cs-CZ" sz="4000" b="1" dirty="0">
                <a:ea typeface="Arial Unicode MS"/>
                <a:cs typeface="Arial Unicode MS"/>
              </a:rPr>
            </a:br>
            <a:r>
              <a:rPr lang="cs-CZ" sz="4000" b="1" dirty="0">
                <a:ea typeface="Arial Unicode MS"/>
                <a:cs typeface="Arial Unicode MS"/>
              </a:rPr>
              <a:t>a tudíž neúčinné hospodářské politiky</a:t>
            </a:r>
            <a:r>
              <a:rPr lang="cs-CZ" sz="4000" dirty="0">
                <a:ea typeface="Arial Unicode MS"/>
                <a:cs typeface="Arial Unicode MS"/>
              </a:rPr>
              <a:t>.</a:t>
            </a:r>
          </a:p>
          <a:p>
            <a:endParaRPr lang="cs-CZ" sz="27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25906" y="591591"/>
            <a:ext cx="6515100" cy="857250"/>
          </a:xfrm>
        </p:spPr>
        <p:txBody>
          <a:bodyPr>
            <a:normAutofit fontScale="90000"/>
          </a:bodyPr>
          <a:lstStyle/>
          <a:p>
            <a:r>
              <a:rPr lang="cs-CZ" b="1" dirty="0"/>
              <a:t>Hlavní příčiny selhávání vládních zásahů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25905" y="1881458"/>
            <a:ext cx="7559315" cy="472147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dirty="0"/>
              <a:t>Mezi hlavní příčiny, které vedou k tomu, že vládní intervence nedosahují svých zamýšlených cílů, patří:</a:t>
            </a:r>
          </a:p>
          <a:p>
            <a:pPr>
              <a:buFont typeface="Courier New" pitchFamily="49" charset="0"/>
              <a:buChar char="o"/>
            </a:pPr>
            <a:r>
              <a:rPr lang="cs-CZ" sz="3200" b="1" dirty="0"/>
              <a:t>časové zpoždění;</a:t>
            </a:r>
          </a:p>
          <a:p>
            <a:pPr>
              <a:buFont typeface="Courier New" pitchFamily="49" charset="0"/>
              <a:buChar char="o"/>
            </a:pPr>
            <a:r>
              <a:rPr lang="cs-CZ" sz="3200" b="1" dirty="0"/>
              <a:t>informační asymetrie;</a:t>
            </a:r>
          </a:p>
          <a:p>
            <a:pPr>
              <a:buFont typeface="Courier New" pitchFamily="49" charset="0"/>
              <a:buChar char="o"/>
            </a:pPr>
            <a:r>
              <a:rPr lang="cs-CZ" sz="3200" b="1" dirty="0"/>
              <a:t>vláda jako skupina jednotlivců;</a:t>
            </a:r>
          </a:p>
          <a:p>
            <a:pPr>
              <a:buFont typeface="Courier New" pitchFamily="49" charset="0"/>
              <a:buChar char="o"/>
            </a:pPr>
            <a:r>
              <a:rPr lang="cs-CZ" sz="3200" b="1" dirty="0"/>
              <a:t>krátkodobý horizont v rozhodování.</a:t>
            </a:r>
            <a:endParaRPr lang="cs-CZ" sz="32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Příčiny neefektivnosti vládních zásahů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598" y="1930400"/>
            <a:ext cx="7725879" cy="4778408"/>
          </a:xfrm>
        </p:spPr>
        <p:txBody>
          <a:bodyPr>
            <a:noAutofit/>
          </a:bodyPr>
          <a:lstStyle/>
          <a:p>
            <a:pPr marL="203597" indent="-203597">
              <a:buClr>
                <a:srgbClr val="323232"/>
              </a:buClr>
              <a:buFont typeface="Courier New" pitchFamily="49" charset="0"/>
              <a:buChar char="o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cs-CZ" sz="2800" dirty="0">
                <a:ea typeface="Arial Unicode MS"/>
                <a:cs typeface="Arial Unicode MS"/>
              </a:rPr>
              <a:t>vládní opatření si nesou náklady administrativní a transakční,</a:t>
            </a:r>
            <a:br>
              <a:rPr lang="cs-CZ" sz="2800" dirty="0">
                <a:ea typeface="Arial Unicode MS"/>
                <a:cs typeface="Arial Unicode MS"/>
              </a:rPr>
            </a:br>
            <a:endParaRPr lang="cs-CZ" sz="2800" dirty="0">
              <a:ea typeface="Arial Unicode MS"/>
              <a:cs typeface="Arial Unicode MS"/>
            </a:endParaRPr>
          </a:p>
          <a:p>
            <a:pPr marL="203597" indent="-203597">
              <a:buClr>
                <a:srgbClr val="323232"/>
              </a:buClr>
              <a:buFont typeface="Courier New" pitchFamily="49" charset="0"/>
              <a:buChar char="o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cs-CZ" sz="2800" dirty="0">
                <a:ea typeface="Arial Unicode MS"/>
                <a:cs typeface="Arial Unicode MS"/>
              </a:rPr>
              <a:t>obtížná předvídatelnost důsledků státních zásahů,</a:t>
            </a:r>
            <a:br>
              <a:rPr lang="cs-CZ" sz="2800" dirty="0">
                <a:ea typeface="Arial Unicode MS"/>
                <a:cs typeface="Arial Unicode MS"/>
              </a:rPr>
            </a:br>
            <a:endParaRPr lang="cs-CZ" sz="2800" dirty="0">
              <a:ea typeface="Arial Unicode MS"/>
              <a:cs typeface="Arial Unicode MS"/>
            </a:endParaRPr>
          </a:p>
          <a:p>
            <a:pPr marL="203597" indent="-203597">
              <a:buClr>
                <a:srgbClr val="323232"/>
              </a:buClr>
              <a:buFont typeface="Courier New" pitchFamily="49" charset="0"/>
              <a:buChar char="o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cs-CZ" sz="2800" dirty="0">
                <a:ea typeface="Arial Unicode MS"/>
                <a:cs typeface="Arial Unicode MS"/>
              </a:rPr>
              <a:t>problematické modelování sociálně-ekonomických procesů,</a:t>
            </a:r>
            <a:br>
              <a:rPr lang="cs-CZ" sz="2800" dirty="0">
                <a:ea typeface="Arial Unicode MS"/>
                <a:cs typeface="Arial Unicode MS"/>
              </a:rPr>
            </a:br>
            <a:endParaRPr lang="cs-CZ" sz="2800" dirty="0">
              <a:ea typeface="Arial Unicode MS"/>
              <a:cs typeface="Arial Unicode MS"/>
            </a:endParaRPr>
          </a:p>
          <a:p>
            <a:pPr marL="203597" indent="-203597">
              <a:buClr>
                <a:srgbClr val="323232"/>
              </a:buClr>
              <a:buFont typeface="Courier New" pitchFamily="49" charset="0"/>
              <a:buChar char="o"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r>
              <a:rPr lang="cs-CZ" sz="2800" dirty="0">
                <a:ea typeface="Arial Unicode MS"/>
                <a:cs typeface="Arial Unicode MS"/>
              </a:rPr>
              <a:t>rozpor mezi politiky a ekonomy.</a:t>
            </a:r>
            <a:br>
              <a:rPr lang="cs-CZ" sz="2800" dirty="0">
                <a:ea typeface="Arial Unicode MS"/>
                <a:cs typeface="Arial Unicode MS"/>
              </a:rPr>
            </a:br>
            <a:endParaRPr lang="cs-CZ" sz="2800" dirty="0">
              <a:ea typeface="Arial Unicode MS"/>
              <a:cs typeface="Arial Unicode MS"/>
            </a:endParaRPr>
          </a:p>
          <a:p>
            <a:pPr marL="0" indent="0">
              <a:buClr>
                <a:srgbClr val="323232"/>
              </a:buClr>
              <a:buNone/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endParaRPr lang="cs-CZ" sz="1650" dirty="0">
              <a:ea typeface="Arial Unicode MS"/>
              <a:cs typeface="Arial Unicode MS"/>
            </a:endParaRPr>
          </a:p>
          <a:p>
            <a:pPr marL="203597" indent="-203597">
              <a:tabLst>
                <a:tab pos="683419" algn="l"/>
                <a:tab pos="1369219" algn="l"/>
                <a:tab pos="2055019" algn="l"/>
                <a:tab pos="2740819" algn="l"/>
                <a:tab pos="3426619" algn="l"/>
                <a:tab pos="4112419" algn="l"/>
                <a:tab pos="4798219" algn="l"/>
                <a:tab pos="5484019" algn="l"/>
                <a:tab pos="6169819" algn="l"/>
                <a:tab pos="6855619" algn="l"/>
                <a:tab pos="7541419" algn="l"/>
              </a:tabLst>
            </a:pPr>
            <a:endParaRPr lang="cs-CZ" sz="165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B2FA58D8EC6F042825465ED93BFD5DE" ma:contentTypeVersion="0" ma:contentTypeDescription="Vytvoří nový dokument" ma:contentTypeScope="" ma:versionID="66f4ad4fff50d518b01375d973caa55c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9d2bd5fdb5e47d07d8ff43d23ab6561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CA8C74D-37BE-4CDF-A9CC-31C7B9079A0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4DE9D479-AF6E-4D1B-B8AE-7FCA3ED8AC2B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C126DDD-098F-4332-B34E-138102FA8A9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124</Words>
  <Application>Microsoft Office PowerPoint</Application>
  <PresentationFormat>Předvádění na obrazovce (4:3)</PresentationFormat>
  <Paragraphs>19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Courier New</vt:lpstr>
      <vt:lpstr>Trebuchet MS</vt:lpstr>
      <vt:lpstr>Wingdings 3</vt:lpstr>
      <vt:lpstr>Fazeta</vt:lpstr>
      <vt:lpstr>Prezentace aplikace PowerPoint</vt:lpstr>
      <vt:lpstr>Prezentace aplikace PowerPoint</vt:lpstr>
      <vt:lpstr>Selhání státních zásahů</vt:lpstr>
      <vt:lpstr>Hlavní příčiny selhávání vládních zásahů</vt:lpstr>
      <vt:lpstr>Příčiny neefektivnosti vládních zásahů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 Nevima</dc:creator>
  <cp:lastModifiedBy>Jan Nevima</cp:lastModifiedBy>
  <cp:revision>4</cp:revision>
  <dcterms:created xsi:type="dcterms:W3CDTF">2019-12-11T19:37:48Z</dcterms:created>
  <dcterms:modified xsi:type="dcterms:W3CDTF">2019-12-12T04:27:52Z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0x0101009B2FA58D8EC6F042825465ED93BFD5DE</vt:lpwstr>
  </property>
</Properties>
</file>