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62" r:id="rId9"/>
    <p:sldId id="263" r:id="rId10"/>
    <p:sldId id="264" r:id="rId11"/>
    <p:sldId id="271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Ekonomická analýza externalit</a:t>
            </a:r>
          </a:p>
          <a:p>
            <a:pPr marL="0" indent="0" algn="ctr">
              <a:buNone/>
            </a:pPr>
            <a:endParaRPr lang="cs-CZ" sz="5400" b="1" dirty="0"/>
          </a:p>
          <a:p>
            <a:pPr marL="0" indent="0">
              <a:buNone/>
            </a:pPr>
            <a:r>
              <a:rPr lang="cs-CZ" sz="2400" b="1" dirty="0"/>
              <a:t>			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021572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Soukromá řešení externalit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cs-CZ" b="1" dirty="0"/>
              <a:t>	Tato řešení se spoléhají na samovolné tendence trhů, které za jistých podmínek směřují </a:t>
            </a:r>
            <a:br>
              <a:rPr lang="cs-CZ" b="1" dirty="0"/>
            </a:br>
            <a:r>
              <a:rPr lang="cs-CZ" b="1" dirty="0"/>
              <a:t>k eliminaci externích dopadů automaticky.</a:t>
            </a:r>
          </a:p>
          <a:p>
            <a:pPr lvl="0"/>
            <a:r>
              <a:rPr lang="cs-CZ" b="1" dirty="0"/>
              <a:t>Pravidla odpovědnosti a povinnost odpovědného </a:t>
            </a:r>
            <a:r>
              <a:rPr lang="cs-CZ" dirty="0"/>
              <a:t>(</a:t>
            </a:r>
            <a:r>
              <a:rPr lang="cs-CZ" i="1" dirty="0"/>
              <a:t>využívají se v případě negativních externalit)</a:t>
            </a:r>
            <a:endParaRPr lang="cs-CZ" dirty="0"/>
          </a:p>
          <a:p>
            <a:pPr lvl="0"/>
            <a:r>
              <a:rPr lang="cs-CZ" b="1" dirty="0"/>
              <a:t>Veřejný systém evidence vlastnických práv</a:t>
            </a:r>
            <a:endParaRPr lang="cs-CZ" dirty="0"/>
          </a:p>
          <a:p>
            <a:pPr lvl="0"/>
            <a:r>
              <a:rPr lang="cs-CZ" b="1" dirty="0"/>
              <a:t>Soukromá vyjednávání </a:t>
            </a:r>
            <a:r>
              <a:rPr lang="cs-CZ" dirty="0"/>
              <a:t>(</a:t>
            </a:r>
            <a:r>
              <a:rPr lang="cs-CZ" i="1" dirty="0"/>
              <a:t>využívají se jak </a:t>
            </a:r>
            <a:br>
              <a:rPr lang="cs-CZ" i="1" dirty="0"/>
            </a:br>
            <a:r>
              <a:rPr lang="cs-CZ" i="1" dirty="0"/>
              <a:t>v případě negativních, tak pozitivních externalit)</a:t>
            </a:r>
            <a:endParaRPr lang="cs-CZ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cs-CZ" b="1" dirty="0"/>
              <a:t>Děkuji za pozornost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1177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Externality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Další příčinou existence veřejného sektoru je </a:t>
            </a:r>
            <a:r>
              <a:rPr lang="cs-CZ" b="1" u="sng" dirty="0"/>
              <a:t>selhání trhu</a:t>
            </a:r>
            <a:r>
              <a:rPr lang="cs-CZ" b="1" dirty="0"/>
              <a:t> v oblasti externalit. </a:t>
            </a:r>
          </a:p>
          <a:p>
            <a:pPr algn="just"/>
            <a:r>
              <a:rPr lang="cs-CZ" dirty="0"/>
              <a:t>Díky tržním transakcím může docházet k tomu, že jeden ekonomický subjekt je finančně znevýhodněn </a:t>
            </a:r>
            <a:br>
              <a:rPr lang="cs-CZ" dirty="0"/>
            </a:br>
            <a:r>
              <a:rPr lang="cs-CZ" dirty="0"/>
              <a:t>a naopak druhý ekonomický subjekt je finančně zvýhodněn.  Jedná se i o nefinanční zvýhodnění či znevýhodnění.</a:t>
            </a:r>
          </a:p>
          <a:p>
            <a:pPr algn="just"/>
            <a:r>
              <a:rPr lang="cs-CZ" dirty="0"/>
              <a:t>Trh zde selhává, neboť jednak nepůsobí proti vzniku negativních vnějších dopadů a umožňuje přesouvání úhrady nákladů, a jednak není schopen zajistit produkci dostatečného množství statků, spojených s pozitivními vnějšími efekty. 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257800"/>
          </a:xfrm>
        </p:spPr>
        <p:txBody>
          <a:bodyPr/>
          <a:lstStyle/>
          <a:p>
            <a:r>
              <a:rPr lang="cs-CZ" dirty="0"/>
              <a:t>podle prostorového působení</a:t>
            </a:r>
          </a:p>
          <a:p>
            <a:r>
              <a:rPr lang="cs-CZ" dirty="0"/>
              <a:t>podle účinku </a:t>
            </a:r>
          </a:p>
          <a:p>
            <a:r>
              <a:rPr lang="cs-CZ" dirty="0"/>
              <a:t>podle schopnosti penetrace mezi sektory</a:t>
            </a:r>
          </a:p>
          <a:p>
            <a:r>
              <a:rPr lang="cs-CZ" dirty="0"/>
              <a:t>podle vlivu na ekonomickou efektivnost</a:t>
            </a:r>
          </a:p>
          <a:p>
            <a:r>
              <a:rPr lang="cs-CZ" dirty="0"/>
              <a:t>podle schopnosti vyčíslitelnosti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externalit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5257800"/>
          </a:xfrm>
        </p:spPr>
        <p:txBody>
          <a:bodyPr/>
          <a:lstStyle/>
          <a:p>
            <a:r>
              <a:rPr lang="cs-CZ" dirty="0"/>
              <a:t>podle prostorového působení</a:t>
            </a:r>
          </a:p>
          <a:p>
            <a:pPr marL="514350" indent="-514350">
              <a:buAutoNum type="alphaLcParenR"/>
            </a:pPr>
            <a:r>
              <a:rPr lang="cs-CZ" dirty="0"/>
              <a:t>místní</a:t>
            </a:r>
            <a:br>
              <a:rPr lang="cs-CZ" dirty="0"/>
            </a:b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regionální 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národní</a:t>
            </a:r>
            <a:br>
              <a:rPr lang="cs-CZ" dirty="0"/>
            </a:b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mezinárodní</a:t>
            </a:r>
            <a:br>
              <a:rPr lang="cs-CZ" dirty="0"/>
            </a:b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globální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externalit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257800"/>
          </a:xfrm>
        </p:spPr>
        <p:txBody>
          <a:bodyPr/>
          <a:lstStyle/>
          <a:p>
            <a:r>
              <a:rPr lang="cs-CZ" dirty="0"/>
              <a:t>podle účinku</a:t>
            </a:r>
          </a:p>
          <a:p>
            <a:pPr marL="514350" indent="-514350">
              <a:buAutoNum type="alphaLcParenR"/>
            </a:pPr>
            <a:r>
              <a:rPr lang="cs-CZ" dirty="0"/>
              <a:t>pozitivní</a:t>
            </a:r>
            <a:br>
              <a:rPr lang="cs-CZ" dirty="0"/>
            </a:b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negativní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reciproční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externalit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257800"/>
          </a:xfrm>
        </p:spPr>
        <p:txBody>
          <a:bodyPr/>
          <a:lstStyle/>
          <a:p>
            <a:r>
              <a:rPr lang="cs-CZ" dirty="0"/>
              <a:t>podle schopnosti penetrace mezi sektory</a:t>
            </a:r>
          </a:p>
          <a:p>
            <a:pPr marL="514350" indent="-514350">
              <a:buAutoNum type="alphaLcParenR"/>
            </a:pPr>
            <a:r>
              <a:rPr lang="cs-CZ" dirty="0"/>
              <a:t>externality v rámci daného sektoru (odvětví)</a:t>
            </a:r>
            <a:br>
              <a:rPr lang="cs-CZ" dirty="0"/>
            </a:b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externality uvnitř daného sektoru s dopadem do dalšího sektoru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externalit 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257800"/>
          </a:xfrm>
        </p:spPr>
        <p:txBody>
          <a:bodyPr/>
          <a:lstStyle/>
          <a:p>
            <a:r>
              <a:rPr lang="cs-CZ" dirty="0"/>
              <a:t>podle vlivu na ekonomickou efektivnost</a:t>
            </a:r>
          </a:p>
          <a:p>
            <a:pPr marL="514350" indent="-514350">
              <a:buAutoNum type="alphaLcParenR"/>
            </a:pPr>
            <a:r>
              <a:rPr lang="cs-CZ" dirty="0"/>
              <a:t>s adresným ekonomickým dopadem</a:t>
            </a:r>
            <a:br>
              <a:rPr lang="cs-CZ" dirty="0"/>
            </a:b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s plošným ekonomickým dopadem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Řešení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Rozlišujeme </a:t>
            </a:r>
            <a:r>
              <a:rPr lang="cs-CZ" b="1" dirty="0"/>
              <a:t>dva základní způsoby řešení externalit</a:t>
            </a:r>
            <a:r>
              <a:rPr lang="cs-CZ" dirty="0"/>
              <a:t>, a to:</a:t>
            </a:r>
          </a:p>
          <a:p>
            <a:pPr algn="just">
              <a:buFont typeface="Courier New" pitchFamily="49" charset="0"/>
              <a:buChar char="o"/>
            </a:pPr>
            <a:r>
              <a:rPr lang="cs-CZ" b="1" i="1" dirty="0"/>
              <a:t>veřejná řešení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jsou založena na vládních (státních) intervencích a snaze o nápravu trhu,</a:t>
            </a:r>
          </a:p>
          <a:p>
            <a:pPr algn="just">
              <a:buFont typeface="Courier New" pitchFamily="49" charset="0"/>
              <a:buChar char="o"/>
            </a:pPr>
            <a:r>
              <a:rPr lang="cs-CZ" b="1" i="1" dirty="0"/>
              <a:t>soukromá řešení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jsou založena na působení určitých samovolných tendencí trhu, jež za určitých podmínek automaticky vedou </a:t>
            </a:r>
            <a:br>
              <a:rPr lang="cs-CZ" dirty="0"/>
            </a:br>
            <a:r>
              <a:rPr lang="cs-CZ" dirty="0"/>
              <a:t>k odstranění externích vlivů. 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Veřejná řešení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cs-CZ" b="1" dirty="0"/>
              <a:t>Spočívají ve vládní intervenci a snaze „napravit“ trh.</a:t>
            </a:r>
          </a:p>
          <a:p>
            <a:pPr lvl="0" algn="just"/>
            <a:r>
              <a:rPr lang="cs-CZ" b="1" dirty="0" err="1"/>
              <a:t>Pigouovské</a:t>
            </a:r>
            <a:r>
              <a:rPr lang="cs-CZ" b="1" dirty="0"/>
              <a:t> </a:t>
            </a:r>
            <a:r>
              <a:rPr lang="cs-CZ" b="1" u="sng" dirty="0"/>
              <a:t>daně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/>
              <a:t>využívají se v případě negativních externalit)</a:t>
            </a:r>
            <a:endParaRPr lang="cs-CZ" dirty="0"/>
          </a:p>
          <a:p>
            <a:pPr algn="just"/>
            <a:r>
              <a:rPr lang="cs-CZ" b="1" dirty="0" err="1"/>
              <a:t>Pigouovské</a:t>
            </a:r>
            <a:r>
              <a:rPr lang="cs-CZ" b="1" dirty="0"/>
              <a:t> </a:t>
            </a:r>
            <a:r>
              <a:rPr lang="cs-CZ" b="1" u="sng" dirty="0"/>
              <a:t>dotace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/>
              <a:t>využívají se v případě pozitivních externalit) </a:t>
            </a:r>
          </a:p>
          <a:p>
            <a:pPr lvl="0" algn="just"/>
            <a:r>
              <a:rPr lang="cs-CZ" b="1" dirty="0"/>
              <a:t>Zákaz</a:t>
            </a:r>
            <a:r>
              <a:rPr lang="cs-CZ" dirty="0"/>
              <a:t> (</a:t>
            </a:r>
            <a:r>
              <a:rPr lang="cs-CZ" i="1" dirty="0"/>
              <a:t>využívá se v případě negativních externalit)</a:t>
            </a:r>
            <a:endParaRPr lang="cs-CZ" dirty="0"/>
          </a:p>
          <a:p>
            <a:pPr lvl="0" algn="just"/>
            <a:r>
              <a:rPr lang="cs-CZ" b="1" dirty="0"/>
              <a:t>Příkaz </a:t>
            </a:r>
            <a:r>
              <a:rPr lang="cs-CZ" dirty="0"/>
              <a:t>(</a:t>
            </a:r>
            <a:r>
              <a:rPr lang="cs-CZ" i="1" dirty="0"/>
              <a:t>využívá se v případě negativních externalit)</a:t>
            </a:r>
            <a:endParaRPr lang="cs-CZ" dirty="0"/>
          </a:p>
          <a:p>
            <a:pPr lvl="0" algn="just"/>
            <a:r>
              <a:rPr lang="cs-CZ" b="1" dirty="0"/>
              <a:t>Státní či mezinárodní regulace </a:t>
            </a:r>
            <a:r>
              <a:rPr lang="cs-CZ" dirty="0"/>
              <a:t>(</a:t>
            </a:r>
            <a:r>
              <a:rPr lang="cs-CZ" i="1" dirty="0"/>
              <a:t>využívají se v případě negativních externalit)</a:t>
            </a:r>
            <a:endParaRPr lang="cs-CZ" dirty="0"/>
          </a:p>
          <a:p>
            <a:pPr lvl="0" algn="just"/>
            <a:r>
              <a:rPr lang="cs-CZ" b="1" dirty="0"/>
              <a:t>Jednorázová finanční podpora </a:t>
            </a:r>
            <a:r>
              <a:rPr lang="cs-CZ" dirty="0"/>
              <a:t>(</a:t>
            </a:r>
            <a:r>
              <a:rPr lang="cs-CZ" i="1" dirty="0"/>
              <a:t>využívá se jak </a:t>
            </a:r>
            <a:br>
              <a:rPr lang="cs-CZ" i="1" dirty="0"/>
            </a:br>
            <a:r>
              <a:rPr lang="cs-CZ" i="1" dirty="0"/>
              <a:t>v případě negativních, tak pozitivních externalit)</a:t>
            </a:r>
            <a:endParaRPr lang="cs-CZ" dirty="0"/>
          </a:p>
          <a:p>
            <a:pPr algn="just"/>
            <a:r>
              <a:rPr lang="cs-CZ" b="1" dirty="0"/>
              <a:t>Vlastní činnost vlády </a:t>
            </a:r>
            <a:endParaRPr lang="cs-CZ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378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Courier New</vt:lpstr>
      <vt:lpstr>Wingdings 2</vt:lpstr>
      <vt:lpstr>Tok</vt:lpstr>
      <vt:lpstr>Prezentace aplikace PowerPoint</vt:lpstr>
      <vt:lpstr>Externality</vt:lpstr>
      <vt:lpstr>Klasifikace externalit</vt:lpstr>
      <vt:lpstr>Klasifikace externalit II.</vt:lpstr>
      <vt:lpstr>Klasifikace externalit III.</vt:lpstr>
      <vt:lpstr>Klasifikace externalit IV.</vt:lpstr>
      <vt:lpstr>Klasifikace externalit V.</vt:lpstr>
      <vt:lpstr>Řešení externalit</vt:lpstr>
      <vt:lpstr>Veřejná řešení externalit</vt:lpstr>
      <vt:lpstr>Soukromá řešení externalit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MojePC</dc:creator>
  <cp:lastModifiedBy>Jan Nevima</cp:lastModifiedBy>
  <cp:revision>52</cp:revision>
  <dcterms:created xsi:type="dcterms:W3CDTF">2015-10-04T16:41:16Z</dcterms:created>
  <dcterms:modified xsi:type="dcterms:W3CDTF">2019-12-11T19:50:33Z</dcterms:modified>
</cp:coreProperties>
</file>