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6" r:id="rId3"/>
    <p:sldId id="277" r:id="rId4"/>
    <p:sldId id="278" r:id="rId5"/>
    <p:sldId id="279" r:id="rId6"/>
    <p:sldId id="302" r:id="rId7"/>
    <p:sldId id="283" r:id="rId8"/>
    <p:sldId id="284" r:id="rId9"/>
    <p:sldId id="285" r:id="rId10"/>
    <p:sldId id="286" r:id="rId11"/>
    <p:sldId id="294" r:id="rId12"/>
    <p:sldId id="271" r:id="rId13"/>
  </p:sldIdLst>
  <p:sldSz cx="9144000" cy="6858000" type="screen4x3"/>
  <p:notesSz cx="10234613" cy="71040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/>
              <a:t>Veřejné finance I.</a:t>
            </a:r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2400" b="1" dirty="0"/>
              <a:t>			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215727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Místní poplatky v ČR IV.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373216"/>
          </a:xfrm>
        </p:spPr>
        <p:txBody>
          <a:bodyPr>
            <a:normAutofit fontScale="85000" lnSpcReduction="10000"/>
          </a:bodyPr>
          <a:lstStyle/>
          <a:p>
            <a:r>
              <a:rPr lang="cs-CZ" sz="3900" u="sng" dirty="0"/>
              <a:t>poplatek ze vstupného</a:t>
            </a:r>
          </a:p>
          <a:p>
            <a:pPr algn="just">
              <a:buNone/>
            </a:pPr>
            <a:r>
              <a:rPr lang="cs-CZ" sz="3600" dirty="0"/>
              <a:t>- </a:t>
            </a:r>
            <a:r>
              <a:rPr lang="cs-CZ" sz="3900" dirty="0"/>
              <a:t>činí až 20 % úhrnné částky ze vstupenky. Poplatek lze stanovit i paušální částkou.</a:t>
            </a:r>
          </a:p>
          <a:p>
            <a:pPr algn="just"/>
            <a:r>
              <a:rPr lang="cs-CZ" sz="3900" dirty="0"/>
              <a:t>poplatek za povolení vjezdu</a:t>
            </a:r>
          </a:p>
          <a:p>
            <a:pPr algn="just"/>
            <a:r>
              <a:rPr lang="cs-CZ" sz="3900" u="sng" dirty="0"/>
              <a:t>poplatek za komunální odpad</a:t>
            </a:r>
          </a:p>
          <a:p>
            <a:pPr algn="just"/>
            <a:r>
              <a:rPr lang="cs-CZ" sz="3900" dirty="0"/>
              <a:t>poplatek z ubytovací kapacity</a:t>
            </a:r>
          </a:p>
          <a:p>
            <a:pPr algn="just"/>
            <a:r>
              <a:rPr lang="cs-CZ" sz="3900" dirty="0"/>
              <a:t>poplatek za zhodnocení stavebního pozemku zhodnoceného možností připojení na obcí vybudovanou stavbu vodovodu nebo kanalizace</a:t>
            </a:r>
          </a:p>
          <a:p>
            <a:pPr>
              <a:buNone/>
            </a:pPr>
            <a:endParaRPr lang="cs-CZ" sz="3200" u="sng" dirty="0"/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Faktory ovlivňující růst veřejných výdajů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2520"/>
          </a:xfrm>
        </p:spPr>
        <p:txBody>
          <a:bodyPr>
            <a:normAutofit/>
          </a:bodyPr>
          <a:lstStyle/>
          <a:p>
            <a:pPr>
              <a:buNone/>
            </a:pPr>
            <a:br>
              <a:rPr lang="cs-CZ" dirty="0">
                <a:latin typeface="Times New Roman"/>
                <a:cs typeface="Times New Roman"/>
              </a:rPr>
            </a:b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340768"/>
            <a:ext cx="8229600" cy="5517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AutoNum type="arabicPeriod"/>
              <a:tabLst/>
              <a:defRPr/>
            </a:pPr>
            <a:r>
              <a:rPr lang="cs-CZ" sz="4800" dirty="0"/>
              <a:t>demografické 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AutoNum type="arabicPeriod"/>
              <a:tabLst/>
              <a:defRPr/>
            </a:pPr>
            <a:r>
              <a:rPr lang="cs-CZ" sz="4800" dirty="0"/>
              <a:t>geografické (urbanistické)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AutoNum type="arabicPeriod"/>
              <a:tabLst/>
              <a:defRPr/>
            </a:pPr>
            <a:r>
              <a:rPr lang="cs-CZ" sz="4800" dirty="0"/>
              <a:t>bezpečnostní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AutoNum type="arabicPeriod"/>
              <a:tabLst/>
              <a:defRPr/>
            </a:pPr>
            <a:r>
              <a:rPr lang="cs-CZ" sz="4800" dirty="0"/>
              <a:t>cenové (inflační)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cs-CZ" sz="480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cs-CZ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pPr algn="ctr"/>
            <a:r>
              <a:rPr lang="cs-CZ" b="1" dirty="0"/>
              <a:t>Děkuji za pozornost </a:t>
            </a:r>
            <a:r>
              <a:rPr lang="cs-CZ" b="1" dirty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0117799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Důvody existence veřejných financí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252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cs-CZ" sz="3500" dirty="0"/>
              <a:t>existence </a:t>
            </a:r>
            <a:r>
              <a:rPr lang="cs-CZ" sz="3500" b="1" dirty="0"/>
              <a:t>nedokonalé konkurence</a:t>
            </a:r>
            <a:r>
              <a:rPr lang="cs-CZ" sz="3500" dirty="0"/>
              <a:t> (tržní mechanismus nevede k efektivnímu využití zdrojů),</a:t>
            </a:r>
          </a:p>
          <a:p>
            <a:pPr lvl="0" algn="just"/>
            <a:r>
              <a:rPr lang="cs-CZ" sz="3500" dirty="0"/>
              <a:t>existence </a:t>
            </a:r>
            <a:r>
              <a:rPr lang="cs-CZ" sz="3500" b="1" dirty="0"/>
              <a:t>externalit</a:t>
            </a:r>
            <a:r>
              <a:rPr lang="cs-CZ" sz="3500" dirty="0"/>
              <a:t>,</a:t>
            </a:r>
          </a:p>
          <a:p>
            <a:pPr lvl="0" algn="just"/>
            <a:r>
              <a:rPr lang="cs-CZ" sz="3500" b="1" dirty="0"/>
              <a:t>sociální preference</a:t>
            </a:r>
            <a:r>
              <a:rPr lang="cs-CZ" sz="3500" dirty="0"/>
              <a:t> (určité záměry státu mohou vyžadovat zásahy do přerozdělovacích mechanismů),</a:t>
            </a:r>
          </a:p>
          <a:p>
            <a:pPr lvl="0" algn="just"/>
            <a:r>
              <a:rPr lang="cs-CZ" sz="3500" dirty="0"/>
              <a:t>tržní sektor nemusí vždy vést k hlavním makroekonomickým cílům státu.</a:t>
            </a:r>
          </a:p>
          <a:p>
            <a:pPr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Pilíře existence VF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2520"/>
          </a:xfrm>
        </p:spPr>
        <p:txBody>
          <a:bodyPr>
            <a:normAutofit/>
          </a:bodyPr>
          <a:lstStyle/>
          <a:p>
            <a:pPr>
              <a:buNone/>
            </a:pPr>
            <a:br>
              <a:rPr lang="cs-CZ" dirty="0">
                <a:latin typeface="Times New Roman"/>
                <a:cs typeface="Times New Roman"/>
              </a:rPr>
            </a:b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47936" y="1637184"/>
            <a:ext cx="8229600" cy="49225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3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nenávratnosti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cs-CZ" sz="350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35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neekvivalence</a:t>
            </a:r>
            <a:endParaRPr kumimoji="0" lang="cs-CZ" sz="3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cs-CZ" sz="350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3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nedobrovolnosti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br>
              <a:rPr kumimoji="0" lang="cs-CZ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</a:b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Cíle VF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2520"/>
          </a:xfrm>
        </p:spPr>
        <p:txBody>
          <a:bodyPr>
            <a:normAutofit/>
          </a:bodyPr>
          <a:lstStyle/>
          <a:p>
            <a:pPr>
              <a:buNone/>
            </a:pPr>
            <a:br>
              <a:rPr lang="cs-CZ" dirty="0">
                <a:latin typeface="Times New Roman"/>
                <a:cs typeface="Times New Roman"/>
              </a:rPr>
            </a:b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340768"/>
            <a:ext cx="8229600" cy="492252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40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alokační</a:t>
            </a: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cs-CZ" sz="3500" dirty="0"/>
              <a:t>-	tzn. otázka vhodného rozložení spotřeby zdrojů mezi veřejné a soukromé statky při daném rozdělení důchodů a požadavků spotřebitelů,</a:t>
            </a: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cs-CZ" sz="3500" dirty="0"/>
              <a:t>-	problém „černého pasažéra“,</a:t>
            </a: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cs-CZ" sz="3500" dirty="0"/>
              <a:t>-	tam, kde trh selhává,</a:t>
            </a: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</a:pPr>
            <a:r>
              <a:rPr lang="cs-CZ" sz="3500" dirty="0"/>
              <a:t>problémy řešeny prostřednictvím politických rozhodnutí.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Cíle VF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2520"/>
          </a:xfrm>
        </p:spPr>
        <p:txBody>
          <a:bodyPr>
            <a:normAutofit/>
          </a:bodyPr>
          <a:lstStyle/>
          <a:p>
            <a:pPr>
              <a:buNone/>
            </a:pPr>
            <a:br>
              <a:rPr lang="cs-CZ" dirty="0">
                <a:latin typeface="Times New Roman"/>
                <a:cs typeface="Times New Roman"/>
              </a:rPr>
            </a:b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340768"/>
            <a:ext cx="8229600" cy="5517232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40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stabilizační</a:t>
            </a: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cs-CZ" sz="3500" dirty="0"/>
              <a:t>- 	tento cíl je nejčastěji spojován s cíli makroekonomickými (nezaměstnanost, inflace, platební bilance, ekonomický růst)</a:t>
            </a: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cs-CZ" sz="3500" dirty="0"/>
              <a:t>- 	nástroje měnové a fiskální</a:t>
            </a:r>
            <a:br>
              <a:rPr lang="cs-CZ" sz="3500" dirty="0"/>
            </a:br>
            <a:endParaRPr lang="cs-CZ" sz="3500" dirty="0"/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cs-CZ" sz="4000" u="sng" dirty="0"/>
              <a:t>redistribuční</a:t>
            </a: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</a:pPr>
            <a:r>
              <a:rPr lang="cs-CZ" sz="3500" dirty="0"/>
              <a:t>změny v rozdělení bohatství společnosti</a:t>
            </a: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</a:pPr>
            <a:r>
              <a:rPr lang="cs-CZ" sz="3500" dirty="0"/>
              <a:t>vybrané daňové nástroje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Místní poplatky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373216"/>
          </a:xfrm>
        </p:spPr>
        <p:txBody>
          <a:bodyPr>
            <a:normAutofit/>
          </a:bodyPr>
          <a:lstStyle/>
          <a:p>
            <a:pPr algn="just"/>
            <a:r>
              <a:rPr lang="cs-CZ" sz="3200" dirty="0"/>
              <a:t>Místní poplatek vychází ze zákona </a:t>
            </a:r>
            <a:br>
              <a:rPr lang="cs-CZ" sz="3200" dirty="0"/>
            </a:br>
            <a:r>
              <a:rPr lang="cs-CZ" sz="3200" dirty="0"/>
              <a:t>č. 565/1990 Sb., o místních poplatcích, </a:t>
            </a:r>
            <a:br>
              <a:rPr lang="cs-CZ" sz="3200" dirty="0"/>
            </a:br>
            <a:r>
              <a:rPr lang="cs-CZ" sz="3200" dirty="0"/>
              <a:t>v platném znění.</a:t>
            </a:r>
          </a:p>
          <a:p>
            <a:pPr algn="just"/>
            <a:r>
              <a:rPr lang="cs-CZ" sz="3200" dirty="0"/>
              <a:t>Místní poplatek si stanovuje obec (město) samostatně na základě tzv. obecně závazné vyhlášky.</a:t>
            </a:r>
          </a:p>
          <a:p>
            <a:pPr algn="just"/>
            <a:r>
              <a:rPr lang="cs-CZ" sz="3200" dirty="0"/>
              <a:t>Nebudou-li poplatky zaplaceny poplatníkem včas nebo ve správné výši, vyměří mu obecní úřad poplatek platebním výměrem.</a:t>
            </a:r>
          </a:p>
        </p:txBody>
      </p:sp>
    </p:spTree>
    <p:extLst>
      <p:ext uri="{BB962C8B-B14F-4D97-AF65-F5344CB8AC3E}">
        <p14:creationId xmlns:p14="http://schemas.microsoft.com/office/powerpoint/2010/main" val="299461985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Místní poplatky v ČR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373216"/>
          </a:xfrm>
        </p:spPr>
        <p:txBody>
          <a:bodyPr>
            <a:normAutofit/>
          </a:bodyPr>
          <a:lstStyle/>
          <a:p>
            <a:r>
              <a:rPr lang="cs-CZ" sz="3200" u="sng" dirty="0"/>
              <a:t>poplatek ze psů</a:t>
            </a:r>
          </a:p>
          <a:p>
            <a:pPr algn="just">
              <a:buNone/>
            </a:pPr>
            <a:r>
              <a:rPr lang="cs-CZ" sz="3200" dirty="0"/>
              <a:t>	Sazba může činit až 1500,- Kč na rok a jednoho psa. Za dalšího psa se může poplatek zvýšit až o 50 %. Nižší sazbu poplatku platí invalidní či starobní důchodci.</a:t>
            </a:r>
          </a:p>
          <a:p>
            <a:pPr algn="just">
              <a:buNone/>
            </a:pPr>
            <a:r>
              <a:rPr lang="cs-CZ" sz="3200" dirty="0"/>
              <a:t>	Osvobozeny od poplatku jsou osoby nevidomé, bezmocné a osoby – držitelé průkazu ZTP/P.</a:t>
            </a:r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Místní poplatky v ČR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373216"/>
          </a:xfrm>
        </p:spPr>
        <p:txBody>
          <a:bodyPr>
            <a:normAutofit/>
          </a:bodyPr>
          <a:lstStyle/>
          <a:p>
            <a:r>
              <a:rPr lang="cs-CZ" sz="3600" u="sng" dirty="0"/>
              <a:t>poplatek za lázeňský či rekreační pobyt</a:t>
            </a:r>
          </a:p>
          <a:p>
            <a:pPr algn="just">
              <a:buNone/>
            </a:pPr>
            <a:r>
              <a:rPr lang="cs-CZ" sz="3600" dirty="0"/>
              <a:t>	Sazba může činit až 15,- Kč na osobu za každý i započatý den pobytu. Plátcem poplatku je ubytovatel těchto osob, je třeba  vést si evidenční knihu.</a:t>
            </a:r>
          </a:p>
          <a:p>
            <a:pPr algn="just">
              <a:buNone/>
            </a:pPr>
            <a:r>
              <a:rPr lang="cs-CZ" sz="3600" dirty="0"/>
              <a:t>	Osvobozeny od poplatku jsou osoby nevidomé, bezmocné a osoby mladší 18 let a starší 70 let.</a:t>
            </a:r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Místní poplatky v ČR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373216"/>
          </a:xfrm>
        </p:spPr>
        <p:txBody>
          <a:bodyPr>
            <a:normAutofit/>
          </a:bodyPr>
          <a:lstStyle/>
          <a:p>
            <a:r>
              <a:rPr lang="cs-CZ" sz="3200" u="sng" dirty="0"/>
              <a:t>poplatek za užívání veřejného prostranství</a:t>
            </a:r>
          </a:p>
          <a:p>
            <a:pPr algn="just">
              <a:buNone/>
            </a:pPr>
            <a:r>
              <a:rPr lang="cs-CZ" sz="3600" dirty="0"/>
              <a:t>	Dočasné stavby, reklamní zařízení, cirkusy, trvale vyhrazené parkovací místo, tvorba filmových děl, sportovní akce, vyhrazení trvalého parkovacího místa.</a:t>
            </a:r>
          </a:p>
          <a:p>
            <a:pPr algn="just">
              <a:buNone/>
            </a:pPr>
            <a:r>
              <a:rPr lang="cs-CZ" sz="3600" dirty="0"/>
              <a:t>	Osvobozeny od poplatku – v případě veřejné sbírky.</a:t>
            </a:r>
          </a:p>
          <a:p>
            <a:pPr algn="just">
              <a:buNone/>
            </a:pPr>
            <a:r>
              <a:rPr lang="cs-CZ" sz="3600" dirty="0"/>
              <a:t>	Sazba se počítá z využité plochy – m</a:t>
            </a:r>
            <a:r>
              <a:rPr lang="cs-CZ" sz="3600" baseline="30000" dirty="0"/>
              <a:t>2</a:t>
            </a:r>
            <a:r>
              <a:rPr lang="cs-CZ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377</TotalTime>
  <Words>463</Words>
  <Application>Microsoft Office PowerPoint</Application>
  <PresentationFormat>Předvádění na obrazovce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Constantia</vt:lpstr>
      <vt:lpstr>Times New Roman</vt:lpstr>
      <vt:lpstr>Wingdings 2</vt:lpstr>
      <vt:lpstr>Tok</vt:lpstr>
      <vt:lpstr>Prezentace aplikace PowerPoint</vt:lpstr>
      <vt:lpstr>Důvody existence veřejných financí</vt:lpstr>
      <vt:lpstr>Pilíře existence VF</vt:lpstr>
      <vt:lpstr>Cíle VF I.</vt:lpstr>
      <vt:lpstr>Cíle VF II.</vt:lpstr>
      <vt:lpstr>Místní poplatky v ČR</vt:lpstr>
      <vt:lpstr>Místní poplatky v ČR I.</vt:lpstr>
      <vt:lpstr>Místní poplatky v ČR II.</vt:lpstr>
      <vt:lpstr>Místní poplatky v ČR III.</vt:lpstr>
      <vt:lpstr>Místní poplatky v ČR IV.</vt:lpstr>
      <vt:lpstr>Faktory ovlivňující růst veřejných výdajů</vt:lpstr>
      <vt:lpstr>Děkuji za pozornost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MojePC</dc:creator>
  <cp:lastModifiedBy>Jan Nevima</cp:lastModifiedBy>
  <cp:revision>103</cp:revision>
  <dcterms:created xsi:type="dcterms:W3CDTF">2015-10-04T16:41:16Z</dcterms:created>
  <dcterms:modified xsi:type="dcterms:W3CDTF">2019-12-11T19:53:58Z</dcterms:modified>
</cp:coreProperties>
</file>