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6" r:id="rId4"/>
    <p:sldId id="277" r:id="rId5"/>
    <p:sldId id="297" r:id="rId6"/>
    <p:sldId id="299" r:id="rId7"/>
    <p:sldId id="300" r:id="rId8"/>
    <p:sldId id="31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4A75E9-F19E-424F-A640-87DA327612BE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161E4-7DDB-4E3E-AE01-8A0203D2B20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/>
              <a:t>Veřejné finance II.</a:t>
            </a:r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2400" b="1" dirty="0"/>
              <a:t>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21572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Ostatní mimorozpočtové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dirty="0"/>
              <a:t>	</a:t>
            </a:r>
            <a:r>
              <a:rPr lang="cs-CZ" sz="4000" dirty="0"/>
              <a:t>O zřízení či zrušení rozhodují zastupitelstva obcí a krajů.</a:t>
            </a:r>
          </a:p>
          <a:p>
            <a:pPr algn="just">
              <a:buNone/>
            </a:pPr>
            <a:r>
              <a:rPr lang="cs-CZ" sz="4000" dirty="0"/>
              <a:t>	- fond rezerv a rozvoje</a:t>
            </a:r>
          </a:p>
          <a:p>
            <a:pPr algn="just">
              <a:buNone/>
            </a:pPr>
            <a:r>
              <a:rPr lang="cs-CZ" sz="4000" dirty="0"/>
              <a:t>	- ostatní účelové fondy (bytový fond, památkový fond)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14096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Státní rozpočet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Státní 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cs-CZ" sz="3200" dirty="0"/>
              <a:t>centralizovaný peněžní fond;</a:t>
            </a:r>
          </a:p>
          <a:p>
            <a:pPr marL="742950" indent="-742950" algn="just">
              <a:buAutoNum type="alphaLcParenR"/>
            </a:pPr>
            <a:r>
              <a:rPr lang="cs-CZ" sz="3200" dirty="0"/>
              <a:t>bilance příjmů a výdajů státu;</a:t>
            </a:r>
          </a:p>
          <a:p>
            <a:pPr marL="742950" indent="-742950" algn="just">
              <a:buAutoNum type="alphaLcParenR"/>
            </a:pPr>
            <a:r>
              <a:rPr lang="cs-CZ" sz="3200" dirty="0"/>
              <a:t>zákonná úprava;</a:t>
            </a:r>
          </a:p>
          <a:p>
            <a:pPr marL="742950" indent="-742950" algn="just">
              <a:buAutoNum type="alphaLcParenR"/>
            </a:pPr>
            <a:r>
              <a:rPr lang="cs-CZ" sz="3200" dirty="0"/>
              <a:t>finanční plán státu vč. rozpočtové závěrky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Rozpočtový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cs-CZ" sz="4400" dirty="0"/>
              <a:t>Ministerstvo financí</a:t>
            </a:r>
          </a:p>
          <a:p>
            <a:pPr marL="742950" indent="-742950" algn="just">
              <a:buAutoNum type="arabicPeriod"/>
            </a:pPr>
            <a:r>
              <a:rPr lang="cs-CZ" sz="4400" dirty="0"/>
              <a:t>Vláda ČR</a:t>
            </a:r>
          </a:p>
          <a:p>
            <a:pPr marL="742950" indent="-742950" algn="just">
              <a:buAutoNum type="arabicPeriod"/>
            </a:pPr>
            <a:r>
              <a:rPr lang="cs-CZ" sz="4400" dirty="0"/>
              <a:t>Poslanecká sněmovna PČR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Rozpočtové provizorium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cs-CZ" sz="4400" dirty="0"/>
              <a:t>	Provizorium je dočasným systémem pro hospodaření s rozpočtovými prostředky, pokud do začátku rozpočtového období není zákon o státním rozpočtu schválen.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Příjmy státního rozpočtu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 lnSpcReduction="10000"/>
          </a:bodyPr>
          <a:lstStyle/>
          <a:p>
            <a:pPr marL="742950" indent="-742950" algn="just">
              <a:buAutoNum type="alphaLcParenR"/>
            </a:pPr>
            <a:r>
              <a:rPr lang="cs-CZ" sz="4400" dirty="0"/>
              <a:t>výnosy daní;</a:t>
            </a:r>
          </a:p>
          <a:p>
            <a:pPr marL="742950" indent="-742950" algn="just">
              <a:buAutoNum type="alphaLcParenR"/>
            </a:pPr>
            <a:r>
              <a:rPr lang="cs-CZ" sz="4400" dirty="0"/>
              <a:t>pojistné na sociální zabezpečení a příspěvek na státní politiku zaměstnanosti;</a:t>
            </a:r>
          </a:p>
          <a:p>
            <a:pPr marL="742950" indent="-742950" algn="just">
              <a:buAutoNum type="alphaLcParenR"/>
            </a:pPr>
            <a:r>
              <a:rPr lang="cs-CZ" sz="4400" dirty="0"/>
              <a:t>výnosy z podílu na clech; </a:t>
            </a:r>
          </a:p>
          <a:p>
            <a:pPr marL="742950" indent="-742950" algn="just">
              <a:buAutoNum type="alphaLcParenR"/>
            </a:pPr>
            <a:r>
              <a:rPr lang="cs-CZ" sz="4400" dirty="0"/>
              <a:t>příjmy z činnosti organizačních složek státu;</a:t>
            </a:r>
          </a:p>
          <a:p>
            <a:pPr marL="742950" indent="-742950" algn="just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Příjmy státního rozpočtu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 lnSpcReduction="10000"/>
          </a:bodyPr>
          <a:lstStyle/>
          <a:p>
            <a:pPr marL="742950" indent="-742950" algn="just">
              <a:buNone/>
            </a:pPr>
            <a:r>
              <a:rPr lang="cs-CZ" sz="4400" dirty="0"/>
              <a:t>e) sankce za porušení rozpočtové kázně;	</a:t>
            </a:r>
          </a:p>
          <a:p>
            <a:pPr marL="742950" indent="-742950" algn="just">
              <a:buNone/>
            </a:pPr>
            <a:r>
              <a:rPr lang="cs-CZ" sz="4400" dirty="0"/>
              <a:t>f) správní a soudní poplatky a penále;</a:t>
            </a:r>
          </a:p>
          <a:p>
            <a:pPr marL="742950" indent="-742950" algn="just">
              <a:buNone/>
            </a:pPr>
            <a:r>
              <a:rPr lang="cs-CZ" sz="4400" dirty="0"/>
              <a:t>g) úhrady ze státních záruk;</a:t>
            </a:r>
          </a:p>
          <a:p>
            <a:pPr marL="742950" indent="-742950" algn="just">
              <a:buNone/>
            </a:pPr>
            <a:r>
              <a:rPr lang="cs-CZ" sz="4400" dirty="0"/>
              <a:t>h) příjmy z prodeje majetku ČR;</a:t>
            </a:r>
          </a:p>
          <a:p>
            <a:pPr marL="742950" indent="-742950" algn="just">
              <a:buNone/>
            </a:pPr>
            <a:r>
              <a:rPr lang="cs-CZ" sz="4400" dirty="0"/>
              <a:t>i) výnosy z cenných papírů.</a:t>
            </a:r>
          </a:p>
          <a:p>
            <a:pPr marL="742950" indent="-742950" algn="just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Výdaje státního rozpočtu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 fontScale="77500" lnSpcReduction="20000"/>
          </a:bodyPr>
          <a:lstStyle/>
          <a:p>
            <a:pPr marL="742950" indent="-742950" algn="just">
              <a:buAutoNum type="alphaLcParenR"/>
            </a:pPr>
            <a:r>
              <a:rPr lang="cs-CZ" sz="4400" dirty="0"/>
              <a:t>výdaje na činnost organizačních složek státu a financování příspěvkových organizací (příspěvky na provoz a dotace);</a:t>
            </a:r>
          </a:p>
          <a:p>
            <a:pPr marL="742950" indent="-742950" algn="just">
              <a:buAutoNum type="alphaLcParenR"/>
            </a:pPr>
            <a:r>
              <a:rPr lang="cs-CZ" sz="4400" dirty="0"/>
              <a:t>výdaje na dávky a podpory;</a:t>
            </a:r>
          </a:p>
          <a:p>
            <a:pPr marL="742950" indent="-742950" algn="just">
              <a:buAutoNum type="alphaLcParenR"/>
            </a:pPr>
            <a:r>
              <a:rPr lang="cs-CZ" sz="4400" dirty="0"/>
              <a:t>dotace a návratné finanční výpomoci na </a:t>
            </a:r>
            <a:r>
              <a:rPr lang="cs-CZ" sz="4400"/>
              <a:t>podnikatelskou činnost;</a:t>
            </a:r>
            <a:endParaRPr lang="cs-CZ" sz="4400" dirty="0"/>
          </a:p>
          <a:p>
            <a:pPr marL="742950" indent="-742950" algn="just">
              <a:buAutoNum type="alphaLcParenR"/>
            </a:pPr>
            <a:r>
              <a:rPr lang="cs-CZ" sz="4400" dirty="0"/>
              <a:t>dotace na projekty EU a příspěvky do rozpočtu EU;</a:t>
            </a:r>
          </a:p>
          <a:p>
            <a:pPr marL="742950" indent="-742950" algn="just">
              <a:buAutoNum type="alphaLcParenR"/>
            </a:pPr>
            <a:r>
              <a:rPr lang="cs-CZ" sz="4400" dirty="0"/>
              <a:t>výdaje na realizaci státních záruk.</a:t>
            </a:r>
          </a:p>
          <a:p>
            <a:pPr marL="742950" indent="-742950" algn="just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pPr algn="ctr"/>
            <a:r>
              <a:rPr lang="cs-CZ" b="1" dirty="0"/>
              <a:t>Děkuji za pozornost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11779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Mimorozpočtové fondy a jejich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Systém veřejných fondů </a:t>
            </a:r>
            <a:r>
              <a:rPr lang="cs-CZ" b="1" u="sng" dirty="0"/>
              <a:t>nezávislých</a:t>
            </a:r>
            <a:r>
              <a:rPr lang="cs-CZ" b="1" dirty="0"/>
              <a:t> na státním rozpočtu. Základním znakem mimorozpočtových fondů jsou </a:t>
            </a:r>
            <a:r>
              <a:rPr lang="cs-CZ" b="1" u="sng" dirty="0"/>
              <a:t>vlastní příjmy a výdaje</a:t>
            </a:r>
            <a:r>
              <a:rPr lang="cs-CZ" b="1" dirty="0"/>
              <a:t>.</a:t>
            </a:r>
            <a:endParaRPr lang="cs-CZ" dirty="0"/>
          </a:p>
          <a:p>
            <a:pPr algn="just"/>
            <a:r>
              <a:rPr lang="cs-CZ" dirty="0"/>
              <a:t>Poznámka:</a:t>
            </a:r>
          </a:p>
          <a:p>
            <a:pPr algn="just">
              <a:buNone/>
            </a:pPr>
            <a:r>
              <a:rPr lang="cs-CZ" dirty="0"/>
              <a:t>	Jedná se o přesně definované druhy příjmů a přesně definované druhy výdajů a především adresnost použití!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Architektura mimorozpočtových fondů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sz="4000" dirty="0"/>
              <a:t>Státní účelové fondy</a:t>
            </a:r>
          </a:p>
          <a:p>
            <a:pPr marL="514350" indent="-514350">
              <a:buAutoNum type="arabicParenR"/>
            </a:pPr>
            <a:r>
              <a:rPr lang="cs-CZ" sz="4000" dirty="0"/>
              <a:t>Fondy typu vládních agentur</a:t>
            </a:r>
          </a:p>
          <a:p>
            <a:pPr marL="514350" indent="-514350">
              <a:buAutoNum type="arabicParenR"/>
            </a:pPr>
            <a:r>
              <a:rPr lang="cs-CZ" sz="4000" dirty="0"/>
              <a:t>Státní privatizační fondy</a:t>
            </a:r>
          </a:p>
          <a:p>
            <a:pPr marL="514350" indent="-514350">
              <a:buAutoNum type="arabicParenR"/>
            </a:pPr>
            <a:r>
              <a:rPr lang="cs-CZ" sz="4000" dirty="0"/>
              <a:t>Státní svěřenecké fondy</a:t>
            </a:r>
          </a:p>
          <a:p>
            <a:pPr marL="514350" indent="-514350">
              <a:buAutoNum type="arabicParenR"/>
            </a:pPr>
            <a:r>
              <a:rPr lang="cs-CZ" sz="4000" dirty="0"/>
              <a:t>Ostatní mimorozpočtové fondy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Státní účelové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cs-CZ" dirty="0">
                <a:latin typeface="Times New Roman"/>
                <a:cs typeface="Times New Roman"/>
              </a:rPr>
            </a:b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47936" y="1637184"/>
            <a:ext cx="8229600" cy="492252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3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Státní</a:t>
            </a:r>
            <a:r>
              <a:rPr kumimoji="0" lang="cs-CZ" sz="35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fond životního prostředí ČR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sz="3600" b="1" dirty="0"/>
              <a:t>Státní fond kinematografie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sz="3600" b="1" dirty="0"/>
              <a:t>Státní fond kultury ČR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sz="3600" b="1" dirty="0"/>
              <a:t>Státní fond dopravní infrastruktury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sz="3600" b="1" dirty="0"/>
              <a:t>Státní fond rozvoje bydlení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cs-CZ" sz="3600" b="1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35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cs-CZ" sz="35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b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</a:b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Státní fond dopravní infrastruktury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cs-CZ" dirty="0">
                <a:latin typeface="Times New Roman"/>
                <a:cs typeface="Times New Roman"/>
              </a:rPr>
            </a:br>
            <a:endParaRPr lang="cs-CZ" dirty="0"/>
          </a:p>
          <a:p>
            <a:pPr lvl="1">
              <a:buFontTx/>
              <a:buChar char="-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47936" y="1412776"/>
            <a:ext cx="8596064" cy="576064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cs-CZ" sz="3900" b="1" noProof="0" dirty="0"/>
              <a:t>příjmy</a:t>
            </a:r>
            <a:r>
              <a:rPr lang="cs-CZ" sz="3900" noProof="0" dirty="0"/>
              <a:t>: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cs-CZ" sz="3900" noProof="0" dirty="0"/>
              <a:t>převody výnosů silniční daně, </a:t>
            </a:r>
            <a:r>
              <a:rPr lang="cs-CZ" sz="3900" u="sng" noProof="0" dirty="0"/>
              <a:t>podíl z výnosu spotřební daně z uhlovodíkových paliv a maziv</a:t>
            </a:r>
            <a:r>
              <a:rPr lang="cs-CZ" sz="3900" noProof="0" dirty="0"/>
              <a:t>, výnosy z poplatků za použití zpoplatněných dálnic, příspěvky Evropské komise.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cs-CZ" sz="3900" b="1" dirty="0"/>
              <a:t>výdaje</a:t>
            </a:r>
            <a:r>
              <a:rPr lang="cs-CZ" sz="3900" dirty="0"/>
              <a:t>: 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cs-CZ" sz="3900" dirty="0"/>
              <a:t>financování rozvoje, výstavby, údržby a 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cs-CZ" sz="3900" dirty="0"/>
              <a:t>modernizace silnic a dálnic, železničních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cs-CZ" sz="3900" dirty="0"/>
              <a:t>dopravních cest a vnitrozemských vodních cest,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cs-CZ" sz="3900" dirty="0"/>
              <a:t>příspěvky na výstavbu a údržbu cyklistických</a:t>
            </a:r>
          </a:p>
          <a:p>
            <a:pPr marL="514350" lvl="0" indent="-51435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cs-CZ" sz="3900" dirty="0"/>
              <a:t>stezek, nové technologie a bezpečnost.</a:t>
            </a:r>
            <a:endParaRPr lang="cs-CZ" sz="3900" noProof="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b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</a:b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Fondy typu vládních agentur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1256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sz="2800" dirty="0"/>
              <a:t>Jsou zakládány resortními ministerstvy jako akciové společnosti. Zaměřují se zpravidla na podporu podnikání. Jedná se například o tyto fondy podpory podnikání:</a:t>
            </a:r>
          </a:p>
          <a:p>
            <a:pPr marL="514350" indent="-514350">
              <a:buAutoNum type="alphaLcParenR"/>
            </a:pPr>
            <a:r>
              <a:rPr lang="cs-CZ" sz="2800" dirty="0"/>
              <a:t>Podpůrný a garanční rolnický a lesnický fond, a.s.</a:t>
            </a:r>
          </a:p>
          <a:p>
            <a:pPr marL="514350" indent="-514350">
              <a:buAutoNum type="alphaLcParenR"/>
            </a:pPr>
            <a:r>
              <a:rPr lang="cs-CZ" sz="2800" dirty="0"/>
              <a:t>Českomoravská záruční a rozvojová banka, a.s.</a:t>
            </a:r>
          </a:p>
          <a:p>
            <a:pPr marL="514350" indent="-514350">
              <a:buAutoNum type="alphaLcParenR"/>
            </a:pPr>
            <a:r>
              <a:rPr lang="cs-CZ" sz="2800" dirty="0"/>
              <a:t>Exportní garanční a pojišťovací společnost (EGAP), a.s.</a:t>
            </a:r>
          </a:p>
          <a:p>
            <a:pPr marL="514350" indent="-514350">
              <a:buAutoNum type="alphaLcParenR"/>
            </a:pPr>
            <a:r>
              <a:rPr lang="cs-CZ" sz="2800" dirty="0"/>
              <a:t>Česká exportní banka, a.s.</a:t>
            </a:r>
          </a:p>
          <a:p>
            <a:pPr marL="514350" indent="-514350">
              <a:buAutoNum type="alphaLcParenR"/>
            </a:pPr>
            <a:r>
              <a:rPr lang="cs-CZ" sz="2800" dirty="0"/>
              <a:t>Česká konsolidační agentura, a.s. (zanikla v roce 2007)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Státní privatizační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sz="3600" dirty="0"/>
              <a:t>Fondy zřízeny především k zajištění technické stránky privatizace státního majetku v 90. letech 20. století.</a:t>
            </a:r>
          </a:p>
          <a:p>
            <a:pPr algn="just">
              <a:buNone/>
            </a:pPr>
            <a:r>
              <a:rPr lang="cs-CZ" sz="3600" dirty="0"/>
              <a:t>	Zásadní majetkové fondy (dnes neexistující): Pozemkový fond ČR a Fond národního majetku (zanikl v roce 2006).</a:t>
            </a:r>
          </a:p>
          <a:p>
            <a:pPr algn="just">
              <a:buNone/>
            </a:pPr>
            <a:r>
              <a:rPr lang="cs-CZ" sz="3600" dirty="0"/>
              <a:t>	Dnes funguje pouze Státní pozemkový úřad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Státní pozemkový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600" dirty="0"/>
              <a:t>Nástupnická organizace Pozemkového fondu ČR.</a:t>
            </a:r>
          </a:p>
          <a:p>
            <a:pPr algn="just"/>
            <a:r>
              <a:rPr lang="cs-CZ" sz="3600" dirty="0"/>
              <a:t>Organizuje komplexní pozemkové úpravy s důrazem na výstavbu a rekonstrukci polních cest, protierozních mezí, poldrů, biokoridorů a jiných krajinných prvků</a:t>
            </a:r>
            <a:r>
              <a:rPr lang="cs-CZ" dirty="0"/>
              <a:t>.</a:t>
            </a:r>
          </a:p>
          <a:p>
            <a:pPr algn="just"/>
            <a:r>
              <a:rPr lang="cs-CZ" sz="3600" dirty="0"/>
              <a:t>Řeší majetková vyrovnání s církvemi a náboženskými společnostmi.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Státní svěřenecké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2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dirty="0"/>
              <a:t>a) Zvláštní účet důchodového pojištění </a:t>
            </a:r>
          </a:p>
          <a:p>
            <a:pPr algn="just">
              <a:buNone/>
            </a:pPr>
            <a:endParaRPr lang="cs-CZ" sz="3200" dirty="0"/>
          </a:p>
          <a:p>
            <a:pPr algn="just">
              <a:buNone/>
            </a:pPr>
            <a:r>
              <a:rPr lang="cs-CZ" sz="3200" dirty="0"/>
              <a:t>b) fondy zdravotních pojišťoven</a:t>
            </a:r>
          </a:p>
          <a:p>
            <a:pPr algn="just">
              <a:buNone/>
            </a:pPr>
            <a:endParaRPr lang="cs-CZ" sz="3200" dirty="0"/>
          </a:p>
          <a:p>
            <a:pPr algn="just">
              <a:buNone/>
            </a:pPr>
            <a:r>
              <a:rPr lang="cs-CZ" sz="3200" dirty="0"/>
              <a:t>	Financování – z vybraného pojistného či dotací ze státního rozpočtu za státní pojištěnce (důchodci, ženy na mateřské dovolené, nezaopatřené děti).</a:t>
            </a:r>
          </a:p>
        </p:txBody>
      </p:sp>
    </p:spTree>
    <p:extLst>
      <p:ext uri="{BB962C8B-B14F-4D97-AF65-F5344CB8AC3E}">
        <p14:creationId xmlns:p14="http://schemas.microsoft.com/office/powerpoint/2010/main" val="1467760434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542</TotalTime>
  <Words>605</Words>
  <Application>Microsoft Office PowerPoint</Application>
  <PresentationFormat>Předvádění na obrazovce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Constantia</vt:lpstr>
      <vt:lpstr>Times New Roman</vt:lpstr>
      <vt:lpstr>Wingdings 2</vt:lpstr>
      <vt:lpstr>Tok</vt:lpstr>
      <vt:lpstr>Prezentace aplikace PowerPoint</vt:lpstr>
      <vt:lpstr>Mimorozpočtové fondy a jejich vymezení</vt:lpstr>
      <vt:lpstr>Architektura mimorozpočtových fondů</vt:lpstr>
      <vt:lpstr>Státní účelové fondy</vt:lpstr>
      <vt:lpstr>Státní fond dopravní infrastruktury</vt:lpstr>
      <vt:lpstr>Fondy typu vládních agentur</vt:lpstr>
      <vt:lpstr>Státní privatizační fondy</vt:lpstr>
      <vt:lpstr>Státní pozemkový úřad</vt:lpstr>
      <vt:lpstr>Státní svěřenecké fondy</vt:lpstr>
      <vt:lpstr>Ostatní mimorozpočtové fondy</vt:lpstr>
      <vt:lpstr>Státní rozpočet</vt:lpstr>
      <vt:lpstr>Státní rozpočet</vt:lpstr>
      <vt:lpstr>Rozpočtový proces</vt:lpstr>
      <vt:lpstr>Rozpočtové provizorium</vt:lpstr>
      <vt:lpstr>Příjmy státního rozpočtu I.</vt:lpstr>
      <vt:lpstr>Příjmy státního rozpočtu II.</vt:lpstr>
      <vt:lpstr>Výdaje státního rozpočtu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MojePC</dc:creator>
  <cp:lastModifiedBy>Jan Nevima</cp:lastModifiedBy>
  <cp:revision>139</cp:revision>
  <dcterms:created xsi:type="dcterms:W3CDTF">2015-10-04T16:41:16Z</dcterms:created>
  <dcterms:modified xsi:type="dcterms:W3CDTF">2019-12-11T20:03:11Z</dcterms:modified>
</cp:coreProperties>
</file>