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18" r:id="rId3"/>
    <p:sldId id="334" r:id="rId4"/>
    <p:sldId id="319" r:id="rId5"/>
    <p:sldId id="335" r:id="rId6"/>
    <p:sldId id="331" r:id="rId7"/>
    <p:sldId id="332" r:id="rId8"/>
    <p:sldId id="333" r:id="rId9"/>
    <p:sldId id="320" r:id="rId10"/>
    <p:sldId id="322" r:id="rId11"/>
    <p:sldId id="33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77061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4688-A034-4ACB-9583-22A8A0EBC7C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822B6-CDD9-43B2-B0D0-5E6A3D92D9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49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Politický cyklus a </a:t>
            </a:r>
          </a:p>
          <a:p>
            <a:pPr marL="0" indent="0" algn="ctr">
              <a:buNone/>
            </a:pPr>
            <a:r>
              <a:rPr lang="cs-CZ" sz="5400" b="1" dirty="0"/>
              <a:t>politické systémy</a:t>
            </a:r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2400" b="1" dirty="0"/>
              <a:t>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21572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Rent-</a:t>
            </a:r>
            <a:r>
              <a:rPr lang="cs-CZ" b="1" dirty="0" err="1"/>
              <a:t>seeking</a:t>
            </a:r>
            <a:r>
              <a:rPr lang="cs-CZ" b="1" dirty="0"/>
              <a:t> (dobývání renty)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200" b="1" dirty="0"/>
              <a:t>Jedná se o využívání politického procesu k obohacení se na úkor jiných</a:t>
            </a:r>
            <a:r>
              <a:rPr lang="cs-CZ" sz="3200" b="1" i="1" dirty="0"/>
              <a:t>.</a:t>
            </a:r>
            <a:r>
              <a:rPr lang="cs-CZ" sz="3200" dirty="0"/>
              <a:t> </a:t>
            </a:r>
          </a:p>
          <a:p>
            <a:pPr algn="just"/>
            <a:r>
              <a:rPr lang="cs-CZ" sz="3200" dirty="0"/>
              <a:t>Tento pojem poprvé systematicky vysvětlil </a:t>
            </a:r>
            <a:r>
              <a:rPr lang="cs-CZ" sz="3200" b="1" dirty="0" err="1"/>
              <a:t>Gordon</a:t>
            </a:r>
            <a:r>
              <a:rPr lang="cs-CZ" sz="3200" b="1" dirty="0"/>
              <a:t> </a:t>
            </a:r>
            <a:r>
              <a:rPr lang="cs-CZ" sz="3200" b="1" dirty="0" err="1"/>
              <a:t>Tullock</a:t>
            </a:r>
            <a:r>
              <a:rPr lang="cs-CZ" sz="3200" dirty="0"/>
              <a:t>.</a:t>
            </a:r>
          </a:p>
          <a:p>
            <a:pPr algn="just"/>
            <a:r>
              <a:rPr lang="cs-CZ" sz="3200" dirty="0"/>
              <a:t>Živnou půdou pro renty a jejich dobývání jsou </a:t>
            </a:r>
            <a:r>
              <a:rPr lang="cs-CZ" sz="3200" u="sng" dirty="0"/>
              <a:t>subvence, licence</a:t>
            </a:r>
            <a:r>
              <a:rPr lang="cs-CZ" sz="3200" dirty="0"/>
              <a:t> ke vstupu na trh, k dovozům, k vývozům či k jiným činnostem, </a:t>
            </a:r>
            <a:r>
              <a:rPr lang="cs-CZ" sz="3200" u="sng" dirty="0"/>
              <a:t>cenové stropy</a:t>
            </a:r>
            <a:r>
              <a:rPr lang="cs-CZ" sz="3200" dirty="0"/>
              <a:t> apod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Zájmové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9797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4000" dirty="0"/>
              <a:t>Charakteristiky zájmových skupin:</a:t>
            </a:r>
          </a:p>
          <a:p>
            <a:pPr algn="just">
              <a:buFontTx/>
              <a:buChar char="-"/>
            </a:pPr>
            <a:r>
              <a:rPr lang="cs-CZ" sz="4000" dirty="0"/>
              <a:t>nesestavují kandidátky;</a:t>
            </a:r>
          </a:p>
          <a:p>
            <a:pPr algn="just">
              <a:buFontTx/>
              <a:buChar char="-"/>
            </a:pPr>
            <a:r>
              <a:rPr lang="cs-CZ" sz="4000" dirty="0"/>
              <a:t>nevládnou;</a:t>
            </a:r>
          </a:p>
          <a:p>
            <a:pPr algn="just">
              <a:buFontTx/>
              <a:buChar char="-"/>
            </a:pPr>
            <a:r>
              <a:rPr lang="cs-CZ" sz="4000" dirty="0"/>
              <a:t>sledují jen svůj zájem;</a:t>
            </a:r>
          </a:p>
          <a:p>
            <a:pPr algn="just">
              <a:buFontTx/>
              <a:buChar char="-"/>
            </a:pPr>
            <a:r>
              <a:rPr lang="cs-CZ" sz="4000" dirty="0"/>
              <a:t>jsou homogenní;</a:t>
            </a:r>
          </a:p>
          <a:p>
            <a:pPr algn="just">
              <a:buFontTx/>
              <a:buChar char="-"/>
            </a:pPr>
            <a:r>
              <a:rPr lang="cs-CZ" sz="4000" dirty="0"/>
              <a:t>nenesou politickou odpovědnost.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Děkuji za pozornost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1177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Politický cyklus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000" dirty="0"/>
              <a:t>Jelikož volební cyklus je krátkodobý, praktickým důsledkem může být to, že </a:t>
            </a:r>
            <a:r>
              <a:rPr lang="cs-CZ" sz="3000" b="1" dirty="0"/>
              <a:t>po volbách vítězná politická strana, resp. koalice zpravidla přijímá nepopulární opatření.</a:t>
            </a:r>
          </a:p>
          <a:p>
            <a:pPr algn="just"/>
            <a:r>
              <a:rPr lang="cs-CZ" sz="3000" dirty="0"/>
              <a:t> </a:t>
            </a:r>
            <a:r>
              <a:rPr lang="cs-CZ" sz="3000" b="1" dirty="0"/>
              <a:t>Jak se blíží termín dalších voleb, snaží se získat další voliče a udržet si své pozice</a:t>
            </a:r>
            <a:r>
              <a:rPr lang="cs-CZ" sz="3000" dirty="0"/>
              <a:t>. Zaměřuje se na volební vítězství. Proto </a:t>
            </a:r>
            <a:r>
              <a:rPr lang="cs-CZ" sz="3000" dirty="0" err="1"/>
              <a:t>rozhodovatelé</a:t>
            </a:r>
            <a:r>
              <a:rPr lang="cs-CZ" sz="3000" dirty="0"/>
              <a:t> hlasují a </a:t>
            </a:r>
            <a:r>
              <a:rPr lang="cs-CZ" sz="3000" b="1" dirty="0"/>
              <a:t>přijímají populární ekonomická opatření</a:t>
            </a:r>
            <a:r>
              <a:rPr lang="cs-CZ" sz="3000" dirty="0"/>
              <a:t>, většinou však krátkodobá.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Politický cyklus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000" dirty="0"/>
              <a:t>Vláda chce být znovu zvolena (to platí pro komunální i národní úroveň)</a:t>
            </a:r>
          </a:p>
          <a:p>
            <a:pPr algn="just"/>
            <a:r>
              <a:rPr lang="cs-CZ" sz="3000" dirty="0"/>
              <a:t>Voliči mají obecně krátkou paměť.</a:t>
            </a:r>
          </a:p>
          <a:p>
            <a:pPr algn="just">
              <a:buNone/>
            </a:pPr>
            <a:endParaRPr lang="cs-CZ" sz="3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Politický cyklus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97971"/>
          </a:xfrm>
        </p:spPr>
        <p:txBody>
          <a:bodyPr>
            <a:noAutofit/>
          </a:bodyPr>
          <a:lstStyle/>
          <a:p>
            <a:endParaRPr lang="cs-CZ" sz="3000" dirty="0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179512" y="2636912"/>
          <a:ext cx="10818813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kument" r:id="rId3" imgW="9777927" imgH="2767463" progId="Word.Document.12">
                  <p:embed/>
                </p:oleObj>
              </mc:Choice>
              <mc:Fallback>
                <p:oleObj name="Dokument" r:id="rId3" imgW="9777927" imgH="276746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36912"/>
                        <a:ext cx="10818813" cy="304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Vládní selhání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000" dirty="0"/>
              <a:t>Neadekvátně prováděná hospodářská politika.</a:t>
            </a:r>
          </a:p>
          <a:p>
            <a:pPr algn="just">
              <a:buNone/>
            </a:pPr>
            <a:r>
              <a:rPr lang="cs-CZ" sz="3000" dirty="0"/>
              <a:t>Důvody vládního selhání:</a:t>
            </a:r>
          </a:p>
          <a:p>
            <a:pPr marL="514350" indent="-514350" algn="just">
              <a:buAutoNum type="alphaLcParenR"/>
            </a:pPr>
            <a:r>
              <a:rPr lang="cs-CZ" sz="3000" dirty="0"/>
              <a:t>existence byrokracie;</a:t>
            </a:r>
          </a:p>
          <a:p>
            <a:pPr marL="514350" indent="-514350" algn="just">
              <a:buAutoNum type="alphaLcParenR"/>
            </a:pPr>
            <a:r>
              <a:rPr lang="cs-CZ" sz="3000" dirty="0"/>
              <a:t>(ne)vztah politiků k ekonomické teorii;</a:t>
            </a:r>
          </a:p>
          <a:p>
            <a:pPr marL="514350" indent="-514350" algn="just">
              <a:buAutoNum type="alphaLcParenR"/>
            </a:pPr>
            <a:r>
              <a:rPr lang="cs-CZ" sz="3000" dirty="0"/>
              <a:t>nevyužití politického kapitálu.</a:t>
            </a:r>
          </a:p>
          <a:p>
            <a:pPr algn="just">
              <a:buNone/>
            </a:pPr>
            <a:endParaRPr lang="cs-CZ" sz="3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Modely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600" dirty="0"/>
              <a:t>klasická parlamentní demokracie</a:t>
            </a:r>
          </a:p>
          <a:p>
            <a:pPr algn="just"/>
            <a:r>
              <a:rPr lang="cs-CZ" sz="3600" dirty="0"/>
              <a:t>kabinetní demokracie</a:t>
            </a:r>
          </a:p>
          <a:p>
            <a:pPr algn="just"/>
            <a:r>
              <a:rPr lang="cs-CZ" sz="3600" dirty="0"/>
              <a:t>kancléřská demokracie</a:t>
            </a:r>
          </a:p>
          <a:p>
            <a:pPr algn="just"/>
            <a:r>
              <a:rPr lang="cs-CZ" sz="3600" dirty="0"/>
              <a:t>direktoriální demokracie</a:t>
            </a:r>
          </a:p>
          <a:p>
            <a:pPr algn="just"/>
            <a:r>
              <a:rPr lang="cs-CZ" sz="3600" dirty="0"/>
              <a:t>prezidentský model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Diktatura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9797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3600" dirty="0"/>
              <a:t>Totalitní diktatura: jedna politická skupina (zdroj státní a politické moci)</a:t>
            </a:r>
          </a:p>
          <a:p>
            <a:pPr algn="just">
              <a:buNone/>
            </a:pPr>
            <a:r>
              <a:rPr lang="cs-CZ" sz="3600" u="sng" dirty="0"/>
              <a:t>Rysy diktatury</a:t>
            </a:r>
            <a:r>
              <a:rPr lang="cs-CZ" sz="3600" dirty="0"/>
              <a:t>:</a:t>
            </a:r>
          </a:p>
          <a:p>
            <a:pPr algn="just">
              <a:buFontTx/>
              <a:buChar char="-"/>
            </a:pPr>
            <a:r>
              <a:rPr lang="cs-CZ" sz="3600" dirty="0"/>
              <a:t>totalitní ideologie;</a:t>
            </a:r>
          </a:p>
          <a:p>
            <a:pPr algn="just">
              <a:buFontTx/>
              <a:buChar char="-"/>
            </a:pPr>
            <a:r>
              <a:rPr lang="cs-CZ" sz="3600" dirty="0"/>
              <a:t>příkazová ekonomika;</a:t>
            </a:r>
          </a:p>
          <a:p>
            <a:pPr algn="just">
              <a:buFontTx/>
              <a:buChar char="-"/>
            </a:pPr>
            <a:r>
              <a:rPr lang="cs-CZ" sz="3600" dirty="0"/>
              <a:t>monopol v informační (i)mobilitě;</a:t>
            </a:r>
          </a:p>
          <a:p>
            <a:pPr algn="just">
              <a:buFontTx/>
              <a:buChar char="-"/>
            </a:pPr>
            <a:r>
              <a:rPr lang="cs-CZ" sz="3600" dirty="0"/>
              <a:t>tajná policie;</a:t>
            </a:r>
          </a:p>
          <a:p>
            <a:pPr algn="just">
              <a:buFontTx/>
              <a:buChar char="-"/>
            </a:pPr>
            <a:r>
              <a:rPr lang="cs-CZ" sz="3600" dirty="0"/>
              <a:t>akcent zbrojního průmyslu.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Anarchie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9797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3600" dirty="0"/>
              <a:t>	Anarchie je obecný stav společnosti bez zákona nebo nejvyšší formy vlády.</a:t>
            </a:r>
          </a:p>
          <a:p>
            <a:pPr algn="just">
              <a:buNone/>
            </a:pPr>
            <a:r>
              <a:rPr lang="cs-CZ" sz="3600" u="sng" dirty="0"/>
              <a:t>Rysy anarchie</a:t>
            </a:r>
            <a:r>
              <a:rPr lang="cs-CZ" sz="3600" dirty="0"/>
              <a:t>:</a:t>
            </a:r>
          </a:p>
          <a:p>
            <a:pPr algn="just">
              <a:buFontTx/>
              <a:buChar char="-"/>
            </a:pPr>
            <a:r>
              <a:rPr lang="cs-CZ" sz="3600" dirty="0" err="1"/>
              <a:t>anti</a:t>
            </a:r>
            <a:r>
              <a:rPr lang="cs-CZ" sz="3600" dirty="0"/>
              <a:t>-</a:t>
            </a:r>
            <a:r>
              <a:rPr lang="cs-CZ" sz="3600" dirty="0" err="1"/>
              <a:t>institucionalismus</a:t>
            </a:r>
            <a:r>
              <a:rPr lang="cs-CZ" sz="3600" dirty="0"/>
              <a:t>;</a:t>
            </a:r>
          </a:p>
          <a:p>
            <a:pPr algn="just">
              <a:buFontTx/>
              <a:buChar char="-"/>
            </a:pPr>
            <a:r>
              <a:rPr lang="cs-CZ" sz="3600" dirty="0" err="1"/>
              <a:t>anti</a:t>
            </a:r>
            <a:r>
              <a:rPr lang="cs-CZ" sz="3600" dirty="0"/>
              <a:t>-</a:t>
            </a:r>
            <a:r>
              <a:rPr lang="cs-CZ" sz="3600" dirty="0" err="1"/>
              <a:t>elitismus</a:t>
            </a:r>
            <a:r>
              <a:rPr lang="cs-CZ" sz="3600" dirty="0"/>
              <a:t>;</a:t>
            </a:r>
          </a:p>
          <a:p>
            <a:pPr algn="just">
              <a:buFontTx/>
              <a:buChar char="-"/>
            </a:pPr>
            <a:r>
              <a:rPr lang="cs-CZ" sz="3600" dirty="0" err="1"/>
              <a:t>anti</a:t>
            </a:r>
            <a:r>
              <a:rPr lang="cs-CZ" sz="3600" dirty="0"/>
              <a:t>-ideologie;</a:t>
            </a:r>
          </a:p>
          <a:p>
            <a:pPr algn="just">
              <a:buFontTx/>
              <a:buChar char="-"/>
            </a:pPr>
            <a:r>
              <a:rPr lang="cs-CZ" sz="3600" dirty="0"/>
              <a:t>federalismus.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97971"/>
          </a:xfrm>
        </p:spPr>
        <p:txBody>
          <a:bodyPr>
            <a:noAutofit/>
          </a:bodyPr>
          <a:lstStyle/>
          <a:p>
            <a:pPr algn="just"/>
            <a:r>
              <a:rPr lang="cs-CZ" sz="3600" b="1" dirty="0"/>
              <a:t>Byrokraté</a:t>
            </a:r>
            <a:r>
              <a:rPr lang="cs-CZ" sz="3600" dirty="0"/>
              <a:t> jsou úředníci, kteří ve výkonných orgánech ve veřejné správě rozhodují, resp. </a:t>
            </a:r>
            <a:r>
              <a:rPr lang="cs-CZ" sz="3600" u="sng" dirty="0"/>
              <a:t>realizují rozhodnutí volených orgánů v praxi</a:t>
            </a:r>
            <a:r>
              <a:rPr lang="cs-CZ" sz="3600" dirty="0"/>
              <a:t>. </a:t>
            </a:r>
          </a:p>
          <a:p>
            <a:pPr algn="just"/>
            <a:r>
              <a:rPr lang="cs-CZ" sz="3600" b="1" dirty="0"/>
              <a:t>Tradiční analýza </a:t>
            </a:r>
            <a:r>
              <a:rPr lang="cs-CZ" sz="3600" dirty="0"/>
              <a:t>chování byrokracie vycházela z předpokladu, že </a:t>
            </a:r>
            <a:r>
              <a:rPr lang="cs-CZ" sz="3600" b="1" dirty="0"/>
              <a:t>byrokraté sledují přání svých politických vůdců</a:t>
            </a:r>
            <a:r>
              <a:rPr lang="cs-CZ" sz="3600" dirty="0"/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340</Words>
  <Application>Microsoft Office PowerPoint</Application>
  <PresentationFormat>Předvádění na obrazovce (4:3)</PresentationFormat>
  <Paragraphs>64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 2</vt:lpstr>
      <vt:lpstr>Tok</vt:lpstr>
      <vt:lpstr>Dokument</vt:lpstr>
      <vt:lpstr>Prezentace aplikace PowerPoint</vt:lpstr>
      <vt:lpstr>Politický cyklus</vt:lpstr>
      <vt:lpstr>Politický cyklus II.</vt:lpstr>
      <vt:lpstr>Politický cyklus III.</vt:lpstr>
      <vt:lpstr>Vládní selhání</vt:lpstr>
      <vt:lpstr>Modely politického systému</vt:lpstr>
      <vt:lpstr>Diktatura</vt:lpstr>
      <vt:lpstr>Anarchie</vt:lpstr>
      <vt:lpstr>Byrokracie</vt:lpstr>
      <vt:lpstr>Rent-seeking (dobývání renty)</vt:lpstr>
      <vt:lpstr>Zájmové skupiny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MojePC</dc:creator>
  <cp:lastModifiedBy>Jan Nevima</cp:lastModifiedBy>
  <cp:revision>181</cp:revision>
  <dcterms:created xsi:type="dcterms:W3CDTF">2015-10-04T16:41:16Z</dcterms:created>
  <dcterms:modified xsi:type="dcterms:W3CDTF">2019-12-11T20:12:29Z</dcterms:modified>
</cp:coreProperties>
</file>