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7" r:id="rId1"/>
  </p:sldMasterIdLst>
  <p:notesMasterIdLst>
    <p:notesMasterId r:id="rId17"/>
  </p:notesMasterIdLst>
  <p:sldIdLst>
    <p:sldId id="363" r:id="rId2"/>
    <p:sldId id="320" r:id="rId3"/>
    <p:sldId id="321" r:id="rId4"/>
    <p:sldId id="369" r:id="rId5"/>
    <p:sldId id="370" r:id="rId6"/>
    <p:sldId id="371" r:id="rId7"/>
    <p:sldId id="375" r:id="rId8"/>
    <p:sldId id="376" r:id="rId9"/>
    <p:sldId id="377" r:id="rId10"/>
    <p:sldId id="324" r:id="rId11"/>
    <p:sldId id="364" r:id="rId12"/>
    <p:sldId id="358" r:id="rId13"/>
    <p:sldId id="359" r:id="rId14"/>
    <p:sldId id="368" r:id="rId15"/>
    <p:sldId id="374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130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06D3B3-1EAA-4C6C-903F-0B2048D9EF89}" type="datetimeFigureOut">
              <a:rPr lang="cs-CZ" smtClean="0"/>
              <a:t>12.12.2019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AC2962-F7F0-43C4-8D3C-4E503B0730A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63750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2F5434-3B9B-4E6C-9E22-721B686D81FC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68088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34462-5402-4048-87EE-1EAE1EB592D1}" type="datetimeFigureOut">
              <a:rPr lang="cs-CZ" smtClean="0"/>
              <a:t>12.12.2019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A0A23-2F99-4635-A0D0-7E34B3EFA9E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92071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34462-5402-4048-87EE-1EAE1EB592D1}" type="datetimeFigureOut">
              <a:rPr lang="cs-CZ" smtClean="0"/>
              <a:t>12.12.2019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A0A23-2F99-4635-A0D0-7E34B3EFA9E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25408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34462-5402-4048-87EE-1EAE1EB592D1}" type="datetimeFigureOut">
              <a:rPr lang="cs-CZ" smtClean="0"/>
              <a:t>12.12.2019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A0A23-2F99-4635-A0D0-7E34B3EFA9E4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3113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34462-5402-4048-87EE-1EAE1EB592D1}" type="datetimeFigureOut">
              <a:rPr lang="cs-CZ" smtClean="0"/>
              <a:t>12.12.2019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A0A23-2F99-4635-A0D0-7E34B3EFA9E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04238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34462-5402-4048-87EE-1EAE1EB592D1}" type="datetimeFigureOut">
              <a:rPr lang="cs-CZ" smtClean="0"/>
              <a:t>12.12.2019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A0A23-2F99-4635-A0D0-7E34B3EFA9E4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009349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34462-5402-4048-87EE-1EAE1EB592D1}" type="datetimeFigureOut">
              <a:rPr lang="cs-CZ" smtClean="0"/>
              <a:t>12.12.2019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A0A23-2F99-4635-A0D0-7E34B3EFA9E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18192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34462-5402-4048-87EE-1EAE1EB592D1}" type="datetimeFigureOut">
              <a:rPr lang="cs-CZ" smtClean="0"/>
              <a:t>12.12.2019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A0A23-2F99-4635-A0D0-7E34B3EFA9E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108497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34462-5402-4048-87EE-1EAE1EB592D1}" type="datetimeFigureOut">
              <a:rPr lang="cs-CZ" smtClean="0"/>
              <a:t>12.12.2019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A0A23-2F99-4635-A0D0-7E34B3EFA9E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24065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34462-5402-4048-87EE-1EAE1EB592D1}" type="datetimeFigureOut">
              <a:rPr lang="cs-CZ" smtClean="0"/>
              <a:t>12.12.2019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A0A23-2F99-4635-A0D0-7E34B3EFA9E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5001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34462-5402-4048-87EE-1EAE1EB592D1}" type="datetimeFigureOut">
              <a:rPr lang="cs-CZ" smtClean="0"/>
              <a:t>12.12.2019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A0A23-2F99-4635-A0D0-7E34B3EFA9E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61123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34462-5402-4048-87EE-1EAE1EB592D1}" type="datetimeFigureOut">
              <a:rPr lang="cs-CZ" smtClean="0"/>
              <a:t>12.12.2019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A0A23-2F99-4635-A0D0-7E34B3EFA9E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88014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34462-5402-4048-87EE-1EAE1EB592D1}" type="datetimeFigureOut">
              <a:rPr lang="cs-CZ" smtClean="0"/>
              <a:t>12.12.2019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A0A23-2F99-4635-A0D0-7E34B3EFA9E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00039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34462-5402-4048-87EE-1EAE1EB592D1}" type="datetimeFigureOut">
              <a:rPr lang="cs-CZ" smtClean="0"/>
              <a:t>12.12.2019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A0A23-2F99-4635-A0D0-7E34B3EFA9E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7640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34462-5402-4048-87EE-1EAE1EB592D1}" type="datetimeFigureOut">
              <a:rPr lang="cs-CZ" smtClean="0"/>
              <a:t>12.12.2019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A0A23-2F99-4635-A0D0-7E34B3EFA9E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56334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34462-5402-4048-87EE-1EAE1EB592D1}" type="datetimeFigureOut">
              <a:rPr lang="cs-CZ" smtClean="0"/>
              <a:t>12.12.2019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A0A23-2F99-4635-A0D0-7E34B3EFA9E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72938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34462-5402-4048-87EE-1EAE1EB592D1}" type="datetimeFigureOut">
              <a:rPr lang="cs-CZ" smtClean="0"/>
              <a:t>12.12.2019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A0A23-2F99-4635-A0D0-7E34B3EFA9E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23690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B34462-5402-4048-87EE-1EAE1EB592D1}" type="datetimeFigureOut">
              <a:rPr lang="cs-CZ" smtClean="0"/>
              <a:t>12.12.2019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ABA0A23-2F99-4635-A0D0-7E34B3EFA9E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00990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  <p:sldLayoutId id="2147483741" r:id="rId4"/>
    <p:sldLayoutId id="2147483742" r:id="rId5"/>
    <p:sldLayoutId id="2147483743" r:id="rId6"/>
    <p:sldLayoutId id="2147483744" r:id="rId7"/>
    <p:sldLayoutId id="2147483745" r:id="rId8"/>
    <p:sldLayoutId id="2147483746" r:id="rId9"/>
    <p:sldLayoutId id="2147483747" r:id="rId10"/>
    <p:sldLayoutId id="2147483748" r:id="rId11"/>
    <p:sldLayoutId id="2147483749" r:id="rId12"/>
    <p:sldLayoutId id="2147483750" r:id="rId13"/>
    <p:sldLayoutId id="2147483751" r:id="rId14"/>
    <p:sldLayoutId id="2147483752" r:id="rId15"/>
    <p:sldLayoutId id="214748375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endParaRPr lang="cs-CZ" dirty="0"/>
          </a:p>
          <a:p>
            <a:pPr>
              <a:buNone/>
            </a:pPr>
            <a:endParaRPr lang="cs-CZ" dirty="0"/>
          </a:p>
          <a:p>
            <a:pPr algn="ctr">
              <a:buNone/>
            </a:pPr>
            <a:r>
              <a:rPr lang="cs-CZ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Veřejné rozhodování</a:t>
            </a:r>
          </a:p>
          <a:p>
            <a:pPr algn="ctr">
              <a:buNone/>
            </a:pPr>
            <a:endParaRPr lang="cs-CZ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r>
              <a:rPr lang="cs-C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	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4E6F8-A6EE-4107-A8E5-2901172B5348}" type="slidenum">
              <a:rPr lang="cs-CZ" smtClean="0"/>
              <a:pPr/>
              <a:t>1</a:t>
            </a:fld>
            <a:endParaRPr lang="cs-CZ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Jednomyslná shoda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9459" y="2131714"/>
            <a:ext cx="7956885" cy="4461591"/>
          </a:xfrm>
        </p:spPr>
        <p:txBody>
          <a:bodyPr>
            <a:normAutofit lnSpcReduction="10000"/>
          </a:bodyPr>
          <a:lstStyle/>
          <a:p>
            <a:pPr algn="just"/>
            <a:r>
              <a:rPr lang="cs-CZ" sz="2400" dirty="0"/>
              <a:t>Jednomyslná shoda neboli konsensus </a:t>
            </a:r>
            <a:r>
              <a:rPr lang="cs-CZ" sz="2400" b="1" dirty="0"/>
              <a:t>vyžaduje, aby každý souhlasil s kolektivním rozhodnutím</a:t>
            </a:r>
            <a:r>
              <a:rPr lang="cs-CZ" sz="2400" dirty="0"/>
              <a:t>. </a:t>
            </a:r>
          </a:p>
          <a:p>
            <a:pPr algn="just"/>
            <a:r>
              <a:rPr lang="cs-CZ" sz="2400" dirty="0"/>
              <a:t>Výhodou této formy rozhodování je vysoká demokratičnost rozhodování, nepotlačení názoru menšiny. </a:t>
            </a:r>
          </a:p>
          <a:p>
            <a:pPr algn="just"/>
            <a:r>
              <a:rPr lang="cs-CZ" sz="2400" dirty="0"/>
              <a:t>Jedná se o součet individuálních poptávkových křivek a křivky nabídky.</a:t>
            </a:r>
          </a:p>
          <a:p>
            <a:pPr algn="just"/>
            <a:r>
              <a:rPr lang="cs-CZ" sz="2400" dirty="0"/>
              <a:t>Jednání však mohou být </a:t>
            </a:r>
            <a:r>
              <a:rPr lang="cs-CZ" sz="2400" b="1" dirty="0"/>
              <a:t>časově</a:t>
            </a:r>
            <a:r>
              <a:rPr lang="cs-CZ" sz="2400" dirty="0"/>
              <a:t> velice </a:t>
            </a:r>
            <a:r>
              <a:rPr lang="cs-CZ" sz="2400" b="1" dirty="0"/>
              <a:t>náročná.</a:t>
            </a:r>
            <a:r>
              <a:rPr lang="cs-CZ" sz="2400" dirty="0"/>
              <a:t> </a:t>
            </a:r>
          </a:p>
          <a:p>
            <a:pPr algn="just"/>
            <a:r>
              <a:rPr lang="cs-CZ" sz="2400" dirty="0"/>
              <a:t>Může dojít k situaci </a:t>
            </a:r>
            <a:r>
              <a:rPr lang="cs-CZ" sz="2400" b="1" dirty="0"/>
              <a:t>„vydírání“ většiny </a:t>
            </a:r>
            <a:r>
              <a:rPr lang="cs-CZ" sz="2400" b="1" dirty="0" err="1"/>
              <a:t>rozhodovatelů</a:t>
            </a:r>
            <a:r>
              <a:rPr lang="cs-CZ" sz="2400" b="1" dirty="0"/>
              <a:t> jedincem, který je proti předloženému návrhu. </a:t>
            </a:r>
            <a:endParaRPr lang="cs-CZ" sz="2400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4E6F8-A6EE-4107-A8E5-2901172B5348}" type="slidenum">
              <a:rPr lang="cs-CZ" smtClean="0"/>
              <a:pPr/>
              <a:t>10</a:t>
            </a:fld>
            <a:endParaRPr lang="cs-CZ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b="1" dirty="0" err="1"/>
              <a:t>Logrolling</a:t>
            </a:r>
            <a:r>
              <a:rPr lang="cs-CZ" b="1" dirty="0"/>
              <a:t> (</a:t>
            </a:r>
            <a:r>
              <a:rPr lang="cs-CZ" b="1" dirty="0" err="1"/>
              <a:t>Janabrachismus</a:t>
            </a:r>
            <a:r>
              <a:rPr lang="cs-CZ" b="1" dirty="0"/>
              <a:t>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1784" y="1345036"/>
            <a:ext cx="8229600" cy="4597971"/>
          </a:xfrm>
        </p:spPr>
        <p:txBody>
          <a:bodyPr>
            <a:noAutofit/>
          </a:bodyPr>
          <a:lstStyle/>
          <a:p>
            <a:pPr algn="just"/>
            <a:r>
              <a:rPr lang="cs-CZ" sz="3200" dirty="0" err="1"/>
              <a:t>Logrolling</a:t>
            </a:r>
            <a:r>
              <a:rPr lang="cs-CZ" sz="3200" dirty="0"/>
              <a:t> je jistým jevem, který posiluje vliv zájmových skupin v politice. Tímto pojmem nazýváme </a:t>
            </a:r>
            <a:r>
              <a:rPr lang="cs-CZ" sz="3200" b="1" dirty="0"/>
              <a:t>obchodování s hlasy.</a:t>
            </a:r>
          </a:p>
          <a:p>
            <a:pPr algn="just"/>
            <a:r>
              <a:rPr lang="cs-CZ" sz="3200" dirty="0"/>
              <a:t>Může se jednat o poslance i komunální politiky.</a:t>
            </a:r>
          </a:p>
          <a:p>
            <a:pPr algn="just"/>
            <a:r>
              <a:rPr lang="cs-CZ" sz="3200" b="1" dirty="0"/>
              <a:t>Každý politik slíbil voličům něco jiného, politici se proto k prosazení slibů musí mezi sebou domluvit</a:t>
            </a:r>
            <a:r>
              <a:rPr lang="cs-CZ" sz="3200" b="1"/>
              <a:t>. </a:t>
            </a:r>
          </a:p>
          <a:p>
            <a:pPr algn="just"/>
            <a:r>
              <a:rPr lang="cs-CZ" sz="3200" b="1"/>
              <a:t>„</a:t>
            </a:r>
            <a:r>
              <a:rPr lang="cs-CZ" sz="3200" b="1" dirty="0"/>
              <a:t>Ty podpoříš mě a já zase Tebe!“</a:t>
            </a:r>
            <a:endParaRPr lang="cs-CZ" sz="32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4E6F8-A6EE-4107-A8E5-2901172B5348}" type="slidenum">
              <a:rPr lang="cs-CZ" smtClean="0"/>
              <a:pPr/>
              <a:t>11</a:t>
            </a:fld>
            <a:endParaRPr lang="cs-CZ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1143000"/>
          </a:xfrm>
        </p:spPr>
        <p:txBody>
          <a:bodyPr>
            <a:noAutofit/>
          </a:bodyPr>
          <a:lstStyle/>
          <a:p>
            <a:r>
              <a:rPr lang="cs-CZ" b="1" dirty="0"/>
              <a:t>Hlasovací (volební) paradox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861180"/>
            <a:ext cx="6347714" cy="388077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sz="2800" b="1" dirty="0">
                <a:solidFill>
                  <a:srgbClr val="34886A"/>
                </a:solidFill>
              </a:rPr>
              <a:t>Předpokládejme, že máme tři voliče, kteří mají dostatek informací k tomu, aby volili mezi různými variantami příjmů (např. při daňové optimalizaci):</a:t>
            </a:r>
          </a:p>
          <a:p>
            <a:endParaRPr lang="cs-CZ" sz="24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4E6F8-A6EE-4107-A8E5-2901172B5348}" type="slidenum">
              <a:rPr lang="cs-CZ" smtClean="0"/>
              <a:pPr/>
              <a:t>12</a:t>
            </a:fld>
            <a:endParaRPr lang="cs-CZ"/>
          </a:p>
        </p:txBody>
      </p:sp>
      <p:graphicFrame>
        <p:nvGraphicFramePr>
          <p:cNvPr id="6" name="Tabulka 5"/>
          <p:cNvGraphicFramePr>
            <a:graphicFrameLocks noGrp="1"/>
          </p:cNvGraphicFramePr>
          <p:nvPr/>
        </p:nvGraphicFramePr>
        <p:xfrm>
          <a:off x="539552" y="3212976"/>
          <a:ext cx="8064896" cy="2520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62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62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162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1622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30070">
                <a:tc>
                  <a:txBody>
                    <a:bodyPr/>
                    <a:lstStyle/>
                    <a:p>
                      <a:pPr algn="ctr"/>
                      <a:endParaRPr lang="cs-CZ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2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2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200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0070">
                <a:tc>
                  <a:txBody>
                    <a:bodyPr/>
                    <a:lstStyle/>
                    <a:p>
                      <a:pPr algn="ctr"/>
                      <a:r>
                        <a:rPr lang="cs-CZ" sz="3200" dirty="0"/>
                        <a:t>Jana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200" dirty="0"/>
                        <a:t>150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200" dirty="0"/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200" dirty="0"/>
                        <a:t>100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30070">
                <a:tc>
                  <a:txBody>
                    <a:bodyPr/>
                    <a:lstStyle/>
                    <a:p>
                      <a:pPr algn="ctr"/>
                      <a:r>
                        <a:rPr lang="cs-CZ" sz="3200" dirty="0"/>
                        <a:t>Václav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200" dirty="0"/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200" dirty="0"/>
                        <a:t>150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200" dirty="0"/>
                        <a:t>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0070">
                <a:tc>
                  <a:txBody>
                    <a:bodyPr/>
                    <a:lstStyle/>
                    <a:p>
                      <a:pPr algn="ctr"/>
                      <a:r>
                        <a:rPr lang="cs-CZ" sz="3200" dirty="0"/>
                        <a:t>Marie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200" dirty="0"/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200" dirty="0"/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200" dirty="0"/>
                        <a:t>150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1143000"/>
          </a:xfrm>
        </p:spPr>
        <p:txBody>
          <a:bodyPr>
            <a:noAutofit/>
          </a:bodyPr>
          <a:lstStyle/>
          <a:p>
            <a:r>
              <a:rPr lang="cs-CZ" b="1" dirty="0"/>
              <a:t>Výsledek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21382" y="2160590"/>
            <a:ext cx="7459578" cy="3880773"/>
          </a:xfrm>
        </p:spPr>
        <p:txBody>
          <a:bodyPr>
            <a:normAutofit fontScale="92500" lnSpcReduction="10000"/>
          </a:bodyPr>
          <a:lstStyle/>
          <a:p>
            <a:pPr>
              <a:buFont typeface="Courier New" pitchFamily="49" charset="0"/>
              <a:buChar char="o"/>
            </a:pPr>
            <a:r>
              <a:rPr lang="cs-CZ" sz="4400" dirty="0"/>
              <a:t> když hlasujeme o 1 a 2: zvítězí 2</a:t>
            </a:r>
          </a:p>
          <a:p>
            <a:pPr>
              <a:buFont typeface="Courier New" pitchFamily="49" charset="0"/>
              <a:buChar char="o"/>
            </a:pPr>
            <a:r>
              <a:rPr lang="cs-CZ" sz="4400" dirty="0"/>
              <a:t> když hlasujeme o 2 a 3: zvítězí 3</a:t>
            </a:r>
          </a:p>
          <a:p>
            <a:pPr>
              <a:buFont typeface="Courier New" pitchFamily="49" charset="0"/>
              <a:buChar char="o"/>
            </a:pPr>
            <a:r>
              <a:rPr lang="cs-CZ" sz="4400" dirty="0"/>
              <a:t> když hlasujeme o 1 a 3: zvítězí 1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4E6F8-A6EE-4107-A8E5-2901172B5348}" type="slidenum">
              <a:rPr lang="cs-CZ" smtClean="0"/>
              <a:pPr/>
              <a:t>13</a:t>
            </a:fld>
            <a:endParaRPr lang="cs-CZ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Teorém středního voliče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09598" y="1376414"/>
            <a:ext cx="7774005" cy="5255392"/>
          </a:xfrm>
        </p:spPr>
        <p:txBody>
          <a:bodyPr>
            <a:normAutofit/>
          </a:bodyPr>
          <a:lstStyle/>
          <a:p>
            <a:r>
              <a:rPr lang="cs-CZ" sz="3200" dirty="0"/>
              <a:t>Vítězí uspokojování „středních“ příjmových skupin.</a:t>
            </a:r>
          </a:p>
          <a:p>
            <a:r>
              <a:rPr lang="cs-CZ" sz="3200" dirty="0"/>
              <a:t>Volič „medián“ volí „zlatou střední cestu“ například při rozhodování o úrovni příjmů.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4E6F8-A6EE-4107-A8E5-2901172B5348}" type="slidenum">
              <a:rPr lang="cs-CZ" smtClean="0"/>
              <a:pPr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95083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endParaRPr lang="cs-CZ" dirty="0"/>
          </a:p>
          <a:p>
            <a:pPr>
              <a:buNone/>
            </a:pPr>
            <a:endParaRPr lang="cs-CZ" dirty="0"/>
          </a:p>
          <a:p>
            <a:pPr algn="ctr">
              <a:buNone/>
            </a:pPr>
            <a:r>
              <a:rPr lang="cs-CZ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Děkuji za pozornost </a:t>
            </a:r>
            <a:r>
              <a:rPr lang="cs-CZ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</a:t>
            </a:r>
            <a:endParaRPr lang="cs-CZ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endParaRPr lang="cs-CZ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r>
              <a:rPr lang="cs-C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	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4E6F8-A6EE-4107-A8E5-2901172B5348}" type="slidenum">
              <a:rPr lang="cs-CZ" smtClean="0"/>
              <a:pPr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67788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Formy veřejné volby – přímé rozhodování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68967" y="2150964"/>
            <a:ext cx="7533374" cy="4509717"/>
          </a:xfrm>
        </p:spPr>
        <p:txBody>
          <a:bodyPr>
            <a:noAutofit/>
          </a:bodyPr>
          <a:lstStyle/>
          <a:p>
            <a:pPr algn="just"/>
            <a:r>
              <a:rPr lang="cs-CZ" sz="2400" dirty="0"/>
              <a:t>V případě přímého rozhodování (přímé demokracie) </a:t>
            </a:r>
            <a:r>
              <a:rPr lang="cs-CZ" sz="2400" b="1" dirty="0"/>
              <a:t>se na rozhodování podílejí všichni členové skupiny</a:t>
            </a:r>
            <a:r>
              <a:rPr lang="cs-CZ" sz="2400" dirty="0"/>
              <a:t>, ve které se volí. </a:t>
            </a:r>
          </a:p>
          <a:p>
            <a:pPr algn="just"/>
            <a:r>
              <a:rPr lang="cs-CZ" sz="2400" dirty="0"/>
              <a:t>Jedná se o nejjednodušší volební systém, ve kterém není zastoupen mezičlánek reprezentantů, ale </a:t>
            </a:r>
            <a:r>
              <a:rPr lang="cs-CZ" sz="2400" b="1" dirty="0"/>
              <a:t>o veškerých záležitostech rozhoduje přímo referendum jednotlivců</a:t>
            </a:r>
            <a:r>
              <a:rPr lang="cs-CZ" sz="2400" dirty="0"/>
              <a:t>. </a:t>
            </a:r>
          </a:p>
          <a:p>
            <a:pPr algn="just">
              <a:buFont typeface="Courier New" pitchFamily="49" charset="0"/>
              <a:buChar char="o"/>
            </a:pPr>
            <a:r>
              <a:rPr lang="cs-CZ" sz="2400" dirty="0"/>
              <a:t>referendum povinné ze zákona x referendum iniciované na základě vůle lidu.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4E6F8-A6EE-4107-A8E5-2901172B5348}" type="slidenum">
              <a:rPr lang="cs-CZ" smtClean="0"/>
              <a:pPr/>
              <a:t>2</a:t>
            </a:fld>
            <a:endParaRPr lang="cs-CZ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53282" y="566345"/>
            <a:ext cx="6347713" cy="1320800"/>
          </a:xfrm>
        </p:spPr>
        <p:txBody>
          <a:bodyPr>
            <a:normAutofit/>
          </a:bodyPr>
          <a:lstStyle/>
          <a:p>
            <a:r>
              <a:rPr lang="cs-CZ" b="1" dirty="0"/>
              <a:t>Formy veřejné volby – nepřímé rozhodování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14962" y="2160590"/>
            <a:ext cx="7831757" cy="451934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sz="3600" dirty="0"/>
              <a:t>V případě nepřímého rozhodování (zastupitelské demokracie) jde o </a:t>
            </a:r>
            <a:r>
              <a:rPr lang="cs-CZ" sz="3600" b="1" dirty="0"/>
              <a:t>formu rozhodování, kdy jsou nejprve voleni reprezentanti</a:t>
            </a:r>
            <a:r>
              <a:rPr lang="cs-CZ" sz="3600" dirty="0"/>
              <a:t> (zastupitelé, poslanci, senátoři apod.), </a:t>
            </a:r>
            <a:r>
              <a:rPr lang="cs-CZ" sz="3600" b="1" dirty="0"/>
              <a:t>kteří potom rozhodují za voliče</a:t>
            </a:r>
            <a:r>
              <a:rPr lang="cs-CZ" sz="3600" dirty="0"/>
              <a:t>. </a:t>
            </a:r>
          </a:p>
          <a:p>
            <a:endParaRPr lang="cs-CZ" sz="3600" b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4E6F8-A6EE-4107-A8E5-2901172B5348}" type="slidenum">
              <a:rPr lang="cs-CZ" smtClean="0"/>
              <a:pPr/>
              <a:t>3</a:t>
            </a:fld>
            <a:endParaRPr lang="cs-CZ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Formy veřejné volby – nepřímé rozhodování II.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09599" y="2160590"/>
            <a:ext cx="7966510" cy="4509717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sz="3600" dirty="0"/>
              <a:t>Kolektivní </a:t>
            </a:r>
            <a:r>
              <a:rPr lang="cs-CZ" sz="3600"/>
              <a:t>rozhodnutí vzniklá </a:t>
            </a:r>
            <a:r>
              <a:rPr lang="cs-CZ" sz="3600" dirty="0"/>
              <a:t>nepřímou volbou mohou být:</a:t>
            </a:r>
          </a:p>
          <a:p>
            <a:pPr marL="742950" indent="-742950">
              <a:buAutoNum type="alphaLcParenR"/>
            </a:pPr>
            <a:r>
              <a:rPr lang="cs-CZ" sz="3600" b="1" dirty="0"/>
              <a:t>škodlivá</a:t>
            </a:r>
            <a:r>
              <a:rPr lang="cs-CZ" sz="3600" dirty="0"/>
              <a:t> – vláda učiní špatné rozhodnutí, sníží se efektivnost;</a:t>
            </a:r>
          </a:p>
          <a:p>
            <a:pPr marL="742950" indent="-742950">
              <a:buAutoNum type="alphaLcParenR"/>
            </a:pPr>
            <a:r>
              <a:rPr lang="cs-CZ" sz="3600" b="1" dirty="0"/>
              <a:t>redistribuční</a:t>
            </a:r>
            <a:r>
              <a:rPr lang="cs-CZ" sz="3600" dirty="0"/>
              <a:t> – výsledkem je přerozdělení důchodů mezi příjmovými skupinami (jedna skupina má prospěch, druhá škodu);</a:t>
            </a:r>
          </a:p>
          <a:p>
            <a:pPr marL="742950" indent="-742950">
              <a:buAutoNum type="alphaLcParenR"/>
            </a:pPr>
            <a:r>
              <a:rPr lang="cs-CZ" sz="3600" b="1" dirty="0"/>
              <a:t>efektivní</a:t>
            </a:r>
            <a:r>
              <a:rPr lang="cs-CZ" sz="3600" dirty="0"/>
              <a:t> – všichni si polepší, nikdo si nepohorší.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4E6F8-A6EE-4107-A8E5-2901172B5348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95479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1143000"/>
          </a:xfrm>
        </p:spPr>
        <p:txBody>
          <a:bodyPr>
            <a:normAutofit/>
          </a:bodyPr>
          <a:lstStyle/>
          <a:p>
            <a:r>
              <a:rPr lang="cs-CZ" b="1" dirty="0"/>
              <a:t>Systémy zastupitelské demokracie I.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34434"/>
            <a:ext cx="6992754" cy="500692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3600" b="1" dirty="0"/>
              <a:t>Poměrné zastoupení</a:t>
            </a:r>
            <a:r>
              <a:rPr lang="cs-CZ" sz="3600" dirty="0"/>
              <a:t>:</a:t>
            </a:r>
          </a:p>
          <a:p>
            <a:pPr marL="742950" indent="-742950" algn="just">
              <a:buAutoNum type="alphaLcParenR"/>
            </a:pPr>
            <a:r>
              <a:rPr lang="cs-CZ" sz="3600" dirty="0"/>
              <a:t>při volbě do zastupitelských orgánů získávají kandidáti či strany počet mandátů (křesel) v poměru, který se blíží poměru počtu hlasů získaných od voličů;</a:t>
            </a:r>
          </a:p>
          <a:p>
            <a:pPr marL="742950" indent="-742950" algn="just">
              <a:buAutoNum type="alphaLcParenR"/>
            </a:pPr>
            <a:r>
              <a:rPr lang="cs-CZ" sz="3600" dirty="0"/>
              <a:t>tento systém je založen na D´</a:t>
            </a:r>
            <a:r>
              <a:rPr lang="cs-CZ" sz="3600" dirty="0" err="1"/>
              <a:t>Hondtově</a:t>
            </a:r>
            <a:r>
              <a:rPr lang="cs-CZ" sz="3600" dirty="0"/>
              <a:t> metodě.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4E6F8-A6EE-4107-A8E5-2901172B5348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055252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1143000"/>
          </a:xfrm>
        </p:spPr>
        <p:txBody>
          <a:bodyPr>
            <a:normAutofit/>
          </a:bodyPr>
          <a:lstStyle/>
          <a:p>
            <a:r>
              <a:rPr lang="cs-CZ" b="1" dirty="0"/>
              <a:t>Systémy zastupitelské demokracie II.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5805264"/>
            <a:ext cx="8229600" cy="320899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sz="2000" dirty="0"/>
              <a:t>Zdroj: </a:t>
            </a:r>
            <a:r>
              <a:rPr lang="cs-CZ" sz="2000" b="1" dirty="0"/>
              <a:t>Přidělení mandátu poslanců </a:t>
            </a:r>
            <a:r>
              <a:rPr lang="cs-CZ" sz="2000" dirty="0"/>
              <a:t>v Libereckém kraji v roce 2006.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4E6F8-A6EE-4107-A8E5-2901172B5348}" type="slidenum">
              <a:rPr lang="cs-CZ" smtClean="0"/>
              <a:pPr/>
              <a:t>6</a:t>
            </a:fld>
            <a:endParaRPr lang="cs-CZ"/>
          </a:p>
        </p:txBody>
      </p:sp>
      <p:pic>
        <p:nvPicPr>
          <p:cNvPr id="5" name="Obrázek 4" descr="a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7544" y="1412776"/>
            <a:ext cx="8280920" cy="43713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24041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Většinová pravidla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09599" y="1270000"/>
            <a:ext cx="7061736" cy="537143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sz="2800" dirty="0"/>
              <a:t>Většinové pravidlo je v demokratických společnostech </a:t>
            </a:r>
            <a:r>
              <a:rPr lang="cs-CZ" sz="2800" b="1" dirty="0"/>
              <a:t>základním pravidlem veřejného rozhodování</a:t>
            </a:r>
            <a:r>
              <a:rPr lang="cs-CZ" sz="2800" dirty="0"/>
              <a:t>. </a:t>
            </a:r>
          </a:p>
          <a:p>
            <a:pPr algn="just">
              <a:buFont typeface="Courier New" pitchFamily="49" charset="0"/>
              <a:buChar char="o"/>
            </a:pPr>
            <a:r>
              <a:rPr lang="cs-CZ" sz="2800" dirty="0"/>
              <a:t>Toto pravidlo sice eliminuje možnost vydírání jedincem, ale nevylučuje, že většina nezneužije svého dominantního postavení ve svůj prospěch, tzn. existuje nebezpečí </a:t>
            </a:r>
            <a:r>
              <a:rPr lang="cs-CZ" sz="2800" b="1" dirty="0"/>
              <a:t>tyranie většiny</a:t>
            </a:r>
            <a:r>
              <a:rPr lang="cs-CZ" sz="2800" dirty="0"/>
              <a:t>. </a:t>
            </a:r>
          </a:p>
          <a:p>
            <a:pPr algn="just">
              <a:buFont typeface="Courier New" pitchFamily="49" charset="0"/>
              <a:buChar char="o"/>
            </a:pPr>
            <a:r>
              <a:rPr lang="cs-CZ" sz="2800" dirty="0"/>
              <a:t>Opačným extrémem je tzv. </a:t>
            </a:r>
            <a:r>
              <a:rPr lang="cs-CZ" sz="2800" b="1" dirty="0"/>
              <a:t>tyranie menšiny, </a:t>
            </a:r>
            <a:r>
              <a:rPr lang="cs-CZ" sz="2800" dirty="0"/>
              <a:t>kdy většina se při rozhodování bojí nařčení z porušení práv menšiny, a proto se podřídí menšině.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4E6F8-A6EE-4107-A8E5-2901172B5348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896897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Většinová pravidla II.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0285" y="1451302"/>
            <a:ext cx="8229600" cy="5069160"/>
          </a:xfrm>
        </p:spPr>
        <p:txBody>
          <a:bodyPr>
            <a:normAutofit/>
          </a:bodyPr>
          <a:lstStyle/>
          <a:p>
            <a:r>
              <a:rPr lang="cs-CZ" sz="3600" dirty="0"/>
              <a:t>Mezi </a:t>
            </a:r>
            <a:r>
              <a:rPr lang="cs-CZ" sz="3600" b="1" dirty="0"/>
              <a:t>základní většinová pravidla</a:t>
            </a:r>
            <a:r>
              <a:rPr lang="cs-CZ" sz="3600" dirty="0"/>
              <a:t> patří:</a:t>
            </a:r>
          </a:p>
          <a:p>
            <a:pPr algn="just">
              <a:buFont typeface="Courier New" pitchFamily="49" charset="0"/>
              <a:buChar char="o"/>
            </a:pPr>
            <a:r>
              <a:rPr lang="cs-CZ" sz="2400" b="1" i="1" dirty="0"/>
              <a:t>pravidlo prosté (absolutní) většiny </a:t>
            </a:r>
            <a:r>
              <a:rPr lang="cs-CZ" sz="2400" dirty="0"/>
              <a:t>(absolutní většina se definuje jako </a:t>
            </a:r>
            <a:r>
              <a:rPr lang="cs-CZ" sz="2400" b="1" dirty="0"/>
              <a:t>polovina plus jeden hlas</a:t>
            </a:r>
            <a:r>
              <a:rPr lang="cs-CZ" sz="2400" dirty="0"/>
              <a:t>)</a:t>
            </a:r>
            <a:r>
              <a:rPr lang="cs-CZ" sz="2400" i="1" dirty="0"/>
              <a:t>,</a:t>
            </a:r>
            <a:r>
              <a:rPr lang="cs-CZ" sz="2400" b="1" i="1" dirty="0"/>
              <a:t> </a:t>
            </a:r>
          </a:p>
          <a:p>
            <a:pPr algn="just">
              <a:buFont typeface="Courier New" pitchFamily="49" charset="0"/>
              <a:buChar char="o"/>
            </a:pPr>
            <a:r>
              <a:rPr lang="cs-CZ" sz="2400" b="1" i="1" dirty="0"/>
              <a:t>pravidlo kvalifikované většiny </a:t>
            </a:r>
            <a:r>
              <a:rPr lang="cs-CZ" sz="2400" dirty="0"/>
              <a:t>(kvalifikovaná většina </a:t>
            </a:r>
            <a:r>
              <a:rPr lang="cs-CZ" sz="2400" b="1" dirty="0"/>
              <a:t>je větší než absolutní většina</a:t>
            </a:r>
            <a:r>
              <a:rPr lang="cs-CZ" sz="2400" dirty="0"/>
              <a:t>, tzn. že pro návrh musí být např. 2/3, anebo 3/5 přítomných nebo zvolených </a:t>
            </a:r>
            <a:r>
              <a:rPr lang="cs-CZ" sz="2400" dirty="0" err="1"/>
              <a:t>rozhodovatelů</a:t>
            </a:r>
            <a:r>
              <a:rPr lang="cs-CZ" sz="2400" dirty="0"/>
              <a:t>; co je považováno za kvalifikovanou většinu musí být vždy dopředu stanoveno a dohodnuto např. v jednacím řádu)</a:t>
            </a:r>
            <a:endParaRPr lang="cs-CZ" sz="3600" u="sng" dirty="0"/>
          </a:p>
          <a:p>
            <a:endParaRPr lang="cs-CZ" sz="36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4E6F8-A6EE-4107-A8E5-2901172B5348}" type="slidenum">
              <a:rPr lang="cs-CZ" smtClean="0"/>
              <a:pPr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24347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Většinová pravidla III.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559314"/>
            <a:ext cx="8229600" cy="485313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sz="3600" dirty="0"/>
              <a:t>Mezi </a:t>
            </a:r>
            <a:r>
              <a:rPr lang="cs-CZ" sz="3600" b="1" dirty="0"/>
              <a:t>základní většinová pravidla</a:t>
            </a:r>
            <a:r>
              <a:rPr lang="cs-CZ" sz="3600" dirty="0"/>
              <a:t> patří:</a:t>
            </a:r>
          </a:p>
          <a:p>
            <a:pPr algn="just">
              <a:buFont typeface="Courier New" pitchFamily="49" charset="0"/>
              <a:buChar char="o"/>
            </a:pPr>
            <a:r>
              <a:rPr lang="cs-CZ" sz="3600" b="1" i="1" dirty="0"/>
              <a:t>pravidlo tzv. dvojí většinou – </a:t>
            </a:r>
            <a:r>
              <a:rPr lang="cs-CZ" sz="3600" b="1" dirty="0"/>
              <a:t>tj. případ Rady EU – </a:t>
            </a:r>
            <a:r>
              <a:rPr lang="cs-CZ" sz="3600" dirty="0"/>
              <a:t>kdy je nutné získat podporu </a:t>
            </a:r>
            <a:r>
              <a:rPr lang="cs-CZ" sz="3600" u="sng" dirty="0"/>
              <a:t>dvou druhů většiny</a:t>
            </a:r>
            <a:r>
              <a:rPr lang="cs-CZ" sz="3600" dirty="0"/>
              <a:t>: většiny zemí (alespoň 15) a většiny obyvatelstva EU (tzn. země, které hlasují pro návrh musí zastupovat minimálně 65 % obyvatelstva EU).</a:t>
            </a:r>
          </a:p>
          <a:p>
            <a:pPr algn="just">
              <a:buFont typeface="Courier New" pitchFamily="49" charset="0"/>
              <a:buChar char="o"/>
            </a:pPr>
            <a:r>
              <a:rPr lang="cs-CZ" sz="1800" b="1" i="1" dirty="0"/>
              <a:t>,</a:t>
            </a:r>
            <a:r>
              <a:rPr lang="cs-CZ" sz="3600" b="1" i="1" dirty="0"/>
              <a:t> </a:t>
            </a:r>
          </a:p>
          <a:p>
            <a:pPr>
              <a:buNone/>
            </a:pPr>
            <a:endParaRPr lang="cs-CZ" sz="3600" dirty="0"/>
          </a:p>
          <a:p>
            <a:endParaRPr lang="cs-CZ" sz="3600" u="sng" dirty="0"/>
          </a:p>
          <a:p>
            <a:endParaRPr lang="cs-CZ" sz="36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4E6F8-A6EE-4107-A8E5-2901172B5348}" type="slidenum">
              <a:rPr lang="cs-CZ" smtClean="0"/>
              <a:pPr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4346602"/>
      </p:ext>
    </p:extLst>
  </p:cSld>
  <p:clrMapOvr>
    <a:masterClrMapping/>
  </p:clrMapOvr>
</p:sld>
</file>

<file path=ppt/theme/theme1.xml><?xml version="1.0" encoding="utf-8"?>
<a:theme xmlns:a="http://schemas.openxmlformats.org/drawingml/2006/main" name="Fazeta">
  <a:themeElements>
    <a:clrScheme name="Faz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z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13</TotalTime>
  <Words>677</Words>
  <Application>Microsoft Office PowerPoint</Application>
  <PresentationFormat>Předvádění na obrazovce (4:3)</PresentationFormat>
  <Paragraphs>91</Paragraphs>
  <Slides>15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21" baseType="lpstr">
      <vt:lpstr>Arial</vt:lpstr>
      <vt:lpstr>Calibri</vt:lpstr>
      <vt:lpstr>Courier New</vt:lpstr>
      <vt:lpstr>Trebuchet MS</vt:lpstr>
      <vt:lpstr>Wingdings 3</vt:lpstr>
      <vt:lpstr>Fazeta</vt:lpstr>
      <vt:lpstr>Prezentace aplikace PowerPoint</vt:lpstr>
      <vt:lpstr>Formy veřejné volby – přímé rozhodování</vt:lpstr>
      <vt:lpstr>Formy veřejné volby – nepřímé rozhodování</vt:lpstr>
      <vt:lpstr>Formy veřejné volby – nepřímé rozhodování II.</vt:lpstr>
      <vt:lpstr>Systémy zastupitelské demokracie I.</vt:lpstr>
      <vt:lpstr>Systémy zastupitelské demokracie II.</vt:lpstr>
      <vt:lpstr>Většinová pravidla </vt:lpstr>
      <vt:lpstr>Většinová pravidla II.</vt:lpstr>
      <vt:lpstr>Většinová pravidla III.</vt:lpstr>
      <vt:lpstr>Jednomyslná shoda</vt:lpstr>
      <vt:lpstr>Logrolling (Janabrachismus)</vt:lpstr>
      <vt:lpstr>Hlasovací (volební) paradox</vt:lpstr>
      <vt:lpstr>Výsledek</vt:lpstr>
      <vt:lpstr>Teorém středního voliče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Jan Nevima</dc:creator>
  <cp:lastModifiedBy>Jan Nevima</cp:lastModifiedBy>
  <cp:revision>7</cp:revision>
  <dcterms:created xsi:type="dcterms:W3CDTF">2019-12-11T20:18:43Z</dcterms:created>
  <dcterms:modified xsi:type="dcterms:W3CDTF">2019-12-12T04:33:47Z</dcterms:modified>
</cp:coreProperties>
</file>