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306" r:id="rId3"/>
    <p:sldId id="311" r:id="rId4"/>
    <p:sldId id="313" r:id="rId5"/>
    <p:sldId id="314" r:id="rId6"/>
    <p:sldId id="315" r:id="rId7"/>
    <p:sldId id="316" r:id="rId8"/>
    <p:sldId id="308" r:id="rId9"/>
    <p:sldId id="309" r:id="rId10"/>
    <p:sldId id="433" r:id="rId11"/>
    <p:sldId id="423" r:id="rId12"/>
    <p:sldId id="424" r:id="rId13"/>
    <p:sldId id="426" r:id="rId14"/>
    <p:sldId id="432" r:id="rId15"/>
    <p:sldId id="431" r:id="rId16"/>
    <p:sldId id="282" r:id="rId1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1E139260-BA3D-4FCD-892B-E8F9D81D01BB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>
              <a:extLst>
                <a:ext uri="{FF2B5EF4-FFF2-40B4-BE49-F238E27FC236}">
                  <a16:creationId xmlns:a16="http://schemas.microsoft.com/office/drawing/2014/main" id="{7801CE13-56ED-456D-B260-ACAD724AF088}"/>
                </a:ext>
              </a:extLst>
            </p:cNvPr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>
              <a:extLst>
                <a:ext uri="{FF2B5EF4-FFF2-40B4-BE49-F238E27FC236}">
                  <a16:creationId xmlns:a16="http://schemas.microsoft.com/office/drawing/2014/main" id="{5215DD2A-029B-4AEE-8ECA-5E660438ABB7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A0C833FC-2DDC-49AC-9690-D826FA66C7B7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>
              <a:extLst>
                <a:ext uri="{FF2B5EF4-FFF2-40B4-BE49-F238E27FC236}">
                  <a16:creationId xmlns:a16="http://schemas.microsoft.com/office/drawing/2014/main" id="{41E7C0C0-1400-49B1-8E49-9186E019E85B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>
              <a:extLst>
                <a:ext uri="{FF2B5EF4-FFF2-40B4-BE49-F238E27FC236}">
                  <a16:creationId xmlns:a16="http://schemas.microsoft.com/office/drawing/2014/main" id="{2BB62070-82DB-4D27-A470-43B0B38D8BFD}"/>
                </a:ext>
              </a:extLst>
            </p:cNvPr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id="{27961358-F189-419E-91C5-C67245AB3D80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>
              <a:extLst>
                <a:ext uri="{FF2B5EF4-FFF2-40B4-BE49-F238E27FC236}">
                  <a16:creationId xmlns:a16="http://schemas.microsoft.com/office/drawing/2014/main" id="{7A485184-25B1-4E44-BEB4-7C6135F4CAB1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id="{7F1A0AE8-1D66-459F-8FCB-8EEC667C3F82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BEC7335E-5264-46E3-BA55-E4AF4FCD96B9}"/>
                </a:ext>
              </a:extLst>
            </p:cNvPr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9F67B3AD-52E0-4ABE-8A5E-957F14F6B7EF}"/>
                </a:ext>
              </a:extLst>
            </p:cNvPr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37567C5F-0D7E-499E-89CF-F213AB8F7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E4424-984F-46BD-9B3E-99DBCFD3FCC3}" type="datetimeFigureOut">
              <a:rPr lang="cs-CZ"/>
              <a:pPr>
                <a:defRPr/>
              </a:pPr>
              <a:t>22.02.2020</a:t>
            </a:fld>
            <a:endParaRPr lang="cs-CZ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F5C36933-DCAB-4FD0-AF2D-8DD6EEB66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5C51565C-1E1A-4E9A-8F9C-AB6179DED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A6370-E0D0-4FFE-9492-5BC002489C0F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17743433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364AE-DDAD-4A48-AD02-413591DD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C8815-3A25-4B47-AA8A-CC9DC8D99D45}" type="datetimeFigureOut">
              <a:rPr lang="cs-CZ"/>
              <a:pPr>
                <a:defRPr/>
              </a:pPr>
              <a:t>22.02.2020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DDD6B-9526-445B-9F22-3B482AFBC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41904-3C35-49EC-B890-F51427FAB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E491-281A-430D-811E-F66D815E89D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38605143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>
            <a:extLst>
              <a:ext uri="{FF2B5EF4-FFF2-40B4-BE49-F238E27FC236}">
                <a16:creationId xmlns:a16="http://schemas.microsoft.com/office/drawing/2014/main" id="{24FE7A6D-F908-428A-911D-69541F051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cs-CZ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02CA4666-7DC0-4C79-ADC9-81F052D68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cs-CZ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A35877D-FCE0-4ADB-95BD-72D66E400E6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5F705-E630-41E7-95F5-AFDB3DACABC9}" type="datetimeFigureOut">
              <a:rPr lang="cs-CZ"/>
              <a:pPr>
                <a:defRPr/>
              </a:pPr>
              <a:t>22.02.2020</a:t>
            </a:fld>
            <a:endParaRPr 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419BC28-9BCD-466B-822B-3CCF52B1FA9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CBA8147-C7FB-4DA9-8EA9-ED96419DC55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DE1EC-718B-498C-8703-E4791A0A69D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240797784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E5E9B-39A6-4EEC-8BE5-247354258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D03A2-2A6F-45E1-9D43-DF26BB408FB8}" type="datetimeFigureOut">
              <a:rPr lang="cs-CZ"/>
              <a:pPr>
                <a:defRPr/>
              </a:pPr>
              <a:t>22.02.2020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3B082-DED4-4EFE-9262-83E5110A2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44F1B-3A27-4859-8B71-AEC81FA8A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96CE9-5A69-41ED-97E6-CB0854AB881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65146461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>
            <a:extLst>
              <a:ext uri="{FF2B5EF4-FFF2-40B4-BE49-F238E27FC236}">
                <a16:creationId xmlns:a16="http://schemas.microsoft.com/office/drawing/2014/main" id="{A486E2B9-E68D-486A-A1B0-67DC2501C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cs-CZ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8565C076-A183-4331-BD32-44BAA072A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cs-CZ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4C1A7AB-6537-448E-AD95-BB1D512B3C6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999F3-A4C0-4C74-9D49-097106143467}" type="datetimeFigureOut">
              <a:rPr lang="cs-CZ"/>
              <a:pPr>
                <a:defRPr/>
              </a:pPr>
              <a:t>22.02.2020</a:t>
            </a:fld>
            <a:endParaRPr 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09D25E5-A9CA-4CDD-80E0-45B6EA59D13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DDD64C1-CB75-4FA4-8BEE-6853646DCD7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104FC-8FBB-47C3-AE8C-3AC8FA8A210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75530957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A24C15D-AF74-44E6-8A5B-9C824DEC4CD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5E2ED-2771-4B9D-B668-8FF39C04D799}" type="datetimeFigureOut">
              <a:rPr lang="cs-CZ"/>
              <a:pPr>
                <a:defRPr/>
              </a:pPr>
              <a:t>22.02.2020</a:t>
            </a:fld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D3CCEE-0BE3-449B-A966-85374F96444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001E58-E80E-4399-8158-677B956015A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DD7C1-3654-4BDB-97F0-524570DD041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3612445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187DA-CA37-4DEA-A494-37D7F588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604E9-ED55-42CC-893B-6CE17622CB81}" type="datetimeFigureOut">
              <a:rPr lang="cs-CZ"/>
              <a:pPr>
                <a:defRPr/>
              </a:pPr>
              <a:t>22.02.2020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AFF96-479F-4520-865D-9C577A5B8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1B3F4-691C-4FA3-9B59-4644FFA6B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FDA78-FC04-4068-A4D3-E2D539D58CF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694591672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B9B57-3EAB-4108-9C40-38C3FC6A7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8E860-C3B4-478C-B9D4-2B609C80C505}" type="datetimeFigureOut">
              <a:rPr lang="cs-CZ"/>
              <a:pPr>
                <a:defRPr/>
              </a:pPr>
              <a:t>22.02.2020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8FFA8-B4BD-488A-8597-494F6D48A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F3460-0594-4ABF-860B-BB2CC8388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2290E-1021-4005-A329-44790E1EB95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9581378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16722-7EF5-4353-AD95-0DA2CFAD1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B88A1-26B3-440C-AF06-C01EC5611477}" type="datetimeFigureOut">
              <a:rPr lang="cs-CZ"/>
              <a:pPr>
                <a:defRPr/>
              </a:pPr>
              <a:t>22.02.2020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6757D-C4A2-4A8F-A33F-1B0DE9092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C750E-ADE3-44A8-9402-B4FECCCAF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935B5-9D3B-46CA-9F5D-C8C8A983EA9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76156978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E604E-0A16-4EE9-BD7C-FEE26CC88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E6630-0E6A-4B5E-9D26-C7F987F30FD8}" type="datetimeFigureOut">
              <a:rPr lang="cs-CZ"/>
              <a:pPr>
                <a:defRPr/>
              </a:pPr>
              <a:t>22.02.2020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CE16-41ED-419D-944A-984E80DCC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111C0-87F1-4374-AC86-C3C32C24E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5F1B7-CBF6-45D2-83AA-A23871EB0D3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4593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FCC1FD-9348-47FF-A630-E7C0E80ED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07B0F-4CAF-4A12-822C-2C8C30BE34C7}" type="datetimeFigureOut">
              <a:rPr lang="cs-CZ"/>
              <a:pPr>
                <a:defRPr/>
              </a:pPr>
              <a:t>22.02.2020</a:t>
            </a:fld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7A66CC-D7E6-4309-A06C-427792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6E2D2C-BB88-4BED-B182-AFF7362B3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6FC4B-BE5D-4C17-921F-91767B23E44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1587163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72E75DD-8B83-4212-803D-432CD45E3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CEA5-C4EA-43D6-9E57-A8A5CDAE3E20}" type="datetimeFigureOut">
              <a:rPr lang="cs-CZ"/>
              <a:pPr>
                <a:defRPr/>
              </a:pPr>
              <a:t>22.02.2020</a:t>
            </a:fld>
            <a:endParaRPr 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4E44606-3830-4287-8852-8A7EF224C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866555E-8680-4438-9244-E102652AC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A08C8-6D0E-46A3-93EB-611D6D01BED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5629683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7BDF0C9-CB4A-49B4-88AC-D65C87FDF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F02F1-6141-4F39-AB1C-3D85D6048EF2}" type="datetimeFigureOut">
              <a:rPr lang="cs-CZ"/>
              <a:pPr>
                <a:defRPr/>
              </a:pPr>
              <a:t>22.02.2020</a:t>
            </a:fld>
            <a:endParaRPr lang="cs-C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8CC0A1A-66D6-4E9C-BC6A-3339F1F10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07BFD3F-DD8D-4E4F-8194-12D3A61C2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C000D-F262-4C16-8A4A-7A8B0E55DB5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271197896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83E16DA-4B3E-4C7B-B0B5-9A478748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28D86-6945-4603-B010-DA0585F6D151}" type="datetimeFigureOut">
              <a:rPr lang="cs-CZ"/>
              <a:pPr>
                <a:defRPr/>
              </a:pPr>
              <a:t>22.02.2020</a:t>
            </a:fld>
            <a:endParaRPr lang="cs-CZ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B68B8B3-3616-46D8-AE5D-67EF430A4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4D30AD-3A6C-4A9C-AE5C-8C16ACAB2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FE8A5-F5E5-4A37-849C-0758258E234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7335697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495DF60-A72B-4994-9CF0-FF47D8A90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5F1D7-0A73-4293-8A88-070B97CF9C7D}" type="datetimeFigureOut">
              <a:rPr lang="cs-CZ"/>
              <a:pPr>
                <a:defRPr/>
              </a:pPr>
              <a:t>22.02.2020</a:t>
            </a:fld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A5BED9-930A-485E-867B-AC7696729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082A440-8C08-4FF9-B16D-3FC5BF781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C9ADC-5FAC-4C2A-957C-4C2D6FB3713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4670409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61D40CE-3D41-44A8-B63E-9AC6B2ABD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56B89-7E9D-4D21-8CF2-46B2DB1F807C}" type="datetimeFigureOut">
              <a:rPr lang="cs-CZ"/>
              <a:pPr>
                <a:defRPr/>
              </a:pPr>
              <a:t>22.02.2020</a:t>
            </a:fld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3DA9C0B-7E61-4508-A85C-E197F1090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620805-96A0-49AF-B9E4-BFF4E4606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5A98A-E2FE-4EE0-A97A-46CAF896F8B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81255774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>
            <a:extLst>
              <a:ext uri="{FF2B5EF4-FFF2-40B4-BE49-F238E27FC236}">
                <a16:creationId xmlns:a16="http://schemas.microsoft.com/office/drawing/2014/main" id="{B85CD832-8D87-4E25-8098-D2BE7B203148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B6F9BEC-88F2-4F24-9FE2-1825BD07553E}"/>
                </a:ext>
              </a:extLst>
            </p:cNvPr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42D474C-FD72-48B9-BA97-173129D59D83}"/>
                </a:ext>
              </a:extLst>
            </p:cNvPr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51D4AC7-12C4-4EE1-AAD4-60C2E75B73CA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2B2940FA-19AC-4651-9748-823C4957F4FF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6EFB2ED-1B55-4622-9491-5C6D427AD839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18CD574-C067-4A9E-9C35-3234BE81B824}"/>
                </a:ext>
              </a:extLst>
            </p:cNvPr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017B1A9B-6145-45D9-999A-332C1237BC83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89EF133-F1B3-4F3B-92AC-3D1E0EAB90E2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88D9B0AC-6B05-43C8-B6FC-C042FECB68AD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614AD9B-A0F9-4DE9-8912-3A5D6D4E0131}"/>
                </a:ext>
              </a:extLst>
            </p:cNvPr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A845C66A-6685-4031-9C6D-FB5CABE68B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E2A4E7DD-3AD3-47B7-8BC1-FA1257A631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Po kliknutí můžete upravovat styly textu v předloze.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B7FB0-7563-469E-A641-8E8B5A973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4B5299-4DCC-470F-B801-FB6B54F62398}" type="datetimeFigureOut">
              <a:rPr lang="cs-CZ"/>
              <a:pPr>
                <a:defRPr/>
              </a:pPr>
              <a:t>22.02.2020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7A1FA-5506-4B85-8EB2-66E6F2EB48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E247D-F5F2-4AD5-ACEE-E807DF829E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DCC97F96-7CAD-43E2-946F-2D3B7C815AE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8" r:id="rId11"/>
    <p:sldLayoutId id="2147483953" r:id="rId12"/>
    <p:sldLayoutId id="2147483959" r:id="rId13"/>
    <p:sldLayoutId id="2147483954" r:id="rId14"/>
    <p:sldLayoutId id="2147483955" r:id="rId15"/>
    <p:sldLayoutId id="2147483956" r:id="rId16"/>
  </p:sldLayoutIdLst>
  <p:transition spd="slow">
    <p:wipe/>
  </p:transition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19B613FE-8793-4C71-9E4C-802AC705B60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657225" y="2717800"/>
            <a:ext cx="8324850" cy="1235075"/>
          </a:xfrm>
        </p:spPr>
        <p:txBody>
          <a:bodyPr/>
          <a:lstStyle/>
          <a:p>
            <a:pPr algn="ctr"/>
            <a:r>
              <a:rPr lang="cs-CZ" altLang="en-US" sz="4400" b="1"/>
              <a:t>Vymezení odvětví </a:t>
            </a:r>
            <a:br>
              <a:rPr lang="cs-CZ" altLang="en-US" sz="4400" b="1"/>
            </a:br>
            <a:r>
              <a:rPr lang="cs-CZ" altLang="en-US" sz="4400" b="1"/>
              <a:t>veřejného sektoru</a:t>
            </a:r>
            <a:br>
              <a:rPr lang="cs-CZ" altLang="en-US" sz="4400" b="1"/>
            </a:br>
            <a:r>
              <a:rPr lang="cs-CZ" altLang="en-US" sz="4400" b="1"/>
              <a:t>a jeho informační podpora</a:t>
            </a:r>
            <a:endParaRPr lang="en-US" altLang="en-US" sz="4400" b="1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56946A0B-9AE0-4072-8117-50F206999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975" y="5848350"/>
            <a:ext cx="5826125" cy="8223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b="1" dirty="0"/>
              <a:t>doc. Ing. Jan Nevima, Ph.D.</a:t>
            </a:r>
            <a:endParaRPr lang="en-US" b="1" dirty="0"/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1896EF33-91CD-46E5-9353-ACE1027623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30300" y="2660650"/>
            <a:ext cx="5826125" cy="1235075"/>
          </a:xfrm>
        </p:spPr>
        <p:txBody>
          <a:bodyPr/>
          <a:lstStyle/>
          <a:p>
            <a:pPr algn="ctr"/>
            <a:r>
              <a:rPr lang="cs-CZ" altLang="en-US" b="1"/>
              <a:t>Informační podpora VS</a:t>
            </a:r>
          </a:p>
        </p:txBody>
      </p:sp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9888C9F-AAF6-4A11-BAF6-DFECD6E3C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7239000" cy="1143000"/>
          </a:xfrm>
        </p:spPr>
        <p:txBody>
          <a:bodyPr/>
          <a:lstStyle/>
          <a:p>
            <a:r>
              <a:rPr lang="cs-CZ" altLang="cs-CZ" b="1"/>
              <a:t>Datové schránky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04368BC-70AE-4E38-AAE8-ABD8E0EBF3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3375" y="1414463"/>
            <a:ext cx="7000875" cy="499268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altLang="cs-CZ" sz="2800"/>
              <a:t>Datové schránky jsou elektronickým úložištěm, na které se doručují dokumenty orgánů veřejné moci a stejně tak i vůči nim. </a:t>
            </a:r>
          </a:p>
          <a:p>
            <a:pPr algn="just">
              <a:lnSpc>
                <a:spcPct val="150000"/>
              </a:lnSpc>
            </a:pPr>
            <a:r>
              <a:rPr lang="cs-CZ" altLang="cs-CZ" sz="2800"/>
              <a:t>Tento způsob komunikace nahrazuje klasické doručování v listinné podobě.</a:t>
            </a:r>
          </a:p>
        </p:txBody>
      </p:sp>
      <p:sp>
        <p:nvSpPr>
          <p:cNvPr id="15364" name="Zástupný symbol pro číslo snímku 3">
            <a:extLst>
              <a:ext uri="{FF2B5EF4-FFF2-40B4-BE49-F238E27FC236}">
                <a16:creationId xmlns:a16="http://schemas.microsoft.com/office/drawing/2014/main" id="{14B9A344-9C3F-4A55-B5C8-79BF7F7D3A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CFEA22-5E7B-4166-93C7-3D2B2AA34AFD}" type="slidenum">
              <a:rPr lang="cs-CZ" altLang="cs-CZ">
                <a:solidFill>
                  <a:schemeClr val="accent1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 altLang="cs-CZ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A1E52D1B-1C89-4A85-8087-3F0CE3BF56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7239000" cy="1143000"/>
          </a:xfrm>
        </p:spPr>
        <p:txBody>
          <a:bodyPr/>
          <a:lstStyle/>
          <a:p>
            <a:r>
              <a:rPr lang="cs-CZ" altLang="cs-CZ" sz="4000" b="1"/>
              <a:t>Pro koho datové schránky jsou?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806462F3-26AF-49A0-AFB5-102F1054F3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9075" y="1581150"/>
            <a:ext cx="8147050" cy="5033963"/>
          </a:xfrm>
        </p:spPr>
        <p:txBody>
          <a:bodyPr/>
          <a:lstStyle/>
          <a:p>
            <a:pPr>
              <a:lnSpc>
                <a:spcPct val="170000"/>
              </a:lnSpc>
            </a:pPr>
            <a:r>
              <a:rPr lang="cs-CZ" altLang="cs-CZ" sz="2000"/>
              <a:t>Povinně musí tento systém využívat právnické osoby </a:t>
            </a:r>
            <a:br>
              <a:rPr lang="cs-CZ" altLang="cs-CZ" sz="2000"/>
            </a:br>
            <a:r>
              <a:rPr lang="cs-CZ" altLang="cs-CZ" sz="2000"/>
              <a:t>a orgány veřejné moci, a to od 1.11.2009. </a:t>
            </a:r>
          </a:p>
          <a:p>
            <a:pPr>
              <a:lnSpc>
                <a:spcPct val="170000"/>
              </a:lnSpc>
            </a:pPr>
            <a:r>
              <a:rPr lang="cs-CZ" altLang="cs-CZ" sz="2000"/>
              <a:t>Fyzické osoby si mohou datovou schránku zřídit dobrovolně. </a:t>
            </a:r>
          </a:p>
          <a:p>
            <a:pPr>
              <a:lnSpc>
                <a:spcPct val="170000"/>
              </a:lnSpc>
            </a:pPr>
            <a:r>
              <a:rPr lang="cs-CZ" altLang="cs-CZ" sz="2000"/>
              <a:t>Pokud tak učiní, orgány veřejné moci jsou povinny ji využívat i vůči nim. </a:t>
            </a:r>
          </a:p>
          <a:p>
            <a:pPr>
              <a:lnSpc>
                <a:spcPct val="170000"/>
              </a:lnSpc>
            </a:pPr>
            <a:r>
              <a:rPr lang="cs-CZ" altLang="cs-CZ" sz="2000"/>
              <a:t>Datové schránky nejsou povinné pro FO ani podnikající fyzické osoby. </a:t>
            </a:r>
            <a:r>
              <a:rPr lang="cs-CZ" altLang="cs-CZ" sz="2000" i="1"/>
              <a:t>Výjimkou z této skupiny jsou však advokáti, daňoví poradci, insolvenční správci, notáři a exekutoři. </a:t>
            </a:r>
          </a:p>
          <a:p>
            <a:pPr>
              <a:lnSpc>
                <a:spcPct val="170000"/>
              </a:lnSpc>
            </a:pPr>
            <a:endParaRPr lang="cs-CZ" altLang="cs-CZ"/>
          </a:p>
        </p:txBody>
      </p:sp>
      <p:sp>
        <p:nvSpPr>
          <p:cNvPr id="16388" name="Zástupný symbol pro číslo snímku 3">
            <a:extLst>
              <a:ext uri="{FF2B5EF4-FFF2-40B4-BE49-F238E27FC236}">
                <a16:creationId xmlns:a16="http://schemas.microsoft.com/office/drawing/2014/main" id="{6AB2C1EC-B735-4D68-BC17-17854B356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A335F4-2C83-49F1-BBE1-7B3E1018742D}" type="slidenum">
              <a:rPr lang="cs-CZ" altLang="cs-CZ">
                <a:solidFill>
                  <a:schemeClr val="accent1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 altLang="cs-CZ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C43D48F0-E939-4A30-B5C2-5DE1C07A00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7239000" cy="1143000"/>
          </a:xfrm>
        </p:spPr>
        <p:txBody>
          <a:bodyPr/>
          <a:lstStyle/>
          <a:p>
            <a:r>
              <a:rPr lang="cs-CZ" altLang="cs-CZ" b="1"/>
              <a:t>Datové schránky</a:t>
            </a:r>
          </a:p>
        </p:txBody>
      </p:sp>
      <p:sp>
        <p:nvSpPr>
          <p:cNvPr id="388098" name="Zástupný symbol pro obsah 2">
            <a:extLst>
              <a:ext uri="{FF2B5EF4-FFF2-40B4-BE49-F238E27FC236}">
                <a16:creationId xmlns:a16="http://schemas.microsoft.com/office/drawing/2014/main" id="{4FF29134-04DD-469C-A144-F49BBBCBA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" y="1150938"/>
            <a:ext cx="7458075" cy="5256212"/>
          </a:xfrm>
        </p:spPr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Fyzické osoby, </a:t>
            </a:r>
            <a:r>
              <a:rPr lang="cs-CZ" sz="2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pokud mají zájem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 datovou schránku, musí o její zřízení zažádat. To lze učinit na Czech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POINTu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Pozn.: FO vlastnící DS musí jejím prostřednictvím podávat daňové přiznání!</a:t>
            </a:r>
          </a:p>
        </p:txBody>
      </p:sp>
      <p:sp>
        <p:nvSpPr>
          <p:cNvPr id="17412" name="Zástupný symbol pro číslo snímku 3">
            <a:extLst>
              <a:ext uri="{FF2B5EF4-FFF2-40B4-BE49-F238E27FC236}">
                <a16:creationId xmlns:a16="http://schemas.microsoft.com/office/drawing/2014/main" id="{60D3CB44-BC31-43DB-9A6D-DEB6167AFE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942ED6-A3F9-4F26-AAF0-F59F8C7F71F8}" type="slidenum">
              <a:rPr lang="cs-CZ" altLang="cs-CZ">
                <a:solidFill>
                  <a:schemeClr val="accent1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 altLang="cs-CZ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44FCEA66-C2CA-415A-88F2-7179FB9EF9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7239000" cy="1143000"/>
          </a:xfrm>
        </p:spPr>
        <p:txBody>
          <a:bodyPr/>
          <a:lstStyle/>
          <a:p>
            <a:r>
              <a:rPr lang="cs-CZ" altLang="cs-CZ" b="1"/>
              <a:t>Datové schránky</a:t>
            </a:r>
          </a:p>
        </p:txBody>
      </p:sp>
      <p:sp>
        <p:nvSpPr>
          <p:cNvPr id="18435" name="Zástupný symbol pro číslo snímku 3">
            <a:extLst>
              <a:ext uri="{FF2B5EF4-FFF2-40B4-BE49-F238E27FC236}">
                <a16:creationId xmlns:a16="http://schemas.microsoft.com/office/drawing/2014/main" id="{DE94A785-92D5-4EA9-9F49-8E45FB8369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47E7C1-43C0-4D4A-8B12-F747F266321C}" type="slidenum">
              <a:rPr lang="cs-CZ" altLang="cs-CZ">
                <a:solidFill>
                  <a:schemeClr val="accent1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 altLang="cs-CZ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pic>
        <p:nvPicPr>
          <p:cNvPr id="18436" name="Obrázek 3">
            <a:extLst>
              <a:ext uri="{FF2B5EF4-FFF2-40B4-BE49-F238E27FC236}">
                <a16:creationId xmlns:a16="http://schemas.microsoft.com/office/drawing/2014/main" id="{3F4EF525-FFC8-43BE-AC67-C06236881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28775"/>
            <a:ext cx="856615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93AE1AD0-B39F-4F7A-A1C5-A6AD7788F0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7239000" cy="1143000"/>
          </a:xfrm>
        </p:spPr>
        <p:txBody>
          <a:bodyPr/>
          <a:lstStyle/>
          <a:p>
            <a:r>
              <a:rPr lang="cs-CZ" altLang="cs-CZ" b="1"/>
              <a:t>Elektronický podpis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42B51A0C-3144-441F-8378-2C0F0592DF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6688" y="1198563"/>
            <a:ext cx="7358062" cy="533876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altLang="cs-CZ" sz="2800"/>
              <a:t>plně nahrazuje klasický vlastnoruční podpis;</a:t>
            </a:r>
          </a:p>
          <a:p>
            <a:pPr algn="just">
              <a:lnSpc>
                <a:spcPct val="150000"/>
              </a:lnSpc>
            </a:pPr>
            <a:r>
              <a:rPr lang="cs-CZ" altLang="cs-CZ" sz="2800"/>
              <a:t>je nezbytnou podmínkou při elektronickém podávání nejrůznějších žádostí (např. při podávání žádostí o evropské dotace);</a:t>
            </a:r>
          </a:p>
          <a:p>
            <a:pPr algn="just">
              <a:lnSpc>
                <a:spcPct val="150000"/>
              </a:lnSpc>
            </a:pPr>
            <a:r>
              <a:rPr lang="cs-CZ" altLang="cs-CZ" sz="2800"/>
              <a:t>nevýhoda: obnovování každý rok, vysoké poplatky.</a:t>
            </a:r>
          </a:p>
        </p:txBody>
      </p:sp>
      <p:sp>
        <p:nvSpPr>
          <p:cNvPr id="19460" name="Zástupný symbol pro číslo snímku 3">
            <a:extLst>
              <a:ext uri="{FF2B5EF4-FFF2-40B4-BE49-F238E27FC236}">
                <a16:creationId xmlns:a16="http://schemas.microsoft.com/office/drawing/2014/main" id="{28C40337-C4E9-40DC-8B6A-E47E8929D3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E3B3AC-11F4-4C89-B965-6F652DD6B576}" type="slidenum">
              <a:rPr lang="cs-CZ" altLang="cs-CZ">
                <a:solidFill>
                  <a:schemeClr val="accent1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 altLang="cs-CZ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AAE48BFC-DC3C-4BB5-8604-E8C80CF6DC5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30300" y="2660650"/>
            <a:ext cx="5826125" cy="1235075"/>
          </a:xfrm>
        </p:spPr>
        <p:txBody>
          <a:bodyPr/>
          <a:lstStyle/>
          <a:p>
            <a:pPr algn="ctr"/>
            <a:r>
              <a:rPr lang="cs-CZ" altLang="en-US" b="1"/>
              <a:t>Děkuji za pozornost</a:t>
            </a:r>
            <a:br>
              <a:rPr lang="cs-CZ" altLang="en-US" b="1"/>
            </a:br>
            <a:r>
              <a:rPr lang="cs-CZ" altLang="en-US" b="1">
                <a:sym typeface="Wingdings" panose="05000000000000000000" pitchFamily="2" charset="2"/>
              </a:rPr>
              <a:t></a:t>
            </a:r>
            <a:endParaRPr lang="cs-CZ" altLang="en-US" b="1"/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4AEFBC35-B7DA-44C4-969E-69093829D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19100"/>
            <a:ext cx="7915275" cy="6038850"/>
          </a:xfrm>
        </p:spPr>
        <p:txBody>
          <a:bodyPr rtlCol="0">
            <a:normAutofit/>
          </a:bodyPr>
          <a:lstStyle/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cs-CZ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Veřejný sektor</a:t>
            </a:r>
            <a:r>
              <a:rPr lang="cs-CZ" alt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jedná se o specifickou součást ekonomiky,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smyslem veřejného sektoru je </a:t>
            </a:r>
            <a:r>
              <a:rPr lang="cs-CZ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poskytování veřejných služeb</a:t>
            </a:r>
            <a: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 rámci porovnání se soukromým sektorem, tak </a:t>
            </a:r>
            <a:r>
              <a:rPr lang="cs-CZ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veřejný sektor není založen na principu zisku</a:t>
            </a:r>
            <a: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finanční prostředky </a:t>
            </a:r>
            <a: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fungování veřejného sektoru jsou </a:t>
            </a:r>
            <a:r>
              <a:rPr lang="cs-CZ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získávány z veřejných rozpočtů.</a:t>
            </a:r>
            <a:endParaRPr lang="cs-CZ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1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cs-CZ" altLang="en-US" sz="13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D076BDEB-F1F7-4AD0-B7DD-B5E8C070A8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b="1"/>
              <a:t>Veřejný sektor</a:t>
            </a:r>
            <a:endParaRPr lang="en-US" altLang="en-US" b="1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AA01D24F-B1A7-491D-88F2-E52764C5D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409700"/>
            <a:ext cx="6997700" cy="5172075"/>
          </a:xfrm>
        </p:spPr>
        <p:txBody>
          <a:bodyPr rtlCol="0">
            <a:normAutofit/>
          </a:bodyPr>
          <a:lstStyle/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cs-CZ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Struktura veřejného sektoru: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Resorty:</a:t>
            </a:r>
          </a:p>
          <a:p>
            <a:pPr lvl="2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školství, kultura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Instituce:</a:t>
            </a:r>
          </a:p>
          <a:p>
            <a:pPr lvl="2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organizační složky, příspěvkové organizace, aj.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Procesy:</a:t>
            </a:r>
          </a:p>
          <a:p>
            <a:pPr lvl="2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rozhodovací procesy, veřejná volba</a:t>
            </a:r>
          </a:p>
          <a:p>
            <a:pPr marL="342900" lvl="1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cs-CZ" alt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cs-CZ" altLang="en-US" sz="13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1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cs-CZ" altLang="en-US" sz="13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3FA4B5E6-881E-4337-A10E-708390EFF7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b="1"/>
              <a:t>Veřejný sektor</a:t>
            </a:r>
            <a:endParaRPr lang="en-US" altLang="en-US" b="1"/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82B21DBF-9610-4F3C-BB34-A0BFE87B25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8000" y="1922463"/>
            <a:ext cx="7226300" cy="4745037"/>
          </a:xfrm>
        </p:spPr>
        <p:txBody>
          <a:bodyPr/>
          <a:lstStyle/>
          <a:p>
            <a:pPr marL="457200" lvl="1" indent="0">
              <a:buFont typeface="Wingdings 3" panose="05040102010807070707" pitchFamily="18" charset="2"/>
              <a:buNone/>
            </a:pPr>
            <a:r>
              <a:rPr lang="cs-CZ" altLang="en-US" sz="3200"/>
              <a:t>Ovlivňování veřejného sektoru:</a:t>
            </a:r>
          </a:p>
          <a:p>
            <a:pPr lvl="2"/>
            <a:r>
              <a:rPr lang="cs-CZ" altLang="en-US" sz="3200"/>
              <a:t>faktory ekonomické,</a:t>
            </a:r>
          </a:p>
          <a:p>
            <a:pPr lvl="2"/>
            <a:r>
              <a:rPr lang="cs-CZ" altLang="en-US" sz="3200"/>
              <a:t>faktory historické a geopolitické,</a:t>
            </a:r>
          </a:p>
          <a:p>
            <a:pPr lvl="2"/>
            <a:r>
              <a:rPr lang="cs-CZ" altLang="en-US" sz="3200"/>
              <a:t>faktory demografické,</a:t>
            </a:r>
          </a:p>
          <a:p>
            <a:pPr lvl="2"/>
            <a:r>
              <a:rPr lang="cs-CZ" altLang="en-US" sz="3200"/>
              <a:t>faktory kulturně-náboženské,</a:t>
            </a:r>
          </a:p>
          <a:p>
            <a:pPr lvl="2"/>
            <a:r>
              <a:rPr lang="cs-CZ" altLang="en-US" sz="3200"/>
              <a:t>faktory politické.</a:t>
            </a:r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0F618CC6-24B2-4E76-9D09-4E52076DB7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b="1"/>
              <a:t>Veřejný sektor</a:t>
            </a:r>
            <a:endParaRPr lang="en-US" altLang="en-US" b="1"/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801EC741-1735-49AA-BA02-06869013C6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7025" y="1427163"/>
            <a:ext cx="7245350" cy="4640262"/>
          </a:xfrm>
        </p:spPr>
        <p:txBody>
          <a:bodyPr/>
          <a:lstStyle/>
          <a:p>
            <a:pPr marL="457200" lvl="1" indent="0">
              <a:buFont typeface="Wingdings 3" panose="05040102010807070707" pitchFamily="18" charset="2"/>
              <a:buNone/>
            </a:pPr>
            <a:r>
              <a:rPr lang="cs-CZ" altLang="en-US" sz="2800"/>
              <a:t>Faktory ekonomické</a:t>
            </a:r>
            <a:r>
              <a:rPr lang="cs-CZ" altLang="en-US" sz="2100"/>
              <a:t>:</a:t>
            </a:r>
          </a:p>
          <a:p>
            <a:pPr lvl="2"/>
            <a:r>
              <a:rPr lang="cs-CZ" altLang="en-US" sz="2800"/>
              <a:t>výkonnost ekonomiky,</a:t>
            </a:r>
          </a:p>
          <a:p>
            <a:pPr lvl="2"/>
            <a:r>
              <a:rPr lang="cs-CZ" altLang="en-US" sz="2800"/>
              <a:t>existence bariér výkonnosti,</a:t>
            </a:r>
          </a:p>
          <a:p>
            <a:pPr lvl="2"/>
            <a:r>
              <a:rPr lang="cs-CZ" altLang="en-US" sz="2800"/>
              <a:t>bariéry spotřeby,</a:t>
            </a:r>
          </a:p>
          <a:p>
            <a:pPr lvl="2"/>
            <a:r>
              <a:rPr lang="cs-CZ" altLang="en-US" sz="2800"/>
              <a:t>velikost disponibilních finančních zdrojů,</a:t>
            </a:r>
          </a:p>
          <a:p>
            <a:pPr lvl="2"/>
            <a:r>
              <a:rPr lang="cs-CZ" altLang="en-US" sz="2800"/>
              <a:t>fáze hospodářského cyklu,</a:t>
            </a:r>
          </a:p>
          <a:p>
            <a:pPr lvl="2"/>
            <a:r>
              <a:rPr lang="cs-CZ" altLang="en-US" sz="2800"/>
              <a:t>apod. </a:t>
            </a:r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006D3C03-59A0-4C98-AE38-15AB3C38E1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b="1"/>
              <a:t>Veřejný sektor</a:t>
            </a:r>
            <a:endParaRPr lang="en-US" altLang="en-US" b="1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4CE1CA97-EAA1-417B-94B3-EEAD0E89E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9675"/>
            <a:ext cx="7340600" cy="5038725"/>
          </a:xfrm>
        </p:spPr>
        <p:txBody>
          <a:bodyPr rtlCol="0">
            <a:normAutofit/>
          </a:bodyPr>
          <a:lstStyle/>
          <a:p>
            <a:pPr marL="457200" lvl="1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Faktory historické a geopolitické:</a:t>
            </a:r>
          </a:p>
          <a:p>
            <a:pPr lvl="2"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veřejný sektor ovlivňuje tradice ve využívání principu solidarity a rovnosti.</a:t>
            </a:r>
          </a:p>
          <a:p>
            <a:pPr marL="457200" lvl="1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Faktory demografické:</a:t>
            </a:r>
          </a:p>
          <a:p>
            <a:pPr lvl="2"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růst populace a změny v její věkové a sociální struktuře,</a:t>
            </a:r>
          </a:p>
          <a:p>
            <a:pPr lvl="2"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změny ve věkové a sociální struktuře se promítají do změn poptávky po veřejných statcích.</a:t>
            </a:r>
          </a:p>
          <a:p>
            <a:pPr marL="685800" lvl="2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cs-CZ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cs-CZ" altLang="en-US" sz="1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BACF9AC1-BA09-4772-A224-D6CC3F21A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b="1"/>
              <a:t>Veřejný sektor</a:t>
            </a:r>
            <a:endParaRPr lang="en-US" altLang="en-US" b="1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4A2B5383-03B8-4F84-962E-AD8DC626C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938" y="1270000"/>
            <a:ext cx="6954837" cy="5207000"/>
          </a:xfrm>
        </p:spPr>
        <p:txBody>
          <a:bodyPr rtlCol="0">
            <a:normAutofit/>
          </a:bodyPr>
          <a:lstStyle/>
          <a:p>
            <a:pPr marL="457200" lvl="1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Faktory kulturně náboženské:</a:t>
            </a:r>
          </a:p>
          <a:p>
            <a:pPr lvl="2"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ovlivňují sociální cítění,</a:t>
            </a:r>
          </a:p>
          <a:p>
            <a:pPr lvl="2"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charitativní charakter sociální podpory a sociální péče.</a:t>
            </a:r>
          </a:p>
          <a:p>
            <a:pPr marL="457200" lvl="1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Faktory politické:</a:t>
            </a:r>
          </a:p>
          <a:p>
            <a:pPr lvl="2"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kvalita a kvantita veřejných statků zabezpečovaných veřejným sektorem je jedním </a:t>
            </a:r>
            <a:b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 hlavních bodů volebních programů politických stran.</a:t>
            </a:r>
          </a:p>
          <a:p>
            <a:pPr lvl="2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cs-CZ" alt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85800" lvl="2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cs-CZ" altLang="en-US" sz="1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cs-CZ" altLang="en-US" sz="1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54D92FC7-4147-4960-8935-2677CCF96E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b="1"/>
              <a:t>Ekonomie veřejného sektoru</a:t>
            </a:r>
            <a:endParaRPr lang="en-US" altLang="en-US" b="1"/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F54C3636-0194-465D-8A3A-87554E364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38" y="1790700"/>
            <a:ext cx="7321550" cy="4857750"/>
          </a:xfrm>
        </p:spPr>
        <p:txBody>
          <a:bodyPr rtlCol="0">
            <a:normAutofit lnSpcReduction="10000"/>
          </a:bodyPr>
          <a:lstStyle/>
          <a:p>
            <a:pPr marL="457200" lvl="1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alt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Veřejná ekonomie</a:t>
            </a:r>
          </a:p>
          <a:p>
            <a:pPr lvl="2"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jedná se o vědní disciplínu, která zkoumá fungování a efektivnost té části národního hospodářství, která má neziskový charakter a je financována na základě přerozdělovacích procesů.</a:t>
            </a:r>
          </a:p>
          <a:p>
            <a:pPr lvl="2"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Dále hledá odpovědi na tyto otázky:</a:t>
            </a:r>
          </a:p>
          <a:p>
            <a:pPr lvl="3"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Proč existuje veřejný sektor?</a:t>
            </a:r>
          </a:p>
          <a:p>
            <a:pPr lvl="3"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Proč vláda zastává funkce, které zastává?</a:t>
            </a:r>
          </a:p>
          <a:p>
            <a:pPr lvl="3"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Proč veřejný sektor směřuje k neefektivnosti?</a:t>
            </a:r>
          </a:p>
          <a:p>
            <a:pPr lvl="3"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Jaké jsou příčiny selhání trhu? atd.</a:t>
            </a:r>
          </a:p>
          <a:p>
            <a:pPr marL="685800" lvl="2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cs-CZ" altLang="en-US" sz="1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312BBAFA-B2A7-48A6-AA8E-0D9CC82BEE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b="1"/>
              <a:t>Ekonomika veřejného sektoru</a:t>
            </a:r>
            <a:endParaRPr lang="en-US" altLang="en-US" b="1"/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A732C89A-4EB7-4638-B778-792E098FA8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9550" y="2117725"/>
            <a:ext cx="7448550" cy="4130675"/>
          </a:xfrm>
        </p:spPr>
        <p:txBody>
          <a:bodyPr/>
          <a:lstStyle/>
          <a:p>
            <a:pPr marL="457200" lvl="1" indent="0" algn="just">
              <a:buFont typeface="Wingdings 3" panose="05040102010807070707" pitchFamily="18" charset="2"/>
              <a:buNone/>
            </a:pPr>
            <a:r>
              <a:rPr lang="cs-CZ" altLang="en-US" sz="2800"/>
              <a:t>Bere v povědomí daná alokační pravidla, alokační procesy a zjišťuje, jak při využívání těchto principů fungují jednotlivá odvětví veřejného sektoru.</a:t>
            </a:r>
          </a:p>
          <a:p>
            <a:pPr marL="457200" lvl="1" indent="0" algn="just">
              <a:buFont typeface="Wingdings 3" panose="05040102010807070707" pitchFamily="18" charset="2"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592</TotalTime>
  <Words>522</Words>
  <Application>Microsoft Office PowerPoint</Application>
  <PresentationFormat>Předvádění na obrazovce (4:3)</PresentationFormat>
  <Paragraphs>80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Trebuchet MS</vt:lpstr>
      <vt:lpstr>Arial</vt:lpstr>
      <vt:lpstr>Wingdings 3</vt:lpstr>
      <vt:lpstr>Calibri</vt:lpstr>
      <vt:lpstr>Wingdings</vt:lpstr>
      <vt:lpstr>Fazeta</vt:lpstr>
      <vt:lpstr>Vymezení odvětví  veřejného sektoru a jeho informační podpora</vt:lpstr>
      <vt:lpstr>Prezentace aplikace PowerPoint</vt:lpstr>
      <vt:lpstr>Veřejný sektor</vt:lpstr>
      <vt:lpstr>Veřejný sektor</vt:lpstr>
      <vt:lpstr>Veřejný sektor</vt:lpstr>
      <vt:lpstr>Veřejný sektor</vt:lpstr>
      <vt:lpstr>Veřejný sektor</vt:lpstr>
      <vt:lpstr>Ekonomie veřejného sektoru</vt:lpstr>
      <vt:lpstr>Ekonomika veřejného sektoru</vt:lpstr>
      <vt:lpstr>Informační podpora VS</vt:lpstr>
      <vt:lpstr>Datové schránky</vt:lpstr>
      <vt:lpstr>Pro koho datové schránky jsou?</vt:lpstr>
      <vt:lpstr>Datové schránky</vt:lpstr>
      <vt:lpstr>Datové schránky</vt:lpstr>
      <vt:lpstr>Elektronický podpis</vt:lpstr>
      <vt:lpstr>Děkuji za pozornost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odvětví veřejného sektoru</dc:title>
  <dc:creator>Vojta</dc:creator>
  <cp:lastModifiedBy>Jan Nevima</cp:lastModifiedBy>
  <cp:revision>70</cp:revision>
  <dcterms:created xsi:type="dcterms:W3CDTF">2016-11-16T10:02:45Z</dcterms:created>
  <dcterms:modified xsi:type="dcterms:W3CDTF">2020-02-22T15:38:49Z</dcterms:modified>
</cp:coreProperties>
</file>