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5" r:id="rId10"/>
    <p:sldId id="276" r:id="rId11"/>
    <p:sldId id="274" r:id="rId12"/>
  </p:sldIdLst>
  <p:sldSz cx="9144000" cy="6858000" type="screen4x3"/>
  <p:notesSz cx="7099300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F04280CA-3543-4306-9419-65E830154330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7D672378-9748-49A9-A9D8-BD6DC66336D2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BC585CE4-224F-4B8E-BEAF-74DB02EEC79E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066EF3A0-8955-4E4A-B848-5682CBF4DF2B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00AD7D7F-0CEC-476A-9182-184988DBD0D9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424AA2C2-B5BC-48E0-8003-38578D928382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6788109A-B27C-4954-ADA4-FEDC1985F4BC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04B509E8-FEA0-405F-B3EF-802037700114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A550E0C8-03F1-4A44-97C5-9815F88D2FEF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99FC7944-979F-487F-B49A-03AB6E689055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F9394A4F-3F7D-4EA3-9C0D-4693FD4178A3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D043A30-BA95-4486-902E-CD27428F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B85F-32E5-4A3B-841B-34FFA548AB5E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8DA4DF8-43E1-4BBA-8E7A-9E31C696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52FC941-21ED-42D0-A9BD-B0604BC9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EBAC2-30EA-4769-842B-376CD2AAF4B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803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3C4AB-2723-47EC-8278-C87A92BD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9284-9891-4843-97E4-33EFEDC5622A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6A0D-611C-41E2-AB79-9C74A86F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8A32C-D3CB-4D40-9A8A-86CE531D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9924-9AB1-43C3-828F-9C16C471498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6004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91F10768-47E2-484D-BCCA-4FE4F235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E6324CD9-169F-4BA3-9F1E-95C8A14A7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8C587C-F489-43D5-B0E5-C470E0F795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7501-8FC0-4383-A60A-C7323213A87D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64AE3DC-5CC5-40C2-BFEB-3BD6FD9CAF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D9112F-7DB5-4F67-817E-67ACA98D05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BCEF9-EB66-480B-B417-A3E27B775C9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1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2E2D0-6CEE-49AA-9895-9AA4F972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3500-B594-426D-8A74-7AC35B505A71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283A-8B4F-4457-B522-12AE210B4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AB034-055C-4738-9399-E1047665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90DB-0147-40E8-85FE-80EC6998BFD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4916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E4A99FCA-C290-4114-8D45-9C1491FC2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5CF07533-DD42-4DAA-8BE9-E7CD0BBDB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cs-CZ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74FDA0-897C-414B-B807-61BC92756C2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3C75-44CF-4FF7-83F6-8B6F7AF47241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5D2836-020E-49D2-9590-050AE57966D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8B60A4-9D2E-47E9-9398-B9A2C2B721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BD12-2217-4B8E-B4CE-3340D24D640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86380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770B9E-125C-4533-8701-B3A0818F16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88D5-FC40-458B-B14E-F3C35EC9952C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034BB8-4917-44B6-A35D-BA5D503969E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1409CE-CAF2-4929-AACD-4FDFB07007F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D73D-4228-4906-AC80-1BEBAA93C36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61588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E687C-D2E2-4BF7-896B-6D992961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815A-0F20-4C4A-9B6A-8897F946063E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B1951-081A-4571-84BE-19339D6C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59A3C-342D-44AA-AC94-253C749E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FBC0-D85C-4F7C-982A-9826578E7E1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9250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262F0-B156-4139-B428-1192E309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FDBB-4111-45D4-8646-F13383324AA3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E4A8-5E74-44A3-A8A5-272DB1D5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4A2BC-B638-4766-9499-7440D8F2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B5E4-0F9F-44AD-ACD9-1B438F01FF8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756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1D1EA-51A6-4BBE-8A23-6A8A5E57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BE75C-7386-481C-83BE-6A8DE92688D3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8FFC8-9A24-446B-A067-6E8E0C21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0006E-A254-4AF8-BE70-467551B6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DD61-67A4-4ED0-8838-E0D2D9BA41E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66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73F3A-AE35-4484-BA65-82D33BB0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9359-B123-4D71-9592-3151E2A3DDF0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AB078-04C6-40C0-BC73-E2781A1E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AF685-36DE-4808-8715-3D3B56E7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205B-36DD-411D-9F32-DAE870AA231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9151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C1247C-5E86-456B-B73D-98EADFF4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864A-2363-4321-B188-CCB8D6F346CB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A39D35-CF4D-443C-A6E8-1233C360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6F8249-7E10-4F81-8608-DB98D3FA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C84B-8A1D-434A-ABFC-8B651E67AED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0209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A189D1-39EA-4079-922E-577F6D9B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3CD4B-369A-458A-93B9-1925F9FF2AD1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E7BB51-4A54-4955-BFDF-5BE46305F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EC7AC2-E4E6-4003-B4D9-4D6DB735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A8E-D2CC-43EA-A71E-82F10A750B0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0121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33B12D5-D938-471B-BF36-15AAE4C1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3F1C3-2D35-490B-B1DD-94C650F14A2B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9C7739-BCDB-43C9-BE7F-697118F6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41233E-0F30-4ED6-B02E-6789BABE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957A-CBEA-4983-A0B2-B6C64BEBB32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0188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03B5F3-B747-4930-9079-27BDD64B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EB05-11C0-4A17-A91A-0977EA4775C2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4636067-3349-4AD4-83B5-643E9589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CCCD7A-6507-4247-8121-3A574665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1088A-3FD1-4330-8A6D-2AB2BC970AE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1499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CEFF89-1411-4802-8E82-5AB10360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8140-774E-4F4C-BD15-CBB1775E292D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C71E96-153C-431D-8516-77675674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62A63C-4E8D-4CE1-B04E-662FFDA4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49EE-B108-4BB7-AAAE-CC360EA6797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937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38B31F-4529-41EC-BD42-1EACB753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19F2-EA08-4076-85E2-C5A66F1C1BBD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D68535-847B-44F0-BAD6-9E2CC4716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AAE206-AAF3-48F5-840C-6243A759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5F72B-73DB-4B40-81BB-8284866F4EE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609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0D2D8938-A069-4A05-9539-C3E6D9C42126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A6D390D-FB38-468C-974C-A4D3111B6C51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1D104FF-A409-4E19-8970-1EDE62A38209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547A9AF-1A14-4FE5-84AB-2CFBA8B74EB2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2701400-663E-4D29-9E32-05DACBEFE86A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82512CB-76B8-4339-833B-E53800BA359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4B89033-1789-4D4C-AE50-7D820323F70F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245D5D3-D584-4641-ADA4-D5D9F4077DA5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A178722-EE19-43CF-8947-447DFCF850B4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71467C-0DD2-4DAA-AE2B-C758338CDE45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AEAB584-430C-40B5-AB2D-E06F3D58F7B1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42F1B09-019A-4BA1-AFA0-6863113D6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34E8D90-1C40-4930-984F-2EF710DA8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0CE9A-F42C-45CA-A622-E12B7379F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599D99-8943-4057-8ECD-F25DE8EB41CF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3D68-9824-4420-8590-1891D6026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A281D-D6D0-4EC0-9B46-CE3A77FF3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9677A739-E053-4636-97D0-0618069582B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7" r:id="rId11"/>
    <p:sldLayoutId id="2147483792" r:id="rId12"/>
    <p:sldLayoutId id="2147483798" r:id="rId13"/>
    <p:sldLayoutId id="2147483793" r:id="rId14"/>
    <p:sldLayoutId id="2147483794" r:id="rId15"/>
    <p:sldLayoutId id="214748379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64D35A1C-2623-4075-B8BB-29D8AD0B71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350" y="2670175"/>
            <a:ext cx="7591425" cy="2520950"/>
          </a:xfrm>
        </p:spPr>
        <p:txBody>
          <a:bodyPr/>
          <a:lstStyle/>
          <a:p>
            <a:r>
              <a:rPr lang="cs-CZ" altLang="cs-CZ"/>
              <a:t>Veřejné školství</a:t>
            </a:r>
            <a:br>
              <a:rPr lang="cs-CZ" altLang="cs-CZ"/>
            </a:br>
            <a:r>
              <a:rPr lang="cs-CZ" altLang="cs-CZ"/>
              <a:t>- reforma financování regionálního školství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DFD587-65AE-4EA3-BD5E-BDDD38A22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905500"/>
            <a:ext cx="5826125" cy="822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/>
              <a:t>doc. Ing. Jan Nevima,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C07A452-5D2B-4011-B922-C5AE0CFA9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Co má nový systém financování vyřešit? (II.)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53699-3BBC-4DC1-9E73-3DDE0642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7019925" cy="4421187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Rovnost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neznamená, že všichni mají stejně, ale že odchylky jsou důvodné.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Zajistí nový systém díky jasným pravidlům.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Transparentnost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jasná zákonná pravidla a meze.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Dosavadní poznatky z reformních snah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Financování pedagogické práce je jasné, problém je u nepedagogických pracovníků u větších škol.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Ředitel u větších škol pracuje s vícezdrojovým financováním.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7FB0C5-E99D-4C38-A656-CC7DB6B8D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sz="37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3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E813B-4D98-49A4-88B8-D3FD0DC2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553200" cy="123825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cs-CZ" dirty="0"/>
              <a:t>Reformní opatření financování regionálního školství v souvislosti se změnou školského zákona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DE4F14DB-CDCC-4986-B3C8-19EFA6298A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0" y="2143125"/>
            <a:ext cx="7645400" cy="4467225"/>
          </a:xfrm>
        </p:spPr>
        <p:txBody>
          <a:bodyPr/>
          <a:lstStyle/>
          <a:p>
            <a:r>
              <a:rPr lang="cs-CZ" altLang="cs-CZ"/>
              <a:t>Sekce vzdělávání připravila návrh nového nařízení vlády.</a:t>
            </a:r>
          </a:p>
          <a:p>
            <a:pPr algn="just"/>
            <a:r>
              <a:rPr lang="cs-CZ" altLang="cs-CZ"/>
              <a:t>Stanoví  tak pro základní školy, střední školy a konzervatoře maximální počet hodin výuky financovaný ze státního v závislosti na počtu žáků, který obsahuje: </a:t>
            </a:r>
          </a:p>
          <a:p>
            <a:pPr lvl="1"/>
            <a:r>
              <a:rPr lang="cs-CZ" altLang="cs-CZ" sz="1800" u="sng"/>
              <a:t>maximální počet hodin výuky</a:t>
            </a:r>
            <a:r>
              <a:rPr lang="cs-CZ" altLang="cs-CZ" sz="1800"/>
              <a:t> financovaný ze státního rozpočtu (denní forma vzdělávání); </a:t>
            </a:r>
          </a:p>
          <a:p>
            <a:pPr lvl="1"/>
            <a:r>
              <a:rPr lang="cs-CZ" altLang="cs-CZ" sz="1800"/>
              <a:t>stanovení maximálního počtu hodin výuky v dalších formách vzdělávání;</a:t>
            </a:r>
          </a:p>
          <a:p>
            <a:pPr lvl="1"/>
            <a:r>
              <a:rPr lang="cs-CZ" altLang="cs-CZ" sz="1800"/>
              <a:t>stanovení maximálního počtu hodin výuky pro školy národnostních menšin;</a:t>
            </a:r>
          </a:p>
          <a:p>
            <a:pPr lvl="1"/>
            <a:r>
              <a:rPr lang="cs-CZ" altLang="cs-CZ" sz="1800"/>
              <a:t>stanovení maximálního počtu hodin výuky pro žáky se speciálními vzdělávacími potřebami; </a:t>
            </a:r>
          </a:p>
          <a:p>
            <a:pPr lvl="1"/>
            <a:r>
              <a:rPr lang="cs-CZ" altLang="cs-CZ" sz="1800"/>
              <a:t>stanovení maximálního počtu hodin výuky víceoborové třídy.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21102-BEF9-4D8D-B8DA-50DAA2DB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cs-CZ" dirty="0"/>
              <a:t>Reformní opatření financování regionálního školství v souvislosti se změnou školského zákona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7AF6035-D1B5-47E6-89BC-B77101228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7058025" cy="4621212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Návrhy uvedené na předchozích snímcích legislativních předpisů byly předmětem projednávání MŠMT se zástupci asociací (ředitelů) základních a středních škol.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průběhu projednávání nebyly ze strany zástupců asociací škol vzneseny žádné zásadní připomínky, které by zpochybnily reformu financování regionálního školství.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MŠMT dále stanoví pro vybrané druhy škol normativy </a:t>
            </a:r>
            <a:r>
              <a:rPr lang="cs-CZ" altLang="cs-CZ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ostatních (mimotarifních) </a:t>
            </a:r>
            <a:r>
              <a:rPr lang="cs-CZ" altLang="cs-CZ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nárokových složek platů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(příplatky za vedení, třídnictví, specializační příplatek) připadajících na 1 úvazek pedagogického pracovníka.</a:t>
            </a:r>
            <a:b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Normativy </a:t>
            </a:r>
            <a:r>
              <a:rPr lang="cs-CZ" altLang="cs-CZ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nenárokových složek platů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připadajících na 1 úvazek pedagogického pracovníka.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D9A3C-004D-4404-BA0D-29D9E319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cs-CZ" dirty="0"/>
              <a:t>Reformní opatření financování regionálního školství v souvislosti se změnou školského zákona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DA801E14-5F87-4611-B568-907303B4A5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160588"/>
            <a:ext cx="7219950" cy="4554537"/>
          </a:xfrm>
        </p:spPr>
        <p:txBody>
          <a:bodyPr/>
          <a:lstStyle/>
          <a:p>
            <a:r>
              <a:rPr lang="cs-CZ" altLang="cs-CZ"/>
              <a:t>Model výpočtu potřeby </a:t>
            </a:r>
            <a:r>
              <a:rPr lang="cs-CZ" altLang="cs-CZ" u="sng"/>
              <a:t>nepedagogických pracovníků</a:t>
            </a:r>
            <a:r>
              <a:rPr lang="cs-CZ" altLang="cs-CZ"/>
              <a:t>:</a:t>
            </a:r>
          </a:p>
          <a:p>
            <a:endParaRPr lang="cs-CZ" altLang="cs-CZ"/>
          </a:p>
          <a:p>
            <a:pPr lvl="1" algn="just"/>
            <a:r>
              <a:rPr lang="cs-CZ" altLang="cs-CZ" sz="1800"/>
              <a:t>model výpočtu potřeby nepedagogických pozic pro účely financování mezd nepedagogů je připraven podle vize, na které se shodly školské asociace s ministerstvem školství po průzkumu potřeby nepedagogických pozic na školách;</a:t>
            </a:r>
          </a:p>
          <a:p>
            <a:pPr lvl="1" algn="just"/>
            <a:endParaRPr lang="cs-CZ" altLang="cs-CZ" sz="1800"/>
          </a:p>
          <a:p>
            <a:pPr lvl="1" algn="just"/>
            <a:r>
              <a:rPr lang="cs-CZ" altLang="cs-CZ" sz="1800"/>
              <a:t>financování nepedagogické práce je směřováno na školu, na počet pracovišť a na počet tříd a nikoliv na počet žáků jako doposud!!!</a:t>
            </a:r>
          </a:p>
          <a:p>
            <a:pPr lvl="1" algn="just"/>
            <a:endParaRPr lang="cs-CZ" altLang="cs-CZ" sz="1800"/>
          </a:p>
          <a:p>
            <a:pPr lvl="1" algn="just"/>
            <a:r>
              <a:rPr lang="cs-CZ" altLang="cs-CZ" sz="1800" b="1"/>
              <a:t>Počet nepedagogických pracovníků se stanoví podle přepočítacího koeficientu</a:t>
            </a:r>
            <a:r>
              <a:rPr lang="cs-CZ" altLang="cs-CZ" sz="1800"/>
              <a:t>.</a:t>
            </a:r>
          </a:p>
          <a:p>
            <a:pPr lvl="1" algn="just"/>
            <a:endParaRPr lang="cs-CZ" altLang="cs-CZ" sz="1500"/>
          </a:p>
          <a:p>
            <a:pPr lvl="1" algn="just"/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350B2-A941-473D-A30E-568379DD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675"/>
            <a:ext cx="6446838" cy="99060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cs-CZ" dirty="0"/>
              <a:t>Reformní opatření financování regionálního školství v souvislosti se změnou školského zákona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3F259A-3D9B-41BA-BE7B-E1237EE6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813" y="1960563"/>
            <a:ext cx="7475537" cy="47640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je připraven pro standardně velkou školu, která má 10 – 40 tříd a výuku na 1 – 4 pracovištích.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Model funguje i pro školy menší i větší: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školy menší je počet nepedagogických pozic úměrně krácen;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školy větší je mírně navyšován.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každou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jsou standardně připraveny 3 nepedagogické pozice jako minimum.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Podle počtu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pracovišť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jsou pak přidávány další pozice, na první budovu 1 nepedagogický pracovník, na každé další pracoviště 2 nepedagogičtí pracovníci.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třídy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jsou pak počítány další pozice v rozmezí počtu 0,6 – 1,0 podle oborové struktury a náročnosti nepedagogického zabezpečení provozu oborů vzdělání.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těchto počtech jsou zahrnuti i pracovníci specifických profesí, potřební pouze v některých oborech.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B39C6-0B6F-4804-9BB8-2A266C80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cs-CZ" dirty="0"/>
              <a:t>Reformní opatření financování regionálního školství v souvislosti se změnou školského zákona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06BC131-F00F-428D-A197-82F02B103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160588"/>
            <a:ext cx="7448550" cy="4535487"/>
          </a:xfrm>
        </p:spPr>
        <p:txBody>
          <a:bodyPr/>
          <a:lstStyle/>
          <a:p>
            <a:r>
              <a:rPr lang="cs-CZ" altLang="cs-CZ"/>
              <a:t>model počítá, kolik úvazků nepedagogů přepočtených na plně zaměstnané by škola měla potřebovat;</a:t>
            </a:r>
          </a:p>
          <a:p>
            <a:endParaRPr lang="cs-CZ" altLang="cs-CZ"/>
          </a:p>
          <a:p>
            <a:r>
              <a:rPr lang="cs-CZ" altLang="cs-CZ"/>
              <a:t>tedy kolik takových úvazků by tento systém zaplatil;</a:t>
            </a:r>
          </a:p>
          <a:p>
            <a:endParaRPr lang="cs-CZ" altLang="cs-CZ"/>
          </a:p>
          <a:p>
            <a:r>
              <a:rPr lang="cs-CZ" altLang="cs-CZ"/>
              <a:t>model se týká financování nepedagogů pouze pro danou školu;</a:t>
            </a:r>
          </a:p>
          <a:p>
            <a:endParaRPr lang="cs-CZ" altLang="cs-CZ"/>
          </a:p>
          <a:p>
            <a:r>
              <a:rPr lang="cs-CZ" altLang="cs-CZ"/>
              <a:t>nikoli pro připojená školská zařízení - jídelna, internát, školní družina, školní klub a další školská zařízení, ta budou financována v jiném režimu.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457A1-E81B-4B20-BD32-817E1659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Výhody a nevýhody nového systému financování regionálního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B18558-D9D7-4848-A36A-2964785E5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6981825" cy="4564062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Řeší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objektivní rozdíly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vzdělávacích soustav v jednotlivých krajích.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Odstraňuje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rozdílné financování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stejných oborů vzdělání, nerovnosti v odměňování zaměstnanců, negativní dopady snížení počtu žáků.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Významným způsobem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eliminuje u středních škol nutnost přijímat co největší počet žáků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bez ohledu na jejich studijní předpoklady v zájmu získání nezbytného objemu finančních prostředků pro svoji činnost.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Navržené řešení koresponduje s takovými klíčovými doporučeními OECD pro Českou republiku v oblasti financování veřejného sektoru.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Navržené řešení financování „pedagogické práce“ ve vybraných druzích škol/školských zařízení zároveň plně koresponduje s praxí většiny evropských zemí, kde stát hraje dominantní roli v oblasti zabezpečení mezd pro pedagogické pracovníky, a to až na úroveň jednotlivých škol.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092B4-284B-418F-84D8-B70C74C2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Výhody a nevýhody nového systému financování regionálního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3AC150-D6F5-470E-B64C-20385F2E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7048500" cy="4592637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Předpokládaný dopad navržených změn do činnosti krajských úřadů: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krajských úřadů znamená navržená změna systému financování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RgŠ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ÚSC omezení stávajících kompetencí při tvorbě krajských normativů.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Tato činnost zůstává krajským úřadům zachována pouze v těch oblastech vzdělávání a školských služeb, kde lze shledat reálný důvod pro mezikrajové rozdíly ve finančním zabezpečení těchto činností ze státního rozpočtu.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ostatní stávající kompetence a činnosti krajských úřadů v oblasti financování zůstávají krajským úřadům zachovány.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Vzhledem k výše uvedenému MŠMT nepředpokládá, že by navržené změny ve financování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RgŠ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ÚSC měly přímý dopad na celkové personální zabezpečení činností krajských úřadů v oblasti výkonu přenesené působnosti státní správy pro regionální školství.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8855D2CA-7033-4525-A493-AB11D7BCA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Co má nový systém financování vyřešit? (I.)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659D51-9DFF-4AA1-AB0F-F60309F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6972300" cy="45450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Účelovost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peníze dotečou tam, kam mají, a jsou použity na stanovený účel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Peníze někdy nedotečou tak, jak by si stát představoval a lidé ve školách očekávali.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Předvídatelnost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střednědobá až dlouhodobá stabilita systému, všichni vědí s čím mohou při splnění stanovených podmínek počítat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poměrně velká – jasná pravidla, jasné parametry a jednoznačnost.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893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Veřejné školství - reforma financování regionálního školství</vt:lpstr>
      <vt:lpstr>Reformní opatření financování regionálního školství v souvislosti se změnou školského zákona</vt:lpstr>
      <vt:lpstr>Reformní opatření financování regionálního školství v souvislosti se změnou školského zákona</vt:lpstr>
      <vt:lpstr>Reformní opatření financování regionálního školství v souvislosti se změnou školského zákona</vt:lpstr>
      <vt:lpstr>Reformní opatření financování regionálního školství v souvislosti se změnou školského zákona</vt:lpstr>
      <vt:lpstr>Reformní opatření financování regionálního školství v souvislosti se změnou školského zákona</vt:lpstr>
      <vt:lpstr>Výhody a nevýhody nového systému financování regionálního školství</vt:lpstr>
      <vt:lpstr>Výhody a nevýhody nového systému financování regionálního školství</vt:lpstr>
      <vt:lpstr>Co má nový systém financování vyřešit? (I.)</vt:lpstr>
      <vt:lpstr>Co má nový systém financování vyřešit? (II.)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školství a jeho financování</dc:title>
  <dc:creator>Vojta</dc:creator>
  <cp:lastModifiedBy>Jan Nevima</cp:lastModifiedBy>
  <cp:revision>32</cp:revision>
  <cp:lastPrinted>2018-02-22T16:02:46Z</cp:lastPrinted>
  <dcterms:created xsi:type="dcterms:W3CDTF">2017-02-03T07:21:07Z</dcterms:created>
  <dcterms:modified xsi:type="dcterms:W3CDTF">2020-02-26T10:59:02Z</dcterms:modified>
</cp:coreProperties>
</file>