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08" r:id="rId3"/>
    <p:sldId id="316" r:id="rId4"/>
    <p:sldId id="338" r:id="rId5"/>
    <p:sldId id="339" r:id="rId6"/>
    <p:sldId id="319" r:id="rId7"/>
    <p:sldId id="336" r:id="rId8"/>
    <p:sldId id="337" r:id="rId9"/>
    <p:sldId id="340" r:id="rId10"/>
    <p:sldId id="341" r:id="rId11"/>
    <p:sldId id="342" r:id="rId12"/>
    <p:sldId id="347" r:id="rId13"/>
    <p:sldId id="28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C527-CBE4-4AFC-9076-9FE730E025B7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5681F-75CF-462D-B196-563437F990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25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C527-CBE4-4AFC-9076-9FE730E025B7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5681F-75CF-462D-B196-563437F990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458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C527-CBE4-4AFC-9076-9FE730E025B7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5681F-75CF-462D-B196-563437F990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84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C527-CBE4-4AFC-9076-9FE730E025B7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5681F-75CF-462D-B196-563437F990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650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C527-CBE4-4AFC-9076-9FE730E025B7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5681F-75CF-462D-B196-563437F990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391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C527-CBE4-4AFC-9076-9FE730E025B7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5681F-75CF-462D-B196-563437F990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677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C527-CBE4-4AFC-9076-9FE730E025B7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5681F-75CF-462D-B196-563437F990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455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C527-CBE4-4AFC-9076-9FE730E025B7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5681F-75CF-462D-B196-563437F990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2647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C527-CBE4-4AFC-9076-9FE730E025B7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5681F-75CF-462D-B196-563437F990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644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C527-CBE4-4AFC-9076-9FE730E025B7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5681F-75CF-462D-B196-563437F990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374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C527-CBE4-4AFC-9076-9FE730E025B7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5681F-75CF-462D-B196-563437F990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38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5C527-CBE4-4AFC-9076-9FE730E025B7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5681F-75CF-462D-B196-563437F990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93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>
            <a:extLst>
              <a:ext uri="{FF2B5EF4-FFF2-40B4-BE49-F238E27FC236}">
                <a16:creationId xmlns:a16="http://schemas.microsoft.com/office/drawing/2014/main" id="{0C62B4E3-5772-475C-AB50-47BC104EDE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904" y="2661048"/>
            <a:ext cx="6131719" cy="123467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en-US" b="1"/>
              <a:t>Environmentální politika</a:t>
            </a:r>
            <a:endParaRPr lang="en-US" altLang="en-US" b="1"/>
          </a:p>
        </p:txBody>
      </p:sp>
      <p:sp>
        <p:nvSpPr>
          <p:cNvPr id="2051" name="Podnadpis 3">
            <a:extLst>
              <a:ext uri="{FF2B5EF4-FFF2-40B4-BE49-F238E27FC236}">
                <a16:creationId xmlns:a16="http://schemas.microsoft.com/office/drawing/2014/main" id="{52E39080-59E7-4633-B044-ECDEBD1B23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935538"/>
            <a:ext cx="6858000" cy="1655762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000" b="1" dirty="0"/>
              <a:t>doc. Ing. Jan Nevima, Ph.D</a:t>
            </a:r>
            <a:r>
              <a:rPr lang="cs-CZ" altLang="cs-CZ" sz="2000" dirty="0">
                <a:solidFill>
                  <a:schemeClr val="tx1"/>
                </a:solidFill>
              </a:rPr>
              <a:t>.</a:t>
            </a:r>
            <a:endParaRPr lang="en-US" alt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5">
            <a:extLst>
              <a:ext uri="{FF2B5EF4-FFF2-40B4-BE49-F238E27FC236}">
                <a16:creationId xmlns:a16="http://schemas.microsoft.com/office/drawing/2014/main" id="{D0CC3F95-AB35-452A-847F-0CD35C8EA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E16238-244A-4274-B76B-C7972C5AC882}" type="slidenum">
              <a:rPr lang="cs-CZ" altLang="cs-CZ" sz="900">
                <a:solidFill>
                  <a:srgbClr val="898989"/>
                </a:solidFill>
                <a:latin typeface="Trebuchet MS" panose="020B0603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cs-CZ" altLang="cs-CZ" sz="900">
              <a:solidFill>
                <a:srgbClr val="898989"/>
              </a:solidFill>
              <a:latin typeface="Trebuchet MS" panose="020B0603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94A2665-76B9-41EB-8393-24B504B3B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75" y="304800"/>
            <a:ext cx="8711804" cy="857250"/>
          </a:xfrm>
        </p:spPr>
        <p:txBody>
          <a:bodyPr/>
          <a:lstStyle/>
          <a:p>
            <a:pPr eaLnBrk="1" hangingPunct="1"/>
            <a:r>
              <a:rPr lang="cs-CZ" altLang="cs-CZ" dirty="0"/>
              <a:t>Nástroje UR II.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6F43AD1-DD43-4D6A-98A2-45A8BCDBB7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1716" y="1162050"/>
            <a:ext cx="7772400" cy="5559426"/>
          </a:xfrm>
        </p:spPr>
        <p:txBody>
          <a:bodyPr rtlCol="0">
            <a:normAutofit lnSpcReduction="10000"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sz="2400" b="1" u="sng" dirty="0"/>
              <a:t>Nákladová efektivita</a:t>
            </a:r>
            <a:r>
              <a:rPr lang="cs-CZ" sz="2400" b="1" dirty="0"/>
              <a:t>: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sz="2400" dirty="0"/>
              <a:t>Prozatím málo zemí systematicky využívá analýzu nákladů a přínosů k hodnocení projektů, politik a programů udržitelného rozvoje i přesto, že je patrný vzestup v užití této techniky. Jen v Kanadě, N. Zélandu, </a:t>
            </a:r>
            <a:br>
              <a:rPr lang="cs-CZ" sz="2400" dirty="0"/>
            </a:br>
            <a:r>
              <a:rPr lang="cs-CZ" sz="2400" dirty="0"/>
              <a:t>V. Británii a USA vznikla povinnost hodnotit dopad regulačních a legislativních opatření.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sz="2400" b="1" dirty="0"/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sz="2400" b="1" u="sng" dirty="0"/>
              <a:t>Environmentální efektivita</a:t>
            </a:r>
            <a:r>
              <a:rPr lang="cs-CZ" sz="2400" b="1" dirty="0"/>
              <a:t>: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sz="2400" dirty="0"/>
              <a:t>Podstatou a nástrojem environmentální efektivity by měla být opatření, která by zajišťovala: (i) regeneraci – tj. aby obnovitelné zdroje byly využívány efektivně, a aby nebylo povoleno jejich využívání nad míru překračující tempo jejich přirozené obnovy; (</a:t>
            </a:r>
            <a:r>
              <a:rPr lang="cs-CZ" sz="2400" dirty="0" err="1"/>
              <a:t>ii</a:t>
            </a:r>
            <a:r>
              <a:rPr lang="cs-CZ" sz="2400" dirty="0"/>
              <a:t>) nahraditelnost – tj. aby neobnovitelné zdroje byly využívány efektivně, a aby jejich použití bylo omezeno na úroveň, která není nahraditelná použitím obnovitelných zdrojů nebo jiných typů kapitálu.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sz="2400" dirty="0"/>
          </a:p>
          <a:p>
            <a:pPr algn="just">
              <a:lnSpc>
                <a:spcPct val="80000"/>
              </a:lnSpc>
              <a:defRPr/>
            </a:pPr>
            <a:endParaRPr lang="cs-CZ" sz="1800" dirty="0">
              <a:solidFill>
                <a:schemeClr val="folHlink"/>
              </a:solidFill>
            </a:endParaRPr>
          </a:p>
          <a:p>
            <a:pPr algn="just">
              <a:lnSpc>
                <a:spcPct val="80000"/>
              </a:lnSpc>
              <a:defRPr/>
            </a:pPr>
            <a:endParaRPr lang="cs-CZ" sz="1800" dirty="0">
              <a:solidFill>
                <a:schemeClr val="folHlink"/>
              </a:solidFill>
            </a:endParaRP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sz="18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číslo snímku 5">
            <a:extLst>
              <a:ext uri="{FF2B5EF4-FFF2-40B4-BE49-F238E27FC236}">
                <a16:creationId xmlns:a16="http://schemas.microsoft.com/office/drawing/2014/main" id="{9225603B-1C62-4BC1-AEFB-52C24BEFD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870464-B23B-4967-A6A6-F5CE33C9BEC0}" type="slidenum">
              <a:rPr lang="cs-CZ" altLang="cs-CZ" sz="900">
                <a:solidFill>
                  <a:srgbClr val="898989"/>
                </a:solidFill>
                <a:latin typeface="Trebuchet MS" panose="020B0603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900">
              <a:solidFill>
                <a:srgbClr val="898989"/>
              </a:solidFill>
              <a:latin typeface="Trebuchet MS" panose="020B0603020202020204" pitchFamily="34" charset="0"/>
            </a:endParaRP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CEF7259B-D947-40DF-9375-9E9B24DB35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4566" y="458786"/>
            <a:ext cx="7772400" cy="6084889"/>
          </a:xfrm>
        </p:spPr>
        <p:txBody>
          <a:bodyPr rtlCol="0">
            <a:normAutofit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sz="3200" u="sng" dirty="0"/>
              <a:t>Vybrané efekty zavedených ekologických standardů</a:t>
            </a:r>
            <a:r>
              <a:rPr lang="cs-CZ" sz="3200" dirty="0"/>
              <a:t>: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sz="3200" dirty="0"/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sz="3200" dirty="0"/>
              <a:t>- neefektivnost ekologických standardů;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sz="3200" dirty="0"/>
          </a:p>
          <a:p>
            <a:pPr marL="0" indent="0" algn="just">
              <a:lnSpc>
                <a:spcPct val="80000"/>
              </a:lnSpc>
              <a:buFontTx/>
              <a:buChar char="-"/>
              <a:defRPr/>
            </a:pPr>
            <a:r>
              <a:rPr lang="cs-CZ" sz="3200" dirty="0"/>
              <a:t> nedostatečná motivační schopnost omezovat znečišťování ŽP;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sz="3200" dirty="0"/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sz="3200" dirty="0"/>
              <a:t>- ztráta konkurenceschopnosti na zahraničních trzích.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sz="3200" dirty="0">
              <a:solidFill>
                <a:schemeClr val="folHlink"/>
              </a:solidFill>
            </a:endParaRPr>
          </a:p>
          <a:p>
            <a:pPr algn="just">
              <a:lnSpc>
                <a:spcPct val="80000"/>
              </a:lnSpc>
              <a:defRPr/>
            </a:pPr>
            <a:endParaRPr lang="cs-CZ" sz="1800" dirty="0">
              <a:solidFill>
                <a:schemeClr val="folHlink"/>
              </a:solidFill>
            </a:endParaRPr>
          </a:p>
          <a:p>
            <a:pPr algn="just">
              <a:lnSpc>
                <a:spcPct val="80000"/>
              </a:lnSpc>
              <a:defRPr/>
            </a:pPr>
            <a:endParaRPr lang="cs-CZ" sz="1800" dirty="0">
              <a:solidFill>
                <a:schemeClr val="folHlink"/>
              </a:solidFill>
            </a:endParaRP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sz="18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číslo snímku 5">
            <a:extLst>
              <a:ext uri="{FF2B5EF4-FFF2-40B4-BE49-F238E27FC236}">
                <a16:creationId xmlns:a16="http://schemas.microsoft.com/office/drawing/2014/main" id="{E59E5456-E7DE-4CF2-8581-CE12A9A27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973EB6-C6B0-4717-AF88-44252E5B780A}" type="slidenum">
              <a:rPr lang="cs-CZ" altLang="cs-CZ" sz="900">
                <a:solidFill>
                  <a:srgbClr val="898989"/>
                </a:solidFill>
                <a:latin typeface="Trebuchet MS" panose="020B0603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cs-CZ" altLang="cs-CZ" sz="900">
              <a:solidFill>
                <a:srgbClr val="898989"/>
              </a:solidFill>
              <a:latin typeface="Trebuchet MS" panose="020B0603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88E8DF80-8E3D-4DDE-8BC6-D877AEBE6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087" y="174030"/>
            <a:ext cx="8711804" cy="857250"/>
          </a:xfrm>
        </p:spPr>
        <p:txBody>
          <a:bodyPr/>
          <a:lstStyle/>
          <a:p>
            <a:pPr eaLnBrk="1" hangingPunct="1"/>
            <a:r>
              <a:rPr lang="cs-CZ" altLang="cs-CZ" sz="3000" u="sng" dirty="0"/>
              <a:t>Operační program Životní prostředí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8398CB7-3B46-434C-BD97-F49072D07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9087" y="1139428"/>
            <a:ext cx="7772400" cy="5544541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1800" dirty="0">
                <a:solidFill>
                  <a:schemeClr val="folHlink"/>
                </a:solidFill>
              </a:rPr>
              <a:t>	</a:t>
            </a:r>
            <a:r>
              <a:rPr lang="cs-CZ" altLang="cs-CZ" sz="2400" dirty="0"/>
              <a:t>Oblasti podpory: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400" dirty="0"/>
              <a:t>Zlepšování kvality vod a snižování rizika povodní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400" dirty="0"/>
              <a:t>Zlepšování kvality ovzduší v lidských sídlech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400" dirty="0"/>
              <a:t>Odpady a materiálové toky, ekologické zátěže a rizika</a:t>
            </a:r>
          </a:p>
          <a:p>
            <a:pPr algn="just" eaLnBrk="1" hangingPunct="1">
              <a:lnSpc>
                <a:spcPct val="80000"/>
              </a:lnSpc>
            </a:pPr>
            <a:r>
              <a:rPr lang="pl-PL" altLang="cs-CZ" sz="2400" dirty="0"/>
              <a:t>Ochrana a péče o přírodu a krajinu</a:t>
            </a:r>
          </a:p>
          <a:p>
            <a:pPr algn="just" eaLnBrk="1" hangingPunct="1">
              <a:lnSpc>
                <a:spcPct val="80000"/>
              </a:lnSpc>
            </a:pPr>
            <a:r>
              <a:rPr lang="pl-PL" altLang="cs-CZ" sz="2400" dirty="0"/>
              <a:t>Energetické úspory</a:t>
            </a:r>
          </a:p>
          <a:p>
            <a:pPr algn="just" eaLnBrk="1" hangingPunct="1">
              <a:lnSpc>
                <a:spcPct val="80000"/>
              </a:lnSpc>
            </a:pPr>
            <a:endParaRPr lang="pl-PL" altLang="cs-CZ" sz="2400" dirty="0">
              <a:solidFill>
                <a:schemeClr val="folHlink"/>
              </a:solidFill>
            </a:endParaRP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400" dirty="0">
                <a:solidFill>
                  <a:schemeClr val="folHlink"/>
                </a:solidFill>
              </a:rPr>
              <a:t>	</a:t>
            </a:r>
            <a:r>
              <a:rPr lang="cs-CZ" altLang="cs-CZ" sz="2400" dirty="0"/>
              <a:t>www.opzp.cz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s-CZ" altLang="cs-CZ" sz="2400" dirty="0">
              <a:solidFill>
                <a:schemeClr val="folHlink"/>
              </a:solidFill>
            </a:endParaRP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400" dirty="0">
                <a:solidFill>
                  <a:schemeClr val="folHlink"/>
                </a:solidFill>
              </a:rPr>
              <a:t>	</a:t>
            </a:r>
            <a:r>
              <a:rPr lang="cs-CZ" altLang="cs-CZ" sz="2400" dirty="0"/>
              <a:t>Alokace programu: 2,637 miliardy eur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s-CZ" altLang="cs-CZ" sz="2400" dirty="0"/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400" dirty="0"/>
              <a:t>	Program je otevřen obcím a městům, organizacím státní správy a samosprávy, výzkumným a vědeckým ústavům, fyzickým osobám podnikajícím i neziskovým organizacím. </a:t>
            </a:r>
          </a:p>
        </p:txBody>
      </p:sp>
    </p:spTree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BCEC9848-28C3-42F4-ADD5-02DDEF33C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455069"/>
            <a:ext cx="7772400" cy="110251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en-US" b="1"/>
              <a:t>Děkuji za pozornost</a:t>
            </a:r>
            <a:br>
              <a:rPr lang="cs-CZ" altLang="en-US" b="1"/>
            </a:br>
            <a:r>
              <a:rPr lang="cs-CZ" altLang="en-US" b="1">
                <a:sym typeface="Wingdings" panose="05000000000000000000" pitchFamily="2" charset="2"/>
              </a:rPr>
              <a:t></a:t>
            </a:r>
            <a:endParaRPr lang="cs-CZ" altLang="en-US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56BF7389-B3BF-45F1-84E6-96A233FFB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b="1"/>
              <a:t>Základní pojmy</a:t>
            </a:r>
            <a:endParaRPr lang="en-US" altLang="en-US" b="1"/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8485C0C8-FDB9-4664-B559-6FF060D96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398" y="1352550"/>
            <a:ext cx="6998494" cy="5438775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altLang="en-US" sz="2100" b="1" dirty="0"/>
              <a:t>Environmentální politiku</a:t>
            </a:r>
            <a:r>
              <a:rPr lang="cs-CZ" altLang="en-US" sz="2100" dirty="0"/>
              <a:t> tvoří:</a:t>
            </a:r>
          </a:p>
          <a:p>
            <a:pPr lvl="1" algn="just">
              <a:defRPr/>
            </a:pPr>
            <a:r>
              <a:rPr lang="cs-CZ" altLang="en-US" dirty="0"/>
              <a:t>cíle, koncepce, strategie, nástroje a orgány zajišťující koncepční a výkonnou kontrolní činnost;</a:t>
            </a:r>
          </a:p>
          <a:p>
            <a:pPr lvl="1" algn="just">
              <a:defRPr/>
            </a:pPr>
            <a:r>
              <a:rPr lang="cs-CZ" altLang="en-US" dirty="0"/>
              <a:t>v rámci environmentální politiky existuje ještě prvek a to tzv. „cílové skupiny“: jedná se o skupiny, na které se daná environmentální politika prioritně zaměřuje. </a:t>
            </a:r>
          </a:p>
          <a:p>
            <a:pPr algn="just">
              <a:defRPr/>
            </a:pPr>
            <a:r>
              <a:rPr lang="cs-CZ" altLang="en-US" sz="2100" dirty="0"/>
              <a:t>Podle </a:t>
            </a:r>
            <a:r>
              <a:rPr lang="cs-CZ" altLang="en-US" sz="2100" b="1" dirty="0"/>
              <a:t>charakteru celku</a:t>
            </a:r>
            <a:r>
              <a:rPr lang="cs-CZ" altLang="en-US" sz="2100" dirty="0"/>
              <a:t> lze environmentální politiku členit na:</a:t>
            </a:r>
          </a:p>
          <a:p>
            <a:pPr lvl="1">
              <a:defRPr/>
            </a:pPr>
            <a:r>
              <a:rPr lang="cs-CZ" altLang="en-US" dirty="0"/>
              <a:t>mezinárodní,</a:t>
            </a:r>
          </a:p>
          <a:p>
            <a:pPr lvl="1">
              <a:defRPr/>
            </a:pPr>
            <a:r>
              <a:rPr lang="cs-CZ" altLang="en-US" dirty="0"/>
              <a:t>národní,</a:t>
            </a:r>
          </a:p>
          <a:p>
            <a:pPr lvl="1">
              <a:defRPr/>
            </a:pPr>
            <a:r>
              <a:rPr lang="cs-CZ" altLang="en-US" dirty="0"/>
              <a:t>regionální,</a:t>
            </a:r>
          </a:p>
          <a:p>
            <a:pPr lvl="1">
              <a:defRPr/>
            </a:pPr>
            <a:r>
              <a:rPr lang="cs-CZ" altLang="en-US" dirty="0"/>
              <a:t>lokální.</a:t>
            </a:r>
          </a:p>
          <a:p>
            <a:pPr marL="685800" lvl="2" indent="0">
              <a:buNone/>
              <a:defRPr/>
            </a:pPr>
            <a:endParaRPr lang="cs-CZ" altLang="en-US" dirty="0"/>
          </a:p>
          <a:p>
            <a:pPr lvl="1">
              <a:defRPr/>
            </a:pPr>
            <a:endParaRPr lang="cs-CZ" altLang="en-US" dirty="0"/>
          </a:p>
          <a:p>
            <a:pPr lvl="1">
              <a:defRPr/>
            </a:pPr>
            <a:endParaRPr lang="cs-CZ" altLang="en-US" dirty="0"/>
          </a:p>
          <a:p>
            <a:pPr marL="342900" lvl="1" indent="0">
              <a:buNone/>
              <a:defRPr/>
            </a:pPr>
            <a:endParaRPr lang="cs-CZ" altLang="en-US" sz="1350" dirty="0"/>
          </a:p>
          <a:p>
            <a:pPr lvl="1">
              <a:defRPr/>
            </a:pPr>
            <a:endParaRPr lang="en-US" altLang="en-US" dirty="0"/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D5E0F406-8B58-4A74-BC73-12FE21615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b="1"/>
              <a:t>Environmentální politika v ČR</a:t>
            </a:r>
            <a:endParaRPr lang="en-US" altLang="en-US" b="1"/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6FBD44A2-5505-41BF-99CE-9E6DC3590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398" y="1104900"/>
            <a:ext cx="8006952" cy="5505450"/>
          </a:xfrm>
        </p:spPr>
        <p:txBody>
          <a:bodyPr rtlCol="0">
            <a:normAutofit/>
          </a:bodyPr>
          <a:lstStyle/>
          <a:p>
            <a:pPr lvl="1">
              <a:defRPr/>
            </a:pPr>
            <a:endParaRPr lang="cs-CZ" altLang="en-US" dirty="0"/>
          </a:p>
          <a:p>
            <a:pPr marL="457200" lvl="1" indent="0">
              <a:buNone/>
              <a:defRPr/>
            </a:pPr>
            <a:r>
              <a:rPr lang="cs-CZ" altLang="en-US" sz="2800" dirty="0"/>
              <a:t>Environmentální vzdělávání a poradenství:</a:t>
            </a:r>
          </a:p>
          <a:p>
            <a:pPr lvl="2" algn="just">
              <a:defRPr/>
            </a:pPr>
            <a:r>
              <a:rPr lang="cs-CZ" altLang="en-US" sz="2800" dirty="0"/>
              <a:t>Jedná se o významné preventivní nástroje Státní politiky životního prostředí ČR.</a:t>
            </a:r>
          </a:p>
          <a:p>
            <a:pPr lvl="2" algn="just">
              <a:defRPr/>
            </a:pPr>
            <a:r>
              <a:rPr lang="cs-CZ" altLang="en-US" sz="2800" dirty="0"/>
              <a:t>Úkolem EVVO (environmentální vzdělávání, výchova a osvěta) je vést občany k takovému myšlení a jednání, které jsou v souladu s principy udržitelného rozvoje a udržení kvality životního prostředí.</a:t>
            </a:r>
          </a:p>
          <a:p>
            <a:pPr lvl="2">
              <a:defRPr/>
            </a:pPr>
            <a:endParaRPr lang="cs-CZ" altLang="en-US" dirty="0"/>
          </a:p>
          <a:p>
            <a:pPr marL="342900" lvl="1" indent="0">
              <a:buNone/>
              <a:defRPr/>
            </a:pPr>
            <a:endParaRPr lang="cs-CZ" altLang="en-US" sz="1350" dirty="0"/>
          </a:p>
          <a:p>
            <a:pPr lvl="1">
              <a:defRPr/>
            </a:pPr>
            <a:endParaRPr lang="en-US" altLang="en-US" dirty="0"/>
          </a:p>
        </p:txBody>
      </p:sp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1A0A3749-6D7A-4C18-B9A6-6BB77F0DA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altLang="en-US" b="1" dirty="0"/>
              <a:t>Regionální podpora environmentální politiky v ČR</a:t>
            </a:r>
            <a:endParaRPr lang="en-US" altLang="en-US" b="1" dirty="0"/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839D01F3-1180-4533-BC34-40C645641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397" y="1922860"/>
            <a:ext cx="7291388" cy="4763690"/>
          </a:xfrm>
        </p:spPr>
        <p:txBody>
          <a:bodyPr>
            <a:normAutofit/>
          </a:bodyPr>
          <a:lstStyle/>
          <a:p>
            <a:pPr marL="457200" lvl="1" indent="0" eaLnBrk="1" hangingPunct="1">
              <a:buNone/>
            </a:pPr>
            <a:r>
              <a:rPr lang="cs-CZ" altLang="en-US" sz="2800" dirty="0"/>
              <a:t>EVVO v MSK:</a:t>
            </a:r>
          </a:p>
          <a:p>
            <a:pPr lvl="2" algn="just" eaLnBrk="1" hangingPunct="1"/>
            <a:r>
              <a:rPr lang="cs-CZ" altLang="en-US" sz="2800" dirty="0"/>
              <a:t>podpora badatelsky orientovaného vyučování;</a:t>
            </a:r>
          </a:p>
          <a:p>
            <a:pPr lvl="2" algn="just" eaLnBrk="1" hangingPunct="1"/>
            <a:r>
              <a:rPr lang="cs-CZ" altLang="en-US" sz="2800" dirty="0"/>
              <a:t>podpora aktivit na školních zahradách </a:t>
            </a:r>
            <a:br>
              <a:rPr lang="cs-CZ" altLang="en-US" sz="2800" dirty="0"/>
            </a:br>
            <a:r>
              <a:rPr lang="cs-CZ" altLang="en-US" sz="2800" dirty="0"/>
              <a:t>(péče o školní zahradu);</a:t>
            </a:r>
          </a:p>
          <a:p>
            <a:pPr lvl="2" algn="just" eaLnBrk="1" hangingPunct="1"/>
            <a:r>
              <a:rPr lang="cs-CZ" altLang="en-US" sz="2800" dirty="0"/>
              <a:t>podpora systematického vzdělávání koordinátorů EVVO;</a:t>
            </a:r>
          </a:p>
          <a:p>
            <a:pPr lvl="2" algn="just" eaLnBrk="1" hangingPunct="1"/>
            <a:r>
              <a:rPr lang="cs-CZ" altLang="en-US" sz="2800" dirty="0"/>
              <a:t>propojení školního kurikula s okolním prostředím.</a:t>
            </a:r>
          </a:p>
        </p:txBody>
      </p:sp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1FAF371A-72C1-4455-8103-A0B596398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altLang="en-US" b="1" dirty="0"/>
              <a:t>Mezinárodní podpora environmentální politiky (cíle Strategie 2020)</a:t>
            </a:r>
            <a:endParaRPr lang="en-US" altLang="en-US" b="1" dirty="0"/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10BA4D0D-D118-48C5-9FE6-02E162A7F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397" y="1571625"/>
            <a:ext cx="7291388" cy="5153025"/>
          </a:xfrm>
        </p:spPr>
        <p:txBody>
          <a:bodyPr rtlCol="0">
            <a:normAutofit lnSpcReduction="10000"/>
          </a:bodyPr>
          <a:lstStyle/>
          <a:p>
            <a:pPr lvl="2" algn="just">
              <a:buNone/>
              <a:defRPr/>
            </a:pPr>
            <a:r>
              <a:rPr lang="cs-CZ" altLang="en-US" sz="2400" dirty="0"/>
              <a:t>	</a:t>
            </a:r>
            <a:r>
              <a:rPr lang="cs-CZ" altLang="en-US" sz="2400" u="sng" dirty="0"/>
              <a:t>Strategie pro inteligentní a udržitelný růst podporující začlenění</a:t>
            </a:r>
            <a:r>
              <a:rPr lang="cs-CZ" altLang="en-US" sz="2400" dirty="0"/>
              <a:t>:</a:t>
            </a:r>
          </a:p>
          <a:p>
            <a:pPr lvl="2" algn="just">
              <a:defRPr/>
            </a:pPr>
            <a:r>
              <a:rPr lang="cs-CZ" altLang="en-US" sz="2400" dirty="0"/>
              <a:t>Snížit emise skleníkových plynů o nejméně 20 % oproti úrovním roku 1990 nebo o 30 %, pokud pro to budou příznivé podmínky; zvýšit podíl obnovitelných zdrojů energie v naší konečné spotřebě energie na </a:t>
            </a:r>
            <a:br>
              <a:rPr lang="cs-CZ" altLang="en-US" sz="2400" dirty="0"/>
            </a:br>
            <a:r>
              <a:rPr lang="cs-CZ" altLang="en-US" sz="2400" dirty="0"/>
              <a:t>20 % a zvýšit energetickou účinnost o 20 %.</a:t>
            </a:r>
          </a:p>
          <a:p>
            <a:pPr lvl="2" algn="just">
              <a:defRPr/>
            </a:pPr>
            <a:r>
              <a:rPr lang="cs-CZ" altLang="en-US" sz="2400" dirty="0"/>
              <a:t>Stěžejní iniciativa EU „Evropa méně náročná na zdroje“ – podpora oddělování hospodářského růstu od využívání zdrojů, a to pomocí snížení uhlíku v naší ekonomice, většího využívání obnovitelných zdrojů energie, modernizace dopravního odvětví a podpory energetické účinnosti.</a:t>
            </a:r>
          </a:p>
        </p:txBody>
      </p:sp>
    </p:spTree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A676BEA1-12B7-4D2E-8E3E-2CEB9664F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b="1"/>
              <a:t>Koncept (trvale) udržitelného rozvoje </a:t>
            </a:r>
            <a:endParaRPr lang="en-US" altLang="en-US" b="1"/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70423F96-85CD-413F-B13E-CF0E7C339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397" y="1600200"/>
            <a:ext cx="7787878" cy="5105400"/>
          </a:xfrm>
        </p:spPr>
        <p:txBody>
          <a:bodyPr/>
          <a:lstStyle/>
          <a:p>
            <a:pPr lvl="1" algn="just" eaLnBrk="1" hangingPunct="1"/>
            <a:r>
              <a:rPr lang="cs-CZ" altLang="en-US" sz="2800" dirty="0"/>
              <a:t>představuje alternativní model vývoje společnosti oproti dominující industriální ekonomice,</a:t>
            </a:r>
          </a:p>
          <a:p>
            <a:pPr lvl="1" algn="just" eaLnBrk="1" hangingPunct="1"/>
            <a:r>
              <a:rPr lang="cs-CZ" altLang="en-US" sz="2800" dirty="0"/>
              <a:t>odráží přirozené environmentální limity hospodářského růstu,</a:t>
            </a:r>
          </a:p>
          <a:p>
            <a:pPr lvl="1" eaLnBrk="1" hangingPunct="1"/>
            <a:r>
              <a:rPr lang="cs-CZ" altLang="en-US" sz="2800" dirty="0"/>
              <a:t>definice dle OSN:</a:t>
            </a:r>
          </a:p>
          <a:p>
            <a:pPr lvl="2" algn="just" eaLnBrk="1" hangingPunct="1">
              <a:buFont typeface="Arial" panose="020B0604020202020204" pitchFamily="34" charset="0"/>
              <a:buNone/>
            </a:pPr>
            <a:r>
              <a:rPr lang="cs-CZ" altLang="en-US" sz="2800" i="1" dirty="0"/>
              <a:t>	„Udržitelný rozvoj je takový rozvoj, který zajistí potřeby současným generací, aniž by bylo ohroženo plnění potřeb generací příštích, a aniž by se dělo na úkor jiných národů</a:t>
            </a:r>
            <a:r>
              <a:rPr lang="cs-CZ" altLang="en-US" sz="2100" i="1" dirty="0"/>
              <a:t>.“</a:t>
            </a:r>
          </a:p>
        </p:txBody>
      </p:sp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48A39A73-9C30-4291-9DE6-62BF9976B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b="1"/>
              <a:t>Koncept udržitelného rozvoje </a:t>
            </a:r>
            <a:endParaRPr lang="en-US" altLang="en-US" b="1"/>
          </a:p>
        </p:txBody>
      </p:sp>
      <p:sp>
        <p:nvSpPr>
          <p:cNvPr id="30723" name="Zástupný symbol pro obsah 2">
            <a:extLst>
              <a:ext uri="{FF2B5EF4-FFF2-40B4-BE49-F238E27FC236}">
                <a16:creationId xmlns:a16="http://schemas.microsoft.com/office/drawing/2014/main" id="{C11658B9-8084-4E19-940A-D0FA41C3F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397" y="1276350"/>
            <a:ext cx="8245078" cy="5353050"/>
          </a:xfrm>
        </p:spPr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r>
              <a:rPr lang="cs-CZ" altLang="en-US" sz="2800" i="1" dirty="0"/>
              <a:t>Administrativní nástroje (normativní nástroje):</a:t>
            </a:r>
          </a:p>
          <a:p>
            <a:pPr lvl="2" algn="just">
              <a:defRPr/>
            </a:pPr>
            <a:r>
              <a:rPr lang="cs-CZ" altLang="en-US" sz="2800" dirty="0"/>
              <a:t>je založen na donucovací pravomoci orgánů státní správy, které přímo pomocí těchto nástrojů ovlivňují chování znečišťovatelů,</a:t>
            </a:r>
          </a:p>
          <a:p>
            <a:pPr lvl="2" algn="just">
              <a:defRPr/>
            </a:pPr>
            <a:r>
              <a:rPr lang="cs-CZ" altLang="en-US" sz="2800" dirty="0"/>
              <a:t>administrativní nástroje mohou mít formu:</a:t>
            </a:r>
          </a:p>
          <a:p>
            <a:pPr lvl="3" algn="just">
              <a:defRPr/>
            </a:pPr>
            <a:r>
              <a:rPr lang="cs-CZ" altLang="en-US" sz="2800" dirty="0"/>
              <a:t>zákazu,</a:t>
            </a:r>
          </a:p>
          <a:p>
            <a:pPr lvl="3" algn="just">
              <a:defRPr/>
            </a:pPr>
            <a:r>
              <a:rPr lang="cs-CZ" altLang="en-US" sz="2800" dirty="0"/>
              <a:t>příkazu, </a:t>
            </a:r>
          </a:p>
          <a:p>
            <a:pPr lvl="3" algn="just">
              <a:defRPr/>
            </a:pPr>
            <a:r>
              <a:rPr lang="cs-CZ" altLang="en-US" sz="2800" dirty="0"/>
              <a:t>omezení.</a:t>
            </a:r>
          </a:p>
          <a:p>
            <a:pPr lvl="2" algn="just">
              <a:defRPr/>
            </a:pPr>
            <a:r>
              <a:rPr lang="cs-CZ" altLang="en-US" sz="2800" dirty="0"/>
              <a:t>Do této skupiny ještě patří povolení a souhlasy úřadů k činnostem ohrožující životní prostředí a dále limity na vypouštěné znečištění a technologické nebo výrobní standardy a normy.</a:t>
            </a:r>
          </a:p>
          <a:p>
            <a:pPr marL="1028700" lvl="3" indent="0">
              <a:buNone/>
              <a:defRPr/>
            </a:pPr>
            <a:endParaRPr lang="cs-CZ" altLang="en-US" i="1" dirty="0"/>
          </a:p>
        </p:txBody>
      </p:sp>
    </p:spTree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D232DD0C-820F-460A-A8AB-68B3730A8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b="1"/>
              <a:t>Koncept udržitelného rozvoje </a:t>
            </a:r>
            <a:endParaRPr lang="en-US" altLang="en-US" b="1"/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91E66F1B-21D1-49E9-80C0-824458DBA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397" y="1697832"/>
            <a:ext cx="8264128" cy="5026818"/>
          </a:xfrm>
        </p:spPr>
        <p:txBody>
          <a:bodyPr>
            <a:noAutofit/>
          </a:bodyPr>
          <a:lstStyle/>
          <a:p>
            <a:pPr marL="457200" lvl="1" indent="0" eaLnBrk="1" hangingPunct="1">
              <a:buNone/>
            </a:pPr>
            <a:r>
              <a:rPr lang="cs-CZ" altLang="en-US" sz="2800" i="1" dirty="0"/>
              <a:t>Ekonomické nástroje:</a:t>
            </a:r>
          </a:p>
          <a:p>
            <a:pPr lvl="2" algn="just" eaLnBrk="1" hangingPunct="1"/>
            <a:r>
              <a:rPr lang="cs-CZ" altLang="en-US" sz="2800" dirty="0"/>
              <a:t>Působí na chování znečišťovatelů nepřímo prostřednictvím trhu,</a:t>
            </a:r>
          </a:p>
          <a:p>
            <a:pPr lvl="2" algn="just" eaLnBrk="1" hangingPunct="1"/>
            <a:r>
              <a:rPr lang="cs-CZ" altLang="en-US" sz="2800" dirty="0"/>
              <a:t>Podle principu se rozlišují dva typy ekonomických nástrojů:</a:t>
            </a:r>
          </a:p>
          <a:p>
            <a:pPr lvl="3" algn="just" eaLnBrk="1" hangingPunct="1"/>
            <a:r>
              <a:rPr lang="cs-CZ" altLang="en-US" sz="2800" dirty="0"/>
              <a:t>nástroje fungující na principu převedení externích nákladů do několika původce (internalizace negativních externalit):</a:t>
            </a:r>
          </a:p>
          <a:p>
            <a:pPr lvl="4" algn="just" eaLnBrk="1" hangingPunct="1"/>
            <a:r>
              <a:rPr lang="cs-CZ" altLang="en-US" sz="2800" u="sng" dirty="0"/>
              <a:t>Daně a poplatky</a:t>
            </a:r>
          </a:p>
          <a:p>
            <a:pPr lvl="3" algn="just" eaLnBrk="1" hangingPunct="1"/>
            <a:r>
              <a:rPr lang="cs-CZ" altLang="en-US" sz="2800" dirty="0"/>
              <a:t>nástroje představující příspěvky k nákladům na omezení znečištění životního prostředí:</a:t>
            </a:r>
          </a:p>
          <a:p>
            <a:pPr lvl="4" algn="just" eaLnBrk="1" hangingPunct="1"/>
            <a:r>
              <a:rPr lang="cs-CZ" altLang="en-US" sz="2800" u="sng" dirty="0"/>
              <a:t>Dotace a daňové úlevy</a:t>
            </a:r>
          </a:p>
        </p:txBody>
      </p:sp>
    </p:spTree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číslo snímku 5">
            <a:extLst>
              <a:ext uri="{FF2B5EF4-FFF2-40B4-BE49-F238E27FC236}">
                <a16:creationId xmlns:a16="http://schemas.microsoft.com/office/drawing/2014/main" id="{8B355C8E-65BD-4F7D-A9A0-F14980966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defTabSz="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51EE87-D7C0-422C-A299-821DBE58BC6B}" type="slidenum">
              <a:rPr lang="cs-CZ" altLang="cs-CZ" sz="900">
                <a:solidFill>
                  <a:srgbClr val="898989"/>
                </a:solidFill>
                <a:latin typeface="Trebuchet MS" panose="020B0603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cs-CZ" altLang="cs-CZ" sz="900">
              <a:solidFill>
                <a:srgbClr val="898989"/>
              </a:solidFill>
              <a:latin typeface="Trebuchet MS" panose="020B0603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DDEA9153-3C9B-4E07-8F4A-99CC2A0A3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47675"/>
            <a:ext cx="8711804" cy="857250"/>
          </a:xfrm>
        </p:spPr>
        <p:txBody>
          <a:bodyPr/>
          <a:lstStyle/>
          <a:p>
            <a:pPr eaLnBrk="1" hangingPunct="1"/>
            <a:r>
              <a:rPr lang="cs-CZ" altLang="cs-CZ"/>
              <a:t>Nástroje UR I.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041A3F-E5B7-4BBD-8C1B-A27B3C6692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9335" y="1265436"/>
            <a:ext cx="7772400" cy="5259189"/>
          </a:xfrm>
        </p:spPr>
        <p:txBody>
          <a:bodyPr rtlCol="0">
            <a:normAutofit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sz="2400" b="1" u="sng" dirty="0"/>
              <a:t>Využitelnost výhledů a programů k rozvoji UR</a:t>
            </a:r>
            <a:r>
              <a:rPr lang="cs-CZ" sz="2400" b="1" dirty="0"/>
              <a:t>: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sz="2400" dirty="0"/>
              <a:t>Země a především regiony musí mít zpracovány své vlastní koncepce podporující vnitřní a vnější rozvoj.</a:t>
            </a:r>
            <a:br>
              <a:rPr lang="cs-CZ" sz="2400" dirty="0"/>
            </a:br>
            <a:endParaRPr lang="cs-CZ" sz="2400" dirty="0"/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sz="2400" b="1" u="sng" dirty="0"/>
              <a:t>Cenové a daňové nástroje</a:t>
            </a:r>
            <a:r>
              <a:rPr lang="cs-CZ" sz="2400" dirty="0"/>
              <a:t>: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sz="2400" dirty="0"/>
              <a:t>Efekty daní nejsou jednoznačné. Daně na jedné straně mohou snižovat emise škodlivin, na druhé straně mohou brzdit úsilí firemního sektoru v tvorbě inovací podporujících úspory energií. 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br>
              <a:rPr lang="cs-CZ" sz="2400" dirty="0"/>
            </a:br>
            <a:r>
              <a:rPr lang="cs-CZ" sz="2400" dirty="0"/>
              <a:t>U trhu, který má podporovat udržitelné výstupy, by cena měla odrážet plnou výši společenských nákladů a přínosů vyráběného zboží a poskytovaných služeb. Jinými slovy jde o naplnění principu, že znečištění platí znečišťovatel.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sz="1800" dirty="0">
              <a:solidFill>
                <a:schemeClr val="folHlink"/>
              </a:solidFill>
            </a:endParaRPr>
          </a:p>
          <a:p>
            <a:pPr algn="just">
              <a:lnSpc>
                <a:spcPct val="80000"/>
              </a:lnSpc>
              <a:defRPr/>
            </a:pPr>
            <a:endParaRPr lang="cs-CZ" sz="1800" dirty="0">
              <a:solidFill>
                <a:schemeClr val="folHlink"/>
              </a:solidFill>
            </a:endParaRPr>
          </a:p>
          <a:p>
            <a:pPr algn="just">
              <a:lnSpc>
                <a:spcPct val="80000"/>
              </a:lnSpc>
              <a:defRPr/>
            </a:pPr>
            <a:endParaRPr lang="cs-CZ" sz="1800" dirty="0">
              <a:solidFill>
                <a:schemeClr val="folHlink"/>
              </a:solidFill>
            </a:endParaRP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sz="18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816</Words>
  <Application>Microsoft Office PowerPoint</Application>
  <PresentationFormat>Předvádění na obrazovce (4:3)</PresentationFormat>
  <Paragraphs>94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Trebuchet MS</vt:lpstr>
      <vt:lpstr>Motiv Office</vt:lpstr>
      <vt:lpstr>Environmentální politika</vt:lpstr>
      <vt:lpstr>Základní pojmy</vt:lpstr>
      <vt:lpstr>Environmentální politika v ČR</vt:lpstr>
      <vt:lpstr>Regionální podpora environmentální politiky v ČR</vt:lpstr>
      <vt:lpstr>Mezinárodní podpora environmentální politiky (cíle Strategie 2020)</vt:lpstr>
      <vt:lpstr>Koncept (trvale) udržitelného rozvoje </vt:lpstr>
      <vt:lpstr>Koncept udržitelného rozvoje </vt:lpstr>
      <vt:lpstr>Koncept udržitelného rozvoje </vt:lpstr>
      <vt:lpstr>Nástroje UR I.</vt:lpstr>
      <vt:lpstr>Nástroje UR II.</vt:lpstr>
      <vt:lpstr>Prezentace aplikace PowerPoint</vt:lpstr>
      <vt:lpstr>Operační program Životní prostředí</vt:lpstr>
      <vt:lpstr>Děkuji za pozornost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Nevima</dc:creator>
  <cp:lastModifiedBy>Jan Nevima</cp:lastModifiedBy>
  <cp:revision>4</cp:revision>
  <dcterms:created xsi:type="dcterms:W3CDTF">2020-02-23T13:07:54Z</dcterms:created>
  <dcterms:modified xsi:type="dcterms:W3CDTF">2020-02-26T11:00:43Z</dcterms:modified>
</cp:coreProperties>
</file>