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6" r:id="rId2"/>
    <p:sldId id="257" r:id="rId3"/>
    <p:sldId id="293" r:id="rId4"/>
    <p:sldId id="296" r:id="rId5"/>
    <p:sldId id="297" r:id="rId6"/>
    <p:sldId id="288" r:id="rId7"/>
    <p:sldId id="289" r:id="rId8"/>
    <p:sldId id="290" r:id="rId9"/>
    <p:sldId id="287" r:id="rId10"/>
    <p:sldId id="259" r:id="rId11"/>
    <p:sldId id="298" r:id="rId12"/>
    <p:sldId id="269" r:id="rId13"/>
    <p:sldId id="299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27A512-0DB3-400C-85B6-34D2F338381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590BC7-53D1-41CF-A442-F3B97EE2AEF4}">
      <dgm:prSet phldrT="[Text]"/>
      <dgm:spPr/>
      <dgm:t>
        <a:bodyPr/>
        <a:lstStyle/>
        <a:p>
          <a:r>
            <a:rPr lang="cs-CZ" dirty="0"/>
            <a:t>Ministerstvo zdravotnictví</a:t>
          </a:r>
          <a:endParaRPr lang="en-US" dirty="0"/>
        </a:p>
      </dgm:t>
    </dgm:pt>
    <dgm:pt modelId="{DADD951A-F401-4AA6-A8F9-9CB518BE3007}" type="parTrans" cxnId="{4DF82446-3B67-4C91-B455-2202DCCD24D2}">
      <dgm:prSet/>
      <dgm:spPr/>
      <dgm:t>
        <a:bodyPr/>
        <a:lstStyle/>
        <a:p>
          <a:endParaRPr lang="en-US"/>
        </a:p>
      </dgm:t>
    </dgm:pt>
    <dgm:pt modelId="{ECC69174-9C10-439D-88D6-A77FA2C5DEBA}" type="sibTrans" cxnId="{4DF82446-3B67-4C91-B455-2202DCCD24D2}">
      <dgm:prSet/>
      <dgm:spPr/>
      <dgm:t>
        <a:bodyPr/>
        <a:lstStyle/>
        <a:p>
          <a:endParaRPr lang="en-US"/>
        </a:p>
      </dgm:t>
    </dgm:pt>
    <dgm:pt modelId="{ABCE46C9-7C1D-4100-969E-AB6F0E283683}">
      <dgm:prSet phldrT="[Text]"/>
      <dgm:spPr/>
      <dgm:t>
        <a:bodyPr/>
        <a:lstStyle/>
        <a:p>
          <a:r>
            <a:rPr lang="cs-CZ" dirty="0"/>
            <a:t>Zdravotní pojišťovny</a:t>
          </a:r>
          <a:endParaRPr lang="en-US" dirty="0"/>
        </a:p>
      </dgm:t>
    </dgm:pt>
    <dgm:pt modelId="{7AA911C3-2DDA-4644-B3D3-A0C3DA9748B0}" type="parTrans" cxnId="{85232193-BCB7-426D-8241-8EA62E88A64F}">
      <dgm:prSet/>
      <dgm:spPr/>
      <dgm:t>
        <a:bodyPr/>
        <a:lstStyle/>
        <a:p>
          <a:endParaRPr lang="en-US"/>
        </a:p>
      </dgm:t>
    </dgm:pt>
    <dgm:pt modelId="{F0652804-B0BF-4B8A-B5C1-648432A5C967}" type="sibTrans" cxnId="{85232193-BCB7-426D-8241-8EA62E88A64F}">
      <dgm:prSet/>
      <dgm:spPr/>
      <dgm:t>
        <a:bodyPr/>
        <a:lstStyle/>
        <a:p>
          <a:endParaRPr lang="en-US"/>
        </a:p>
      </dgm:t>
    </dgm:pt>
    <dgm:pt modelId="{AE18756A-81F6-4AA6-B2EE-EE5755F28AD7}">
      <dgm:prSet phldrT="[Text]"/>
      <dgm:spPr/>
      <dgm:t>
        <a:bodyPr/>
        <a:lstStyle/>
        <a:p>
          <a:r>
            <a:rPr lang="cs-CZ" dirty="0"/>
            <a:t>Zdravotnická zařízení</a:t>
          </a:r>
          <a:endParaRPr lang="en-US" dirty="0"/>
        </a:p>
      </dgm:t>
    </dgm:pt>
    <dgm:pt modelId="{1888E1E5-35EF-4871-B7E8-36A0C9AB7B01}" type="parTrans" cxnId="{9E9D158C-CE5A-4DA9-8AB5-0947BF1664E1}">
      <dgm:prSet/>
      <dgm:spPr/>
      <dgm:t>
        <a:bodyPr/>
        <a:lstStyle/>
        <a:p>
          <a:endParaRPr lang="en-US"/>
        </a:p>
      </dgm:t>
    </dgm:pt>
    <dgm:pt modelId="{2F9F381F-57BD-4191-93F3-88E2DC9D22E8}" type="sibTrans" cxnId="{9E9D158C-CE5A-4DA9-8AB5-0947BF1664E1}">
      <dgm:prSet/>
      <dgm:spPr/>
      <dgm:t>
        <a:bodyPr/>
        <a:lstStyle/>
        <a:p>
          <a:endParaRPr lang="en-US"/>
        </a:p>
      </dgm:t>
    </dgm:pt>
    <dgm:pt modelId="{70078C44-7593-413F-9C1D-D2A4453D0723}" type="pres">
      <dgm:prSet presAssocID="{ED27A512-0DB3-400C-85B6-34D2F3383810}" presName="Name0" presStyleCnt="0">
        <dgm:presLayoutVars>
          <dgm:chMax val="7"/>
          <dgm:chPref val="7"/>
          <dgm:dir/>
        </dgm:presLayoutVars>
      </dgm:prSet>
      <dgm:spPr/>
    </dgm:pt>
    <dgm:pt modelId="{EF4DA56D-BEE4-4BB8-A8E2-FA6F54319774}" type="pres">
      <dgm:prSet presAssocID="{ED27A512-0DB3-400C-85B6-34D2F3383810}" presName="Name1" presStyleCnt="0"/>
      <dgm:spPr/>
    </dgm:pt>
    <dgm:pt modelId="{B81F94A8-0E14-4156-9F83-E7D9FD43486C}" type="pres">
      <dgm:prSet presAssocID="{ED27A512-0DB3-400C-85B6-34D2F3383810}" presName="cycle" presStyleCnt="0"/>
      <dgm:spPr/>
    </dgm:pt>
    <dgm:pt modelId="{F9F92D78-153F-4BC7-88D5-0AA7B40A09C4}" type="pres">
      <dgm:prSet presAssocID="{ED27A512-0DB3-400C-85B6-34D2F3383810}" presName="srcNode" presStyleLbl="node1" presStyleIdx="0" presStyleCnt="3"/>
      <dgm:spPr/>
    </dgm:pt>
    <dgm:pt modelId="{E2761D8D-E34B-4CDB-A4D4-7F1D3B9D17DF}" type="pres">
      <dgm:prSet presAssocID="{ED27A512-0DB3-400C-85B6-34D2F3383810}" presName="conn" presStyleLbl="parChTrans1D2" presStyleIdx="0" presStyleCnt="1"/>
      <dgm:spPr/>
    </dgm:pt>
    <dgm:pt modelId="{D1A5E63C-71D2-4BC4-A966-AA16ABEAC539}" type="pres">
      <dgm:prSet presAssocID="{ED27A512-0DB3-400C-85B6-34D2F3383810}" presName="extraNode" presStyleLbl="node1" presStyleIdx="0" presStyleCnt="3"/>
      <dgm:spPr/>
    </dgm:pt>
    <dgm:pt modelId="{64226B72-5F86-4482-8EA2-FFDA29F33A60}" type="pres">
      <dgm:prSet presAssocID="{ED27A512-0DB3-400C-85B6-34D2F3383810}" presName="dstNode" presStyleLbl="node1" presStyleIdx="0" presStyleCnt="3"/>
      <dgm:spPr/>
    </dgm:pt>
    <dgm:pt modelId="{3DDE5339-BC73-4598-BF04-CE5D0E2024DC}" type="pres">
      <dgm:prSet presAssocID="{BE590BC7-53D1-41CF-A442-F3B97EE2AEF4}" presName="text_1" presStyleLbl="node1" presStyleIdx="0" presStyleCnt="3">
        <dgm:presLayoutVars>
          <dgm:bulletEnabled val="1"/>
        </dgm:presLayoutVars>
      </dgm:prSet>
      <dgm:spPr/>
    </dgm:pt>
    <dgm:pt modelId="{7D122887-B528-4147-B2F9-EBFD3683AAF6}" type="pres">
      <dgm:prSet presAssocID="{BE590BC7-53D1-41CF-A442-F3B97EE2AEF4}" presName="accent_1" presStyleCnt="0"/>
      <dgm:spPr/>
    </dgm:pt>
    <dgm:pt modelId="{E53232A0-41CC-486B-8DC1-7EEECEC650F8}" type="pres">
      <dgm:prSet presAssocID="{BE590BC7-53D1-41CF-A442-F3B97EE2AEF4}" presName="accentRepeatNode" presStyleLbl="solidFgAcc1" presStyleIdx="0" presStyleCnt="3"/>
      <dgm:spPr/>
    </dgm:pt>
    <dgm:pt modelId="{0534A634-4DD0-47F5-9F23-BF636273654B}" type="pres">
      <dgm:prSet presAssocID="{ABCE46C9-7C1D-4100-969E-AB6F0E283683}" presName="text_2" presStyleLbl="node1" presStyleIdx="1" presStyleCnt="3">
        <dgm:presLayoutVars>
          <dgm:bulletEnabled val="1"/>
        </dgm:presLayoutVars>
      </dgm:prSet>
      <dgm:spPr/>
    </dgm:pt>
    <dgm:pt modelId="{58C9B6BF-FE11-4F27-A7EC-E8C8ACCDBE8D}" type="pres">
      <dgm:prSet presAssocID="{ABCE46C9-7C1D-4100-969E-AB6F0E283683}" presName="accent_2" presStyleCnt="0"/>
      <dgm:spPr/>
    </dgm:pt>
    <dgm:pt modelId="{ED58C3E2-09A6-486E-8DFC-38AEA3F5A373}" type="pres">
      <dgm:prSet presAssocID="{ABCE46C9-7C1D-4100-969E-AB6F0E283683}" presName="accentRepeatNode" presStyleLbl="solidFgAcc1" presStyleIdx="1" presStyleCnt="3"/>
      <dgm:spPr/>
    </dgm:pt>
    <dgm:pt modelId="{20CE8BCE-F092-4387-B2F6-4DDA8F7F60F5}" type="pres">
      <dgm:prSet presAssocID="{AE18756A-81F6-4AA6-B2EE-EE5755F28AD7}" presName="text_3" presStyleLbl="node1" presStyleIdx="2" presStyleCnt="3">
        <dgm:presLayoutVars>
          <dgm:bulletEnabled val="1"/>
        </dgm:presLayoutVars>
      </dgm:prSet>
      <dgm:spPr/>
    </dgm:pt>
    <dgm:pt modelId="{A9068146-6434-4E21-8303-BDAEEF36A8AE}" type="pres">
      <dgm:prSet presAssocID="{AE18756A-81F6-4AA6-B2EE-EE5755F28AD7}" presName="accent_3" presStyleCnt="0"/>
      <dgm:spPr/>
    </dgm:pt>
    <dgm:pt modelId="{405F5FDA-A1E0-4C58-B6C3-6DE32273E8D2}" type="pres">
      <dgm:prSet presAssocID="{AE18756A-81F6-4AA6-B2EE-EE5755F28AD7}" presName="accentRepeatNode" presStyleLbl="solidFgAcc1" presStyleIdx="2" presStyleCnt="3"/>
      <dgm:spPr/>
    </dgm:pt>
  </dgm:ptLst>
  <dgm:cxnLst>
    <dgm:cxn modelId="{4DF82446-3B67-4C91-B455-2202DCCD24D2}" srcId="{ED27A512-0DB3-400C-85B6-34D2F3383810}" destId="{BE590BC7-53D1-41CF-A442-F3B97EE2AEF4}" srcOrd="0" destOrd="0" parTransId="{DADD951A-F401-4AA6-A8F9-9CB518BE3007}" sibTransId="{ECC69174-9C10-439D-88D6-A77FA2C5DEBA}"/>
    <dgm:cxn modelId="{2BCCAD46-B2C0-46AE-8735-EB6E2DC4F6E3}" type="presOf" srcId="{AE18756A-81F6-4AA6-B2EE-EE5755F28AD7}" destId="{20CE8BCE-F092-4387-B2F6-4DDA8F7F60F5}" srcOrd="0" destOrd="0" presId="urn:microsoft.com/office/officeart/2008/layout/VerticalCurvedList"/>
    <dgm:cxn modelId="{9E9D158C-CE5A-4DA9-8AB5-0947BF1664E1}" srcId="{ED27A512-0DB3-400C-85B6-34D2F3383810}" destId="{AE18756A-81F6-4AA6-B2EE-EE5755F28AD7}" srcOrd="2" destOrd="0" parTransId="{1888E1E5-35EF-4871-B7E8-36A0C9AB7B01}" sibTransId="{2F9F381F-57BD-4191-93F3-88E2DC9D22E8}"/>
    <dgm:cxn modelId="{85232193-BCB7-426D-8241-8EA62E88A64F}" srcId="{ED27A512-0DB3-400C-85B6-34D2F3383810}" destId="{ABCE46C9-7C1D-4100-969E-AB6F0E283683}" srcOrd="1" destOrd="0" parTransId="{7AA911C3-2DDA-4644-B3D3-A0C3DA9748B0}" sibTransId="{F0652804-B0BF-4B8A-B5C1-648432A5C967}"/>
    <dgm:cxn modelId="{6C5C76BA-4E41-4599-BC3D-47940C750119}" type="presOf" srcId="{ABCE46C9-7C1D-4100-969E-AB6F0E283683}" destId="{0534A634-4DD0-47F5-9F23-BF636273654B}" srcOrd="0" destOrd="0" presId="urn:microsoft.com/office/officeart/2008/layout/VerticalCurvedList"/>
    <dgm:cxn modelId="{6221C4D5-5429-4859-8BF6-5DE53BC1C2A9}" type="presOf" srcId="{ECC69174-9C10-439D-88D6-A77FA2C5DEBA}" destId="{E2761D8D-E34B-4CDB-A4D4-7F1D3B9D17DF}" srcOrd="0" destOrd="0" presId="urn:microsoft.com/office/officeart/2008/layout/VerticalCurvedList"/>
    <dgm:cxn modelId="{3869EAE0-8CA6-4945-B6C7-1F78E99A949C}" type="presOf" srcId="{BE590BC7-53D1-41CF-A442-F3B97EE2AEF4}" destId="{3DDE5339-BC73-4598-BF04-CE5D0E2024DC}" srcOrd="0" destOrd="0" presId="urn:microsoft.com/office/officeart/2008/layout/VerticalCurvedList"/>
    <dgm:cxn modelId="{0DD1EDE8-3E1A-4662-A3CD-C9852E40862D}" type="presOf" srcId="{ED27A512-0DB3-400C-85B6-34D2F3383810}" destId="{70078C44-7593-413F-9C1D-D2A4453D0723}" srcOrd="0" destOrd="0" presId="urn:microsoft.com/office/officeart/2008/layout/VerticalCurvedList"/>
    <dgm:cxn modelId="{0E8E97A2-6656-4B92-B034-FF491F536FEC}" type="presParOf" srcId="{70078C44-7593-413F-9C1D-D2A4453D0723}" destId="{EF4DA56D-BEE4-4BB8-A8E2-FA6F54319774}" srcOrd="0" destOrd="0" presId="urn:microsoft.com/office/officeart/2008/layout/VerticalCurvedList"/>
    <dgm:cxn modelId="{31FD7DA9-8D08-4FD3-822B-8947FEA89BFD}" type="presParOf" srcId="{EF4DA56D-BEE4-4BB8-A8E2-FA6F54319774}" destId="{B81F94A8-0E14-4156-9F83-E7D9FD43486C}" srcOrd="0" destOrd="0" presId="urn:microsoft.com/office/officeart/2008/layout/VerticalCurvedList"/>
    <dgm:cxn modelId="{67F1F751-CBCE-40F4-86A0-D9CCD4EF5895}" type="presParOf" srcId="{B81F94A8-0E14-4156-9F83-E7D9FD43486C}" destId="{F9F92D78-153F-4BC7-88D5-0AA7B40A09C4}" srcOrd="0" destOrd="0" presId="urn:microsoft.com/office/officeart/2008/layout/VerticalCurvedList"/>
    <dgm:cxn modelId="{8A03D610-AEB6-4C64-8FDD-D4EDB5ABBCBB}" type="presParOf" srcId="{B81F94A8-0E14-4156-9F83-E7D9FD43486C}" destId="{E2761D8D-E34B-4CDB-A4D4-7F1D3B9D17DF}" srcOrd="1" destOrd="0" presId="urn:microsoft.com/office/officeart/2008/layout/VerticalCurvedList"/>
    <dgm:cxn modelId="{DB8A86E6-55F2-4FB4-AA67-6E30AFB9A598}" type="presParOf" srcId="{B81F94A8-0E14-4156-9F83-E7D9FD43486C}" destId="{D1A5E63C-71D2-4BC4-A966-AA16ABEAC539}" srcOrd="2" destOrd="0" presId="urn:microsoft.com/office/officeart/2008/layout/VerticalCurvedList"/>
    <dgm:cxn modelId="{32F7B9EB-1CF2-435C-91B6-778D867023A7}" type="presParOf" srcId="{B81F94A8-0E14-4156-9F83-E7D9FD43486C}" destId="{64226B72-5F86-4482-8EA2-FFDA29F33A60}" srcOrd="3" destOrd="0" presId="urn:microsoft.com/office/officeart/2008/layout/VerticalCurvedList"/>
    <dgm:cxn modelId="{D4C880E1-419B-47E5-870A-5630A8A312C9}" type="presParOf" srcId="{EF4DA56D-BEE4-4BB8-A8E2-FA6F54319774}" destId="{3DDE5339-BC73-4598-BF04-CE5D0E2024DC}" srcOrd="1" destOrd="0" presId="urn:microsoft.com/office/officeart/2008/layout/VerticalCurvedList"/>
    <dgm:cxn modelId="{89ECC417-992F-483C-BCB0-A74EAE1AF553}" type="presParOf" srcId="{EF4DA56D-BEE4-4BB8-A8E2-FA6F54319774}" destId="{7D122887-B528-4147-B2F9-EBFD3683AAF6}" srcOrd="2" destOrd="0" presId="urn:microsoft.com/office/officeart/2008/layout/VerticalCurvedList"/>
    <dgm:cxn modelId="{6607CB38-9CFF-45A1-90B0-2D6C2F1FC06C}" type="presParOf" srcId="{7D122887-B528-4147-B2F9-EBFD3683AAF6}" destId="{E53232A0-41CC-486B-8DC1-7EEECEC650F8}" srcOrd="0" destOrd="0" presId="urn:microsoft.com/office/officeart/2008/layout/VerticalCurvedList"/>
    <dgm:cxn modelId="{46B2EA0B-6622-4AB3-989F-1677F7E971DD}" type="presParOf" srcId="{EF4DA56D-BEE4-4BB8-A8E2-FA6F54319774}" destId="{0534A634-4DD0-47F5-9F23-BF636273654B}" srcOrd="3" destOrd="0" presId="urn:microsoft.com/office/officeart/2008/layout/VerticalCurvedList"/>
    <dgm:cxn modelId="{71090A42-47B4-4BFA-87BC-168A069ADA00}" type="presParOf" srcId="{EF4DA56D-BEE4-4BB8-A8E2-FA6F54319774}" destId="{58C9B6BF-FE11-4F27-A7EC-E8C8ACCDBE8D}" srcOrd="4" destOrd="0" presId="urn:microsoft.com/office/officeart/2008/layout/VerticalCurvedList"/>
    <dgm:cxn modelId="{32DF9DD6-EF47-472F-B4F2-2033CB6B3A30}" type="presParOf" srcId="{58C9B6BF-FE11-4F27-A7EC-E8C8ACCDBE8D}" destId="{ED58C3E2-09A6-486E-8DFC-38AEA3F5A373}" srcOrd="0" destOrd="0" presId="urn:microsoft.com/office/officeart/2008/layout/VerticalCurvedList"/>
    <dgm:cxn modelId="{9B29FEF4-8B94-4CE1-A8FC-7118DD980F47}" type="presParOf" srcId="{EF4DA56D-BEE4-4BB8-A8E2-FA6F54319774}" destId="{20CE8BCE-F092-4387-B2F6-4DDA8F7F60F5}" srcOrd="5" destOrd="0" presId="urn:microsoft.com/office/officeart/2008/layout/VerticalCurvedList"/>
    <dgm:cxn modelId="{A721C869-2C96-4D22-8346-1BFE4D1EBD82}" type="presParOf" srcId="{EF4DA56D-BEE4-4BB8-A8E2-FA6F54319774}" destId="{A9068146-6434-4E21-8303-BDAEEF36A8AE}" srcOrd="6" destOrd="0" presId="urn:microsoft.com/office/officeart/2008/layout/VerticalCurvedList"/>
    <dgm:cxn modelId="{56970250-63F9-47FC-A81F-A1C72B4C4B6B}" type="presParOf" srcId="{A9068146-6434-4E21-8303-BDAEEF36A8AE}" destId="{405F5FDA-A1E0-4C58-B6C3-6DE32273E8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DC255A-D2F9-4EC2-997B-C57C52B9C179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D79265C8-02C5-4B50-8440-78F54FD8C8C5}">
      <dgm:prSet phldrT="[Text]"/>
      <dgm:spPr/>
      <dgm:t>
        <a:bodyPr/>
        <a:lstStyle/>
        <a:p>
          <a:r>
            <a:rPr lang="cs-CZ" dirty="0"/>
            <a:t>Důchodové pojištění</a:t>
          </a:r>
        </a:p>
      </dgm:t>
    </dgm:pt>
    <dgm:pt modelId="{73406BC1-BAED-461C-9928-928CBB0C2E5C}" type="parTrans" cxnId="{AA378E16-E0FD-40EE-8303-C6EBA536A1F9}">
      <dgm:prSet/>
      <dgm:spPr/>
      <dgm:t>
        <a:bodyPr/>
        <a:lstStyle/>
        <a:p>
          <a:endParaRPr lang="cs-CZ"/>
        </a:p>
      </dgm:t>
    </dgm:pt>
    <dgm:pt modelId="{8C04871D-57B3-4881-ADA0-A9DEAC7B36FD}" type="sibTrans" cxnId="{AA378E16-E0FD-40EE-8303-C6EBA536A1F9}">
      <dgm:prSet/>
      <dgm:spPr/>
      <dgm:t>
        <a:bodyPr/>
        <a:lstStyle/>
        <a:p>
          <a:endParaRPr lang="cs-CZ"/>
        </a:p>
      </dgm:t>
    </dgm:pt>
    <dgm:pt modelId="{6EE2671C-C1FF-446A-A450-CEB914617420}">
      <dgm:prSet phldrT="[Text]"/>
      <dgm:spPr/>
      <dgm:t>
        <a:bodyPr/>
        <a:lstStyle/>
        <a:p>
          <a:r>
            <a:rPr lang="cs-CZ" dirty="0"/>
            <a:t>Nemocenské pojištění</a:t>
          </a:r>
        </a:p>
      </dgm:t>
    </dgm:pt>
    <dgm:pt modelId="{B6A7BCAF-2DF9-4FCD-B0A7-89564FDF522A}" type="parTrans" cxnId="{D5B8409B-6D5A-4745-AF7B-571DA2002AC7}">
      <dgm:prSet/>
      <dgm:spPr/>
      <dgm:t>
        <a:bodyPr/>
        <a:lstStyle/>
        <a:p>
          <a:endParaRPr lang="cs-CZ"/>
        </a:p>
      </dgm:t>
    </dgm:pt>
    <dgm:pt modelId="{1922CC9A-0C05-417E-8BE4-400C235ACFA7}" type="sibTrans" cxnId="{D5B8409B-6D5A-4745-AF7B-571DA2002AC7}">
      <dgm:prSet/>
      <dgm:spPr/>
      <dgm:t>
        <a:bodyPr/>
        <a:lstStyle/>
        <a:p>
          <a:endParaRPr lang="cs-CZ"/>
        </a:p>
      </dgm:t>
    </dgm:pt>
    <dgm:pt modelId="{702E4FF5-1F6E-44F7-BA6D-9C2A7C0D66F9}">
      <dgm:prSet phldrT="[Text]"/>
      <dgm:spPr/>
      <dgm:t>
        <a:bodyPr/>
        <a:lstStyle/>
        <a:p>
          <a:r>
            <a:rPr lang="cs-CZ" dirty="0"/>
            <a:t>Příspěvek na státní politiku zaměstnanosti</a:t>
          </a:r>
        </a:p>
      </dgm:t>
    </dgm:pt>
    <dgm:pt modelId="{3F82A569-62B6-4BB6-BA8F-25DCEC4B054B}" type="parTrans" cxnId="{B41B2CE4-71E6-4DA5-8BA7-956E260D6FC0}">
      <dgm:prSet/>
      <dgm:spPr/>
      <dgm:t>
        <a:bodyPr/>
        <a:lstStyle/>
        <a:p>
          <a:endParaRPr lang="cs-CZ"/>
        </a:p>
      </dgm:t>
    </dgm:pt>
    <dgm:pt modelId="{DEB80E1A-FA8C-422B-A9C9-896F27D5ED22}" type="sibTrans" cxnId="{B41B2CE4-71E6-4DA5-8BA7-956E260D6FC0}">
      <dgm:prSet/>
      <dgm:spPr/>
      <dgm:t>
        <a:bodyPr/>
        <a:lstStyle/>
        <a:p>
          <a:endParaRPr lang="cs-CZ"/>
        </a:p>
      </dgm:t>
    </dgm:pt>
    <dgm:pt modelId="{7B62EDA0-F119-405E-B4D3-29C423186990}" type="pres">
      <dgm:prSet presAssocID="{88DC255A-D2F9-4EC2-997B-C57C52B9C179}" presName="Name0" presStyleCnt="0">
        <dgm:presLayoutVars>
          <dgm:dir/>
          <dgm:animLvl val="lvl"/>
          <dgm:resizeHandles val="exact"/>
        </dgm:presLayoutVars>
      </dgm:prSet>
      <dgm:spPr/>
    </dgm:pt>
    <dgm:pt modelId="{CF1268DC-C46A-434F-8DC3-C652D074242A}" type="pres">
      <dgm:prSet presAssocID="{D79265C8-02C5-4B50-8440-78F54FD8C8C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F8A7A7C-6B64-4151-BB40-54565BBF0F62}" type="pres">
      <dgm:prSet presAssocID="{8C04871D-57B3-4881-ADA0-A9DEAC7B36FD}" presName="parTxOnlySpace" presStyleCnt="0"/>
      <dgm:spPr/>
    </dgm:pt>
    <dgm:pt modelId="{D86D8ADF-5939-4F39-AB62-8B5D359CCAAE}" type="pres">
      <dgm:prSet presAssocID="{6EE2671C-C1FF-446A-A450-CEB91461742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6EFB039-4564-4774-8DDE-B0C9E2B2C533}" type="pres">
      <dgm:prSet presAssocID="{1922CC9A-0C05-417E-8BE4-400C235ACFA7}" presName="parTxOnlySpace" presStyleCnt="0"/>
      <dgm:spPr/>
    </dgm:pt>
    <dgm:pt modelId="{4EEC3ACB-452C-41F1-8426-171D48E44E98}" type="pres">
      <dgm:prSet presAssocID="{702E4FF5-1F6E-44F7-BA6D-9C2A7C0D66F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C4506904-937B-474F-94ED-3623E20F82F0}" type="presOf" srcId="{6EE2671C-C1FF-446A-A450-CEB914617420}" destId="{D86D8ADF-5939-4F39-AB62-8B5D359CCAAE}" srcOrd="0" destOrd="0" presId="urn:microsoft.com/office/officeart/2005/8/layout/chevron1"/>
    <dgm:cxn modelId="{AA378E16-E0FD-40EE-8303-C6EBA536A1F9}" srcId="{88DC255A-D2F9-4EC2-997B-C57C52B9C179}" destId="{D79265C8-02C5-4B50-8440-78F54FD8C8C5}" srcOrd="0" destOrd="0" parTransId="{73406BC1-BAED-461C-9928-928CBB0C2E5C}" sibTransId="{8C04871D-57B3-4881-ADA0-A9DEAC7B36FD}"/>
    <dgm:cxn modelId="{024A9765-7ADD-4C4C-B71A-76CAC5CB6C9C}" type="presOf" srcId="{88DC255A-D2F9-4EC2-997B-C57C52B9C179}" destId="{7B62EDA0-F119-405E-B4D3-29C423186990}" srcOrd="0" destOrd="0" presId="urn:microsoft.com/office/officeart/2005/8/layout/chevron1"/>
    <dgm:cxn modelId="{E8512977-87D3-4215-94F6-F5AFCAE7170E}" type="presOf" srcId="{702E4FF5-1F6E-44F7-BA6D-9C2A7C0D66F9}" destId="{4EEC3ACB-452C-41F1-8426-171D48E44E98}" srcOrd="0" destOrd="0" presId="urn:microsoft.com/office/officeart/2005/8/layout/chevron1"/>
    <dgm:cxn modelId="{D5B8409B-6D5A-4745-AF7B-571DA2002AC7}" srcId="{88DC255A-D2F9-4EC2-997B-C57C52B9C179}" destId="{6EE2671C-C1FF-446A-A450-CEB914617420}" srcOrd="1" destOrd="0" parTransId="{B6A7BCAF-2DF9-4FCD-B0A7-89564FDF522A}" sibTransId="{1922CC9A-0C05-417E-8BE4-400C235ACFA7}"/>
    <dgm:cxn modelId="{2661B6E2-5938-4C14-BD4C-A3D66FFF74F5}" type="presOf" srcId="{D79265C8-02C5-4B50-8440-78F54FD8C8C5}" destId="{CF1268DC-C46A-434F-8DC3-C652D074242A}" srcOrd="0" destOrd="0" presId="urn:microsoft.com/office/officeart/2005/8/layout/chevron1"/>
    <dgm:cxn modelId="{B41B2CE4-71E6-4DA5-8BA7-956E260D6FC0}" srcId="{88DC255A-D2F9-4EC2-997B-C57C52B9C179}" destId="{702E4FF5-1F6E-44F7-BA6D-9C2A7C0D66F9}" srcOrd="2" destOrd="0" parTransId="{3F82A569-62B6-4BB6-BA8F-25DCEC4B054B}" sibTransId="{DEB80E1A-FA8C-422B-A9C9-896F27D5ED22}"/>
    <dgm:cxn modelId="{D59F9D03-68D3-4CE1-8A6E-82E27BC63A4A}" type="presParOf" srcId="{7B62EDA0-F119-405E-B4D3-29C423186990}" destId="{CF1268DC-C46A-434F-8DC3-C652D074242A}" srcOrd="0" destOrd="0" presId="urn:microsoft.com/office/officeart/2005/8/layout/chevron1"/>
    <dgm:cxn modelId="{14C313A0-FBF7-447E-BEFC-C57EFB3439F7}" type="presParOf" srcId="{7B62EDA0-F119-405E-B4D3-29C423186990}" destId="{CF8A7A7C-6B64-4151-BB40-54565BBF0F62}" srcOrd="1" destOrd="0" presId="urn:microsoft.com/office/officeart/2005/8/layout/chevron1"/>
    <dgm:cxn modelId="{9F10823C-9671-45B1-A2C1-A032FA20403F}" type="presParOf" srcId="{7B62EDA0-F119-405E-B4D3-29C423186990}" destId="{D86D8ADF-5939-4F39-AB62-8B5D359CCAAE}" srcOrd="2" destOrd="0" presId="urn:microsoft.com/office/officeart/2005/8/layout/chevron1"/>
    <dgm:cxn modelId="{2618323B-1C77-40E4-84F4-F6F6EBE93ED3}" type="presParOf" srcId="{7B62EDA0-F119-405E-B4D3-29C423186990}" destId="{56EFB039-4564-4774-8DDE-B0C9E2B2C533}" srcOrd="3" destOrd="0" presId="urn:microsoft.com/office/officeart/2005/8/layout/chevron1"/>
    <dgm:cxn modelId="{1635784D-7053-40F3-9339-53489FF53AB3}" type="presParOf" srcId="{7B62EDA0-F119-405E-B4D3-29C423186990}" destId="{4EEC3ACB-452C-41F1-8426-171D48E44E9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2366B5-D131-40CB-8248-FF89A73361DA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776DB14-E101-403E-A29C-D02B17EDBDD0}">
      <dgm:prSet phldrT="[Text]"/>
      <dgm:spPr/>
      <dgm:t>
        <a:bodyPr/>
        <a:lstStyle/>
        <a:p>
          <a:r>
            <a:rPr lang="cs-CZ" dirty="0"/>
            <a:t>Zaměstnanec</a:t>
          </a:r>
        </a:p>
      </dgm:t>
    </dgm:pt>
    <dgm:pt modelId="{9BDB9892-031C-4943-98F2-05A10276D404}" type="parTrans" cxnId="{19A5077F-7EF4-4679-AEAA-BC1353ABBB41}">
      <dgm:prSet/>
      <dgm:spPr/>
      <dgm:t>
        <a:bodyPr/>
        <a:lstStyle/>
        <a:p>
          <a:endParaRPr lang="cs-CZ"/>
        </a:p>
      </dgm:t>
    </dgm:pt>
    <dgm:pt modelId="{24FBC850-DCCF-4CE1-8633-8637E8DD7B2D}" type="sibTrans" cxnId="{19A5077F-7EF4-4679-AEAA-BC1353ABBB41}">
      <dgm:prSet/>
      <dgm:spPr/>
      <dgm:t>
        <a:bodyPr/>
        <a:lstStyle/>
        <a:p>
          <a:endParaRPr lang="cs-CZ"/>
        </a:p>
      </dgm:t>
    </dgm:pt>
    <dgm:pt modelId="{A3BF3B05-8299-43CF-BAAF-D2E5673B7329}">
      <dgm:prSet phldrT="[Text]"/>
      <dgm:spPr/>
      <dgm:t>
        <a:bodyPr/>
        <a:lstStyle/>
        <a:p>
          <a:pPr algn="ctr"/>
          <a:r>
            <a:rPr lang="cs-CZ" dirty="0"/>
            <a:t> 6,5 %</a:t>
          </a:r>
        </a:p>
      </dgm:t>
    </dgm:pt>
    <dgm:pt modelId="{03033004-100B-417E-8B1D-3B092C9A6E91}" type="parTrans" cxnId="{BCF2BBCA-E396-4B66-BB0C-B954385AF2B8}">
      <dgm:prSet/>
      <dgm:spPr/>
      <dgm:t>
        <a:bodyPr/>
        <a:lstStyle/>
        <a:p>
          <a:endParaRPr lang="cs-CZ"/>
        </a:p>
      </dgm:t>
    </dgm:pt>
    <dgm:pt modelId="{585F4D2E-5605-409E-990B-E931EB193765}" type="sibTrans" cxnId="{BCF2BBCA-E396-4B66-BB0C-B954385AF2B8}">
      <dgm:prSet/>
      <dgm:spPr/>
      <dgm:t>
        <a:bodyPr/>
        <a:lstStyle/>
        <a:p>
          <a:endParaRPr lang="cs-CZ"/>
        </a:p>
      </dgm:t>
    </dgm:pt>
    <dgm:pt modelId="{015731A0-456A-4558-AD67-5C103279EBBF}">
      <dgm:prSet phldrT="[Text]"/>
      <dgm:spPr/>
      <dgm:t>
        <a:bodyPr/>
        <a:lstStyle/>
        <a:p>
          <a:r>
            <a:rPr lang="cs-CZ" dirty="0"/>
            <a:t>Zaměstnavatel</a:t>
          </a:r>
        </a:p>
      </dgm:t>
    </dgm:pt>
    <dgm:pt modelId="{07DAC9FF-A7B1-4CF6-BAB1-5710EBD21A69}" type="parTrans" cxnId="{8904EE8F-C27A-4886-AD05-F57604F15EAD}">
      <dgm:prSet/>
      <dgm:spPr/>
      <dgm:t>
        <a:bodyPr/>
        <a:lstStyle/>
        <a:p>
          <a:endParaRPr lang="cs-CZ"/>
        </a:p>
      </dgm:t>
    </dgm:pt>
    <dgm:pt modelId="{0B2B3E2F-0DA9-4E84-9C1B-517AC7A11565}" type="sibTrans" cxnId="{8904EE8F-C27A-4886-AD05-F57604F15EAD}">
      <dgm:prSet/>
      <dgm:spPr/>
      <dgm:t>
        <a:bodyPr/>
        <a:lstStyle/>
        <a:p>
          <a:endParaRPr lang="cs-CZ"/>
        </a:p>
      </dgm:t>
    </dgm:pt>
    <dgm:pt modelId="{12A35CE8-80B8-4BC0-9EAD-EABCB32EFE7A}">
      <dgm:prSet phldrT="[Text]"/>
      <dgm:spPr/>
      <dgm:t>
        <a:bodyPr/>
        <a:lstStyle/>
        <a:p>
          <a:pPr algn="ctr"/>
          <a:r>
            <a:rPr lang="cs-CZ" dirty="0"/>
            <a:t>25 %</a:t>
          </a:r>
        </a:p>
      </dgm:t>
    </dgm:pt>
    <dgm:pt modelId="{29E4E22D-4B57-4458-AF90-A783B9B86A42}" type="parTrans" cxnId="{BA9419DF-BB71-4333-B5FF-A1BB4AC4A666}">
      <dgm:prSet/>
      <dgm:spPr/>
      <dgm:t>
        <a:bodyPr/>
        <a:lstStyle/>
        <a:p>
          <a:endParaRPr lang="cs-CZ"/>
        </a:p>
      </dgm:t>
    </dgm:pt>
    <dgm:pt modelId="{0E25D534-F9CA-4E74-BC37-EF34DE78045D}" type="sibTrans" cxnId="{BA9419DF-BB71-4333-B5FF-A1BB4AC4A666}">
      <dgm:prSet/>
      <dgm:spPr/>
      <dgm:t>
        <a:bodyPr/>
        <a:lstStyle/>
        <a:p>
          <a:endParaRPr lang="cs-CZ"/>
        </a:p>
      </dgm:t>
    </dgm:pt>
    <dgm:pt modelId="{7CDAE476-D40C-43E2-9DA8-062FB91C75B3}">
      <dgm:prSet phldrT="[Text]"/>
      <dgm:spPr/>
      <dgm:t>
        <a:bodyPr/>
        <a:lstStyle/>
        <a:p>
          <a:r>
            <a:rPr lang="cs-CZ" dirty="0"/>
            <a:t>OSVČ</a:t>
          </a:r>
        </a:p>
      </dgm:t>
    </dgm:pt>
    <dgm:pt modelId="{1E78C9C9-E27B-48BE-8D9A-FD1D0A7E0CC8}" type="parTrans" cxnId="{C4A6506C-80DF-4071-9149-F9E09BCB2B30}">
      <dgm:prSet/>
      <dgm:spPr/>
      <dgm:t>
        <a:bodyPr/>
        <a:lstStyle/>
        <a:p>
          <a:endParaRPr lang="cs-CZ"/>
        </a:p>
      </dgm:t>
    </dgm:pt>
    <dgm:pt modelId="{219B2787-5D4E-42DF-876C-89F853567787}" type="sibTrans" cxnId="{C4A6506C-80DF-4071-9149-F9E09BCB2B30}">
      <dgm:prSet/>
      <dgm:spPr/>
      <dgm:t>
        <a:bodyPr/>
        <a:lstStyle/>
        <a:p>
          <a:endParaRPr lang="cs-CZ"/>
        </a:p>
      </dgm:t>
    </dgm:pt>
    <dgm:pt modelId="{25CF415A-DE44-4E77-ADAF-C09A5E3957DC}">
      <dgm:prSet phldrT="[Text]"/>
      <dgm:spPr/>
      <dgm:t>
        <a:bodyPr/>
        <a:lstStyle/>
        <a:p>
          <a:pPr algn="ctr"/>
          <a:r>
            <a:rPr lang="cs-CZ" dirty="0"/>
            <a:t>31,5</a:t>
          </a:r>
          <a:r>
            <a:rPr lang="cs-CZ" baseline="0" dirty="0"/>
            <a:t> %</a:t>
          </a:r>
          <a:endParaRPr lang="cs-CZ" dirty="0"/>
        </a:p>
      </dgm:t>
    </dgm:pt>
    <dgm:pt modelId="{DFA46667-C253-4E2B-A69A-BFE0D56FDF0A}" type="parTrans" cxnId="{E8EC16D4-5DD2-4BF5-A1C7-FD6EB3C5E2F6}">
      <dgm:prSet/>
      <dgm:spPr/>
      <dgm:t>
        <a:bodyPr/>
        <a:lstStyle/>
        <a:p>
          <a:endParaRPr lang="cs-CZ"/>
        </a:p>
      </dgm:t>
    </dgm:pt>
    <dgm:pt modelId="{8845EC4F-F859-4BA8-BC09-6A85757DC43D}" type="sibTrans" cxnId="{E8EC16D4-5DD2-4BF5-A1C7-FD6EB3C5E2F6}">
      <dgm:prSet/>
      <dgm:spPr/>
      <dgm:t>
        <a:bodyPr/>
        <a:lstStyle/>
        <a:p>
          <a:endParaRPr lang="cs-CZ"/>
        </a:p>
      </dgm:t>
    </dgm:pt>
    <dgm:pt modelId="{DDD4F031-63C4-4241-BF7E-C50D4CEF1FDA}" type="pres">
      <dgm:prSet presAssocID="{BD2366B5-D131-40CB-8248-FF89A73361DA}" presName="Name0" presStyleCnt="0">
        <dgm:presLayoutVars>
          <dgm:dir/>
          <dgm:animLvl val="lvl"/>
          <dgm:resizeHandles val="exact"/>
        </dgm:presLayoutVars>
      </dgm:prSet>
      <dgm:spPr/>
    </dgm:pt>
    <dgm:pt modelId="{E5DFC74D-863F-4059-893B-9F2D818C1104}" type="pres">
      <dgm:prSet presAssocID="{D776DB14-E101-403E-A29C-D02B17EDBDD0}" presName="composite" presStyleCnt="0"/>
      <dgm:spPr/>
    </dgm:pt>
    <dgm:pt modelId="{0816B170-929A-45DE-8F9A-8BFD694F5DA3}" type="pres">
      <dgm:prSet presAssocID="{D776DB14-E101-403E-A29C-D02B17EDBDD0}" presName="parTx" presStyleLbl="alignNode1" presStyleIdx="0" presStyleCnt="3" custAng="0" custLinFactNeighborX="-102" custLinFactNeighborY="-2775">
        <dgm:presLayoutVars>
          <dgm:chMax val="0"/>
          <dgm:chPref val="0"/>
          <dgm:bulletEnabled val="1"/>
        </dgm:presLayoutVars>
      </dgm:prSet>
      <dgm:spPr/>
    </dgm:pt>
    <dgm:pt modelId="{BC955C47-6F58-4662-AEEE-18AF11AB8352}" type="pres">
      <dgm:prSet presAssocID="{D776DB14-E101-403E-A29C-D02B17EDBDD0}" presName="desTx" presStyleLbl="alignAccFollowNode1" presStyleIdx="0" presStyleCnt="3">
        <dgm:presLayoutVars>
          <dgm:bulletEnabled val="1"/>
        </dgm:presLayoutVars>
      </dgm:prSet>
      <dgm:spPr/>
    </dgm:pt>
    <dgm:pt modelId="{0DF1631F-8E68-4496-A2B7-16495F60DC82}" type="pres">
      <dgm:prSet presAssocID="{24FBC850-DCCF-4CE1-8633-8637E8DD7B2D}" presName="space" presStyleCnt="0"/>
      <dgm:spPr/>
    </dgm:pt>
    <dgm:pt modelId="{098FEBA5-D2B2-4F63-8F3A-7CE5828CFC72}" type="pres">
      <dgm:prSet presAssocID="{015731A0-456A-4558-AD67-5C103279EBBF}" presName="composite" presStyleCnt="0"/>
      <dgm:spPr/>
    </dgm:pt>
    <dgm:pt modelId="{1F87C398-8999-4AA0-BF7D-CF70C2198EEF}" type="pres">
      <dgm:prSet presAssocID="{015731A0-456A-4558-AD67-5C103279EBB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B3F5052A-8549-46E4-894A-124B45607279}" type="pres">
      <dgm:prSet presAssocID="{015731A0-456A-4558-AD67-5C103279EBBF}" presName="desTx" presStyleLbl="alignAccFollowNode1" presStyleIdx="1" presStyleCnt="3">
        <dgm:presLayoutVars>
          <dgm:bulletEnabled val="1"/>
        </dgm:presLayoutVars>
      </dgm:prSet>
      <dgm:spPr/>
    </dgm:pt>
    <dgm:pt modelId="{4FCAF06E-5488-43B7-BAF7-E93F16CC481F}" type="pres">
      <dgm:prSet presAssocID="{0B2B3E2F-0DA9-4E84-9C1B-517AC7A11565}" presName="space" presStyleCnt="0"/>
      <dgm:spPr/>
    </dgm:pt>
    <dgm:pt modelId="{5EE24A2A-58C3-4524-8F4E-964CD0491ED9}" type="pres">
      <dgm:prSet presAssocID="{7CDAE476-D40C-43E2-9DA8-062FB91C75B3}" presName="composite" presStyleCnt="0"/>
      <dgm:spPr/>
    </dgm:pt>
    <dgm:pt modelId="{E2C5ACEB-61B3-4D99-9ED7-B2EDE8C1FF15}" type="pres">
      <dgm:prSet presAssocID="{7CDAE476-D40C-43E2-9DA8-062FB91C75B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1D26399A-D6F6-4409-BB74-154408E4617A}" type="pres">
      <dgm:prSet presAssocID="{7CDAE476-D40C-43E2-9DA8-062FB91C75B3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C3E6DD0A-4DD6-45CA-AFF3-EC54D9E06311}" type="presOf" srcId="{25CF415A-DE44-4E77-ADAF-C09A5E3957DC}" destId="{1D26399A-D6F6-4409-BB74-154408E4617A}" srcOrd="0" destOrd="0" presId="urn:microsoft.com/office/officeart/2005/8/layout/hList1"/>
    <dgm:cxn modelId="{FD73EA13-5949-4822-AEA4-7E0EB59ABE13}" type="presOf" srcId="{015731A0-456A-4558-AD67-5C103279EBBF}" destId="{1F87C398-8999-4AA0-BF7D-CF70C2198EEF}" srcOrd="0" destOrd="0" presId="urn:microsoft.com/office/officeart/2005/8/layout/hList1"/>
    <dgm:cxn modelId="{8221E719-F9E9-47A8-822D-257D4AAEAF3C}" type="presOf" srcId="{BD2366B5-D131-40CB-8248-FF89A73361DA}" destId="{DDD4F031-63C4-4241-BF7E-C50D4CEF1FDA}" srcOrd="0" destOrd="0" presId="urn:microsoft.com/office/officeart/2005/8/layout/hList1"/>
    <dgm:cxn modelId="{4490801B-70D9-43D2-9018-A3A4C04A7514}" type="presOf" srcId="{7CDAE476-D40C-43E2-9DA8-062FB91C75B3}" destId="{E2C5ACEB-61B3-4D99-9ED7-B2EDE8C1FF15}" srcOrd="0" destOrd="0" presId="urn:microsoft.com/office/officeart/2005/8/layout/hList1"/>
    <dgm:cxn modelId="{E2D7AD22-AB33-4B73-9710-C18E0A1AD2E0}" type="presOf" srcId="{12A35CE8-80B8-4BC0-9EAD-EABCB32EFE7A}" destId="{B3F5052A-8549-46E4-894A-124B45607279}" srcOrd="0" destOrd="0" presId="urn:microsoft.com/office/officeart/2005/8/layout/hList1"/>
    <dgm:cxn modelId="{C4A6506C-80DF-4071-9149-F9E09BCB2B30}" srcId="{BD2366B5-D131-40CB-8248-FF89A73361DA}" destId="{7CDAE476-D40C-43E2-9DA8-062FB91C75B3}" srcOrd="2" destOrd="0" parTransId="{1E78C9C9-E27B-48BE-8D9A-FD1D0A7E0CC8}" sibTransId="{219B2787-5D4E-42DF-876C-89F853567787}"/>
    <dgm:cxn modelId="{19A5077F-7EF4-4679-AEAA-BC1353ABBB41}" srcId="{BD2366B5-D131-40CB-8248-FF89A73361DA}" destId="{D776DB14-E101-403E-A29C-D02B17EDBDD0}" srcOrd="0" destOrd="0" parTransId="{9BDB9892-031C-4943-98F2-05A10276D404}" sibTransId="{24FBC850-DCCF-4CE1-8633-8637E8DD7B2D}"/>
    <dgm:cxn modelId="{8904EE8F-C27A-4886-AD05-F57604F15EAD}" srcId="{BD2366B5-D131-40CB-8248-FF89A73361DA}" destId="{015731A0-456A-4558-AD67-5C103279EBBF}" srcOrd="1" destOrd="0" parTransId="{07DAC9FF-A7B1-4CF6-BAB1-5710EBD21A69}" sibTransId="{0B2B3E2F-0DA9-4E84-9C1B-517AC7A11565}"/>
    <dgm:cxn modelId="{AC010FCA-F38A-4765-A22D-14ED942EC9D3}" type="presOf" srcId="{D776DB14-E101-403E-A29C-D02B17EDBDD0}" destId="{0816B170-929A-45DE-8F9A-8BFD694F5DA3}" srcOrd="0" destOrd="0" presId="urn:microsoft.com/office/officeart/2005/8/layout/hList1"/>
    <dgm:cxn modelId="{BCF2BBCA-E396-4B66-BB0C-B954385AF2B8}" srcId="{D776DB14-E101-403E-A29C-D02B17EDBDD0}" destId="{A3BF3B05-8299-43CF-BAAF-D2E5673B7329}" srcOrd="0" destOrd="0" parTransId="{03033004-100B-417E-8B1D-3B092C9A6E91}" sibTransId="{585F4D2E-5605-409E-990B-E931EB193765}"/>
    <dgm:cxn modelId="{E8EC16D4-5DD2-4BF5-A1C7-FD6EB3C5E2F6}" srcId="{7CDAE476-D40C-43E2-9DA8-062FB91C75B3}" destId="{25CF415A-DE44-4E77-ADAF-C09A5E3957DC}" srcOrd="0" destOrd="0" parTransId="{DFA46667-C253-4E2B-A69A-BFE0D56FDF0A}" sibTransId="{8845EC4F-F859-4BA8-BC09-6A85757DC43D}"/>
    <dgm:cxn modelId="{BA9419DF-BB71-4333-B5FF-A1BB4AC4A666}" srcId="{015731A0-456A-4558-AD67-5C103279EBBF}" destId="{12A35CE8-80B8-4BC0-9EAD-EABCB32EFE7A}" srcOrd="0" destOrd="0" parTransId="{29E4E22D-4B57-4458-AF90-A783B9B86A42}" sibTransId="{0E25D534-F9CA-4E74-BC37-EF34DE78045D}"/>
    <dgm:cxn modelId="{6DDC71F7-7C1E-4A11-9370-2270C9AD2E6A}" type="presOf" srcId="{A3BF3B05-8299-43CF-BAAF-D2E5673B7329}" destId="{BC955C47-6F58-4662-AEEE-18AF11AB8352}" srcOrd="0" destOrd="0" presId="urn:microsoft.com/office/officeart/2005/8/layout/hList1"/>
    <dgm:cxn modelId="{DCF8AB73-CB36-4F3C-BF45-5F67214A03D4}" type="presParOf" srcId="{DDD4F031-63C4-4241-BF7E-C50D4CEF1FDA}" destId="{E5DFC74D-863F-4059-893B-9F2D818C1104}" srcOrd="0" destOrd="0" presId="urn:microsoft.com/office/officeart/2005/8/layout/hList1"/>
    <dgm:cxn modelId="{F46A87B0-7DF0-43E8-A44F-6E7C89B72C83}" type="presParOf" srcId="{E5DFC74D-863F-4059-893B-9F2D818C1104}" destId="{0816B170-929A-45DE-8F9A-8BFD694F5DA3}" srcOrd="0" destOrd="0" presId="urn:microsoft.com/office/officeart/2005/8/layout/hList1"/>
    <dgm:cxn modelId="{2B13DC92-1D98-4A7E-B1FF-8810AE170D3B}" type="presParOf" srcId="{E5DFC74D-863F-4059-893B-9F2D818C1104}" destId="{BC955C47-6F58-4662-AEEE-18AF11AB8352}" srcOrd="1" destOrd="0" presId="urn:microsoft.com/office/officeart/2005/8/layout/hList1"/>
    <dgm:cxn modelId="{A41C21B9-71D3-4DFD-B517-56149C5B2774}" type="presParOf" srcId="{DDD4F031-63C4-4241-BF7E-C50D4CEF1FDA}" destId="{0DF1631F-8E68-4496-A2B7-16495F60DC82}" srcOrd="1" destOrd="0" presId="urn:microsoft.com/office/officeart/2005/8/layout/hList1"/>
    <dgm:cxn modelId="{32CEF832-0ADD-49BB-B409-4C965BA7547A}" type="presParOf" srcId="{DDD4F031-63C4-4241-BF7E-C50D4CEF1FDA}" destId="{098FEBA5-D2B2-4F63-8F3A-7CE5828CFC72}" srcOrd="2" destOrd="0" presId="urn:microsoft.com/office/officeart/2005/8/layout/hList1"/>
    <dgm:cxn modelId="{BE48CA77-5CF9-4AB6-9493-C53F91FB3EEB}" type="presParOf" srcId="{098FEBA5-D2B2-4F63-8F3A-7CE5828CFC72}" destId="{1F87C398-8999-4AA0-BF7D-CF70C2198EEF}" srcOrd="0" destOrd="0" presId="urn:microsoft.com/office/officeart/2005/8/layout/hList1"/>
    <dgm:cxn modelId="{CE43DDE9-A1D3-46CC-A8D5-E0EC6ABA8650}" type="presParOf" srcId="{098FEBA5-D2B2-4F63-8F3A-7CE5828CFC72}" destId="{B3F5052A-8549-46E4-894A-124B45607279}" srcOrd="1" destOrd="0" presId="urn:microsoft.com/office/officeart/2005/8/layout/hList1"/>
    <dgm:cxn modelId="{55A8B160-6DAC-488C-A5F3-DE81CBE778F1}" type="presParOf" srcId="{DDD4F031-63C4-4241-BF7E-C50D4CEF1FDA}" destId="{4FCAF06E-5488-43B7-BAF7-E93F16CC481F}" srcOrd="3" destOrd="0" presId="urn:microsoft.com/office/officeart/2005/8/layout/hList1"/>
    <dgm:cxn modelId="{EC9C8BEE-CADB-4D7A-AE91-A6EECBF75C53}" type="presParOf" srcId="{DDD4F031-63C4-4241-BF7E-C50D4CEF1FDA}" destId="{5EE24A2A-58C3-4524-8F4E-964CD0491ED9}" srcOrd="4" destOrd="0" presId="urn:microsoft.com/office/officeart/2005/8/layout/hList1"/>
    <dgm:cxn modelId="{2840B83E-42FD-4444-9E46-B14F34FDE90D}" type="presParOf" srcId="{5EE24A2A-58C3-4524-8F4E-964CD0491ED9}" destId="{E2C5ACEB-61B3-4D99-9ED7-B2EDE8C1FF15}" srcOrd="0" destOrd="0" presId="urn:microsoft.com/office/officeart/2005/8/layout/hList1"/>
    <dgm:cxn modelId="{1806DFE9-FAFB-4EFE-85D9-8D1B1D78C245}" type="presParOf" srcId="{5EE24A2A-58C3-4524-8F4E-964CD0491ED9}" destId="{1D26399A-D6F6-4409-BB74-154408E4617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61D8D-E34B-4CDB-A4D4-7F1D3B9D17DF}">
      <dsp:nvSpPr>
        <dsp:cNvPr id="0" name=""/>
        <dsp:cNvSpPr/>
      </dsp:nvSpPr>
      <dsp:spPr>
        <a:xfrm>
          <a:off x="-3289940" y="-506105"/>
          <a:ext cx="3923288" cy="3923288"/>
        </a:xfrm>
        <a:prstGeom prst="blockArc">
          <a:avLst>
            <a:gd name="adj1" fmla="val 18900000"/>
            <a:gd name="adj2" fmla="val 2700000"/>
            <a:gd name="adj3" fmla="val 5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DE5339-BC73-4598-BF04-CE5D0E2024DC}">
      <dsp:nvSpPr>
        <dsp:cNvPr id="0" name=""/>
        <dsp:cNvSpPr/>
      </dsp:nvSpPr>
      <dsp:spPr>
        <a:xfrm>
          <a:off x="407253" y="291107"/>
          <a:ext cx="6003003" cy="582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134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Ministerstvo zdravotnictví</a:t>
          </a:r>
          <a:endParaRPr lang="en-US" sz="3000" kern="1200" dirty="0"/>
        </a:p>
      </dsp:txBody>
      <dsp:txXfrm>
        <a:off x="407253" y="291107"/>
        <a:ext cx="6003003" cy="582215"/>
      </dsp:txXfrm>
    </dsp:sp>
    <dsp:sp modelId="{E53232A0-41CC-486B-8DC1-7EEECEC650F8}">
      <dsp:nvSpPr>
        <dsp:cNvPr id="0" name=""/>
        <dsp:cNvSpPr/>
      </dsp:nvSpPr>
      <dsp:spPr>
        <a:xfrm>
          <a:off x="43368" y="218330"/>
          <a:ext cx="727769" cy="7277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34A634-4DD0-47F5-9F23-BF636273654B}">
      <dsp:nvSpPr>
        <dsp:cNvPr id="0" name=""/>
        <dsp:cNvSpPr/>
      </dsp:nvSpPr>
      <dsp:spPr>
        <a:xfrm>
          <a:off x="618888" y="1164431"/>
          <a:ext cx="5791368" cy="582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134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Zdravotní pojišťovny</a:t>
          </a:r>
          <a:endParaRPr lang="en-US" sz="3000" kern="1200" dirty="0"/>
        </a:p>
      </dsp:txBody>
      <dsp:txXfrm>
        <a:off x="618888" y="1164431"/>
        <a:ext cx="5791368" cy="582215"/>
      </dsp:txXfrm>
    </dsp:sp>
    <dsp:sp modelId="{ED58C3E2-09A6-486E-8DFC-38AEA3F5A373}">
      <dsp:nvSpPr>
        <dsp:cNvPr id="0" name=""/>
        <dsp:cNvSpPr/>
      </dsp:nvSpPr>
      <dsp:spPr>
        <a:xfrm>
          <a:off x="255003" y="1091654"/>
          <a:ext cx="727769" cy="7277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CE8BCE-F092-4387-B2F6-4DDA8F7F60F5}">
      <dsp:nvSpPr>
        <dsp:cNvPr id="0" name=""/>
        <dsp:cNvSpPr/>
      </dsp:nvSpPr>
      <dsp:spPr>
        <a:xfrm>
          <a:off x="407253" y="2037754"/>
          <a:ext cx="6003003" cy="582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134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Zdravotnická zařízení</a:t>
          </a:r>
          <a:endParaRPr lang="en-US" sz="3000" kern="1200" dirty="0"/>
        </a:p>
      </dsp:txBody>
      <dsp:txXfrm>
        <a:off x="407253" y="2037754"/>
        <a:ext cx="6003003" cy="582215"/>
      </dsp:txXfrm>
    </dsp:sp>
    <dsp:sp modelId="{405F5FDA-A1E0-4C58-B6C3-6DE32273E8D2}">
      <dsp:nvSpPr>
        <dsp:cNvPr id="0" name=""/>
        <dsp:cNvSpPr/>
      </dsp:nvSpPr>
      <dsp:spPr>
        <a:xfrm>
          <a:off x="43368" y="1964977"/>
          <a:ext cx="727769" cy="7277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268DC-C46A-434F-8DC3-C652D074242A}">
      <dsp:nvSpPr>
        <dsp:cNvPr id="0" name=""/>
        <dsp:cNvSpPr/>
      </dsp:nvSpPr>
      <dsp:spPr>
        <a:xfrm>
          <a:off x="1631" y="1002352"/>
          <a:ext cx="1988000" cy="7952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Důchodové pojištění</a:t>
          </a:r>
        </a:p>
      </dsp:txBody>
      <dsp:txXfrm>
        <a:off x="399231" y="1002352"/>
        <a:ext cx="1192800" cy="795200"/>
      </dsp:txXfrm>
    </dsp:sp>
    <dsp:sp modelId="{D86D8ADF-5939-4F39-AB62-8B5D359CCAAE}">
      <dsp:nvSpPr>
        <dsp:cNvPr id="0" name=""/>
        <dsp:cNvSpPr/>
      </dsp:nvSpPr>
      <dsp:spPr>
        <a:xfrm>
          <a:off x="1790831" y="1002352"/>
          <a:ext cx="1988000" cy="7952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Nemocenské pojištění</a:t>
          </a:r>
        </a:p>
      </dsp:txBody>
      <dsp:txXfrm>
        <a:off x="2188431" y="1002352"/>
        <a:ext cx="1192800" cy="795200"/>
      </dsp:txXfrm>
    </dsp:sp>
    <dsp:sp modelId="{4EEC3ACB-452C-41F1-8426-171D48E44E98}">
      <dsp:nvSpPr>
        <dsp:cNvPr id="0" name=""/>
        <dsp:cNvSpPr/>
      </dsp:nvSpPr>
      <dsp:spPr>
        <a:xfrm>
          <a:off x="3580032" y="1002352"/>
          <a:ext cx="1988000" cy="7952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Příspěvek na státní politiku zaměstnanosti</a:t>
          </a:r>
        </a:p>
      </dsp:txBody>
      <dsp:txXfrm>
        <a:off x="3977632" y="1002352"/>
        <a:ext cx="1192800" cy="7952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6B170-929A-45DE-8F9A-8BFD694F5DA3}">
      <dsp:nvSpPr>
        <dsp:cNvPr id="0" name=""/>
        <dsp:cNvSpPr/>
      </dsp:nvSpPr>
      <dsp:spPr>
        <a:xfrm>
          <a:off x="12" y="254377"/>
          <a:ext cx="2155553" cy="691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Zaměstnanec</a:t>
          </a:r>
        </a:p>
      </dsp:txBody>
      <dsp:txXfrm>
        <a:off x="12" y="254377"/>
        <a:ext cx="2155553" cy="691200"/>
      </dsp:txXfrm>
    </dsp:sp>
    <dsp:sp modelId="{BC955C47-6F58-4662-AEEE-18AF11AB8352}">
      <dsp:nvSpPr>
        <dsp:cNvPr id="0" name=""/>
        <dsp:cNvSpPr/>
      </dsp:nvSpPr>
      <dsp:spPr>
        <a:xfrm>
          <a:off x="2210" y="964758"/>
          <a:ext cx="2155553" cy="10540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 6,5 %</a:t>
          </a:r>
        </a:p>
      </dsp:txBody>
      <dsp:txXfrm>
        <a:off x="2210" y="964758"/>
        <a:ext cx="2155553" cy="1054080"/>
      </dsp:txXfrm>
    </dsp:sp>
    <dsp:sp modelId="{1F87C398-8999-4AA0-BF7D-CF70C2198EEF}">
      <dsp:nvSpPr>
        <dsp:cNvPr id="0" name=""/>
        <dsp:cNvSpPr/>
      </dsp:nvSpPr>
      <dsp:spPr>
        <a:xfrm>
          <a:off x="2459542" y="273557"/>
          <a:ext cx="2155553" cy="691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Zaměstnavatel</a:t>
          </a:r>
        </a:p>
      </dsp:txBody>
      <dsp:txXfrm>
        <a:off x="2459542" y="273557"/>
        <a:ext cx="2155553" cy="691200"/>
      </dsp:txXfrm>
    </dsp:sp>
    <dsp:sp modelId="{B3F5052A-8549-46E4-894A-124B45607279}">
      <dsp:nvSpPr>
        <dsp:cNvPr id="0" name=""/>
        <dsp:cNvSpPr/>
      </dsp:nvSpPr>
      <dsp:spPr>
        <a:xfrm>
          <a:off x="2459542" y="964758"/>
          <a:ext cx="2155553" cy="10540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25 %</a:t>
          </a:r>
        </a:p>
      </dsp:txBody>
      <dsp:txXfrm>
        <a:off x="2459542" y="964758"/>
        <a:ext cx="2155553" cy="1054080"/>
      </dsp:txXfrm>
    </dsp:sp>
    <dsp:sp modelId="{E2C5ACEB-61B3-4D99-9ED7-B2EDE8C1FF15}">
      <dsp:nvSpPr>
        <dsp:cNvPr id="0" name=""/>
        <dsp:cNvSpPr/>
      </dsp:nvSpPr>
      <dsp:spPr>
        <a:xfrm>
          <a:off x="4916873" y="273557"/>
          <a:ext cx="2155553" cy="691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OSVČ</a:t>
          </a:r>
        </a:p>
      </dsp:txBody>
      <dsp:txXfrm>
        <a:off x="4916873" y="273557"/>
        <a:ext cx="2155553" cy="691200"/>
      </dsp:txXfrm>
    </dsp:sp>
    <dsp:sp modelId="{1D26399A-D6F6-4409-BB74-154408E4617A}">
      <dsp:nvSpPr>
        <dsp:cNvPr id="0" name=""/>
        <dsp:cNvSpPr/>
      </dsp:nvSpPr>
      <dsp:spPr>
        <a:xfrm>
          <a:off x="4916873" y="964758"/>
          <a:ext cx="2155553" cy="10540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31,5</a:t>
          </a:r>
          <a:r>
            <a:rPr lang="cs-CZ" sz="2400" kern="1200" baseline="0" dirty="0"/>
            <a:t> %</a:t>
          </a:r>
          <a:endParaRPr lang="cs-CZ" sz="2400" kern="1200" dirty="0"/>
        </a:p>
      </dsp:txBody>
      <dsp:txXfrm>
        <a:off x="4916873" y="964758"/>
        <a:ext cx="2155553" cy="1054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CE47F2-D02D-4559-8203-D75DA3107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436B4-0479-4124-9AD4-55E041EF10F5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55FB61-7AE0-40DC-A2C6-35245306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C63A23-9A38-4912-9E3A-ED9850F19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8120C-DC32-428A-B01D-13ABE578508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2764498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EED19F-C53D-48BE-A291-1B37BD59D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828CB-0F6A-47B1-B1AB-A725F1D70E31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11D5F4-A6EF-4B72-8C1D-C746E2EE1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2DEAF5-3AC5-46B6-BA34-E9474051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88BCD-6CF3-4C0E-8985-BE4A59CCF35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34242833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772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B38EA5-71A9-4F50-AE6F-F2204D076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D7A0-4D36-475E-A6A5-9FC38BC054FA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60DBED-CA8D-4A70-BAB1-D5DC887BF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A2964C-F949-4A55-B547-DCC44C5D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4600D-BAB9-4D6F-867C-E73FE38AEA3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8530603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40E181-7DED-495B-8F27-28992DA81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AAEBA-279B-469C-A59D-BFB6344899F4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2C67AA-391E-447F-9344-DB8A82AE6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0FF592-3BBC-4CD9-8C6A-E648DC83B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B75BF-5629-43E5-928A-50EE9F88BDC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65274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E6F8DD-4482-4C71-A558-3772D204C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6DB3E-288B-4874-8F77-C4CF67C333D6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C701FE-69E5-4310-9210-54B6FF35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6CB806-76FA-47DA-B899-EFA76A3ED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07B53-E1D4-4CB9-94A2-18C82455929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9075244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4102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600204"/>
            <a:ext cx="54102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25CC28F4-DC95-457B-8832-19B7D75FD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530BA-A68A-44C2-940F-6B9E952CFFFE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F849A63D-1940-4E61-A826-ABBD0B6B2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DB55A5B2-68EE-44DE-982E-8A2777A9A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45BA8-8463-47FA-9494-E6B46855BBF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5181705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BCC42176-B5EB-492C-9C45-35EAED022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54FE2-1DA8-4D77-B26C-0ACA8DF8C037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9D73B746-5C5F-4AD9-AA80-065A2C109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F339DCE4-A0DF-4D26-BBC0-B43D2C308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A1FAF-58D6-4676-B13A-E56CD6AED91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2593469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A2F95467-82FC-406E-8FC6-5277C7C0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7A50C-E1AF-43FC-B9D1-25C8E39617E4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E8D00364-0019-4C1A-9CBF-5348058D7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A608986B-7614-465B-86D2-3B5FC157B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119F2-D4B3-44A9-BB93-47B7B0601CC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4422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D5D88968-16B8-4ADC-915D-CB867808B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827EE-08E6-4CD3-AE1A-C4B18DCBF203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E6B8D7F6-0DFE-44E0-A526-85327AF4C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D2874E53-85DC-4221-99EF-1399755D5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806A1-894A-4EC2-A087-90C49F10E01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73618336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7A13B08C-67C5-426B-A536-1A98A7285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96929-0228-45DF-B810-4A5611142A8A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37AEC4C0-4A0D-4C46-BA74-724CC3C8C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E12C38C3-800D-4C93-86DC-E15145F16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59AF9-C141-4717-9B00-EFD09FACB61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66030569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36F28DAE-FC16-47F1-B46F-37931C7F7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5BF6A-CF86-4F78-8B5F-3D5C0D2B57C2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05CF097D-0DC6-4B03-8873-64994733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1BF5BE9A-A8D0-4E90-A07B-30F9BB10B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DC1E9-AD86-4A61-8023-61F78A1BC02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181119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B7A79754-2A8A-45B6-A34A-2AE1BE11FAD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9C5D2D00-006A-4D78-81FB-7425F7B9EB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C5E2CF-7904-43FE-A338-B83023DD4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E97F4C-44AF-4D3D-B221-B5BF356B8944}" type="datetimeFigureOut">
              <a:rPr lang="cs-CZ"/>
              <a:pPr>
                <a:defRPr/>
              </a:pPr>
              <a:t>26.02.2020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CA7221-A048-4A1D-9971-B2CBA5A13A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D19EF0-F00F-4617-996F-7DCD3C86B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1DFDBC0-FB9F-4665-B97E-B3C4A7C5CC9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>
            <a:extLst>
              <a:ext uri="{FF2B5EF4-FFF2-40B4-BE49-F238E27FC236}">
                <a16:creationId xmlns:a16="http://schemas.microsoft.com/office/drawing/2014/main" id="{64A4971B-4B8F-4CC6-A5CB-C7A18DE14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55069"/>
            <a:ext cx="7772400" cy="1102519"/>
          </a:xfrm>
        </p:spPr>
        <p:txBody>
          <a:bodyPr/>
          <a:lstStyle/>
          <a:p>
            <a:pPr eaLnBrk="1" hangingPunct="1"/>
            <a:r>
              <a:rPr lang="cs-CZ" altLang="en-US" sz="4400" dirty="0"/>
              <a:t>Ekonomika zdravotnictví a sociálního zabezpečení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A8D970-9B9E-4197-B06D-8111DE7BA3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100" dirty="0"/>
              <a:t>doc. Ing. Jan </a:t>
            </a:r>
            <a:r>
              <a:rPr lang="cs-CZ" sz="2100" dirty="0" err="1"/>
              <a:t>Nevima</a:t>
            </a:r>
            <a:r>
              <a:rPr lang="cs-CZ" sz="2100" dirty="0"/>
              <a:t>, Ph.D.</a:t>
            </a: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113FF036-8E30-4E07-A9F5-956394C8F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Tržní zdravotnictví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2C1C2072-243B-4039-A2AD-BEEC9ECB0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97" y="1200150"/>
            <a:ext cx="8229600" cy="5383212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cs-CZ" altLang="en-US" sz="3200" dirty="0"/>
              <a:t>stát financuje zdravotnické služby pro občany, kteří žijí pod hranicí životního minima a důchodce,</a:t>
            </a:r>
          </a:p>
          <a:p>
            <a:pPr algn="just" eaLnBrk="1" hangingPunct="1">
              <a:lnSpc>
                <a:spcPct val="150000"/>
              </a:lnSpc>
            </a:pPr>
            <a:r>
              <a:rPr lang="cs-CZ" altLang="en-US" sz="3200" dirty="0"/>
              <a:t>ostatní občané si musí obstarat zdravotnické služby sami na trhu,</a:t>
            </a:r>
          </a:p>
          <a:p>
            <a:pPr algn="just" eaLnBrk="1" hangingPunct="1">
              <a:lnSpc>
                <a:spcPct val="150000"/>
              </a:lnSpc>
            </a:pPr>
            <a:r>
              <a:rPr lang="cs-CZ" altLang="en-US" sz="3200" dirty="0"/>
              <a:t>tento model je používán hlavně v USA </a:t>
            </a:r>
            <a:br>
              <a:rPr lang="cs-CZ" altLang="en-US" sz="3200" dirty="0"/>
            </a:br>
            <a:r>
              <a:rPr lang="cs-CZ" altLang="en-US" sz="3200" dirty="0"/>
              <a:t>(</a:t>
            </a:r>
            <a:r>
              <a:rPr lang="cs-CZ" altLang="en-US" sz="3200" dirty="0" err="1"/>
              <a:t>medi</a:t>
            </a:r>
            <a:r>
              <a:rPr lang="cs-CZ" altLang="en-US" sz="3200" dirty="0"/>
              <a:t>-care a </a:t>
            </a:r>
            <a:r>
              <a:rPr lang="cs-CZ" altLang="en-US" sz="3200" dirty="0" err="1"/>
              <a:t>medi-aid</a:t>
            </a:r>
            <a:r>
              <a:rPr lang="cs-CZ" altLang="en-US" sz="3200" dirty="0"/>
              <a:t>).</a:t>
            </a:r>
          </a:p>
        </p:txBody>
      </p:sp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50" b="1" dirty="0"/>
              <a:t>Architektura sociálního zabezpečení v ČR</a:t>
            </a:r>
            <a:br>
              <a:rPr lang="cs-CZ" sz="4050" b="1" dirty="0"/>
            </a:br>
            <a:r>
              <a:rPr lang="cs-CZ" sz="4050" b="1" dirty="0"/>
              <a:t>- základem je sociální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2685" y="1619250"/>
            <a:ext cx="8643938" cy="49641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cs-CZ" sz="2100" dirty="0"/>
              <a:t>1/ důchodové pojištění</a:t>
            </a:r>
          </a:p>
          <a:p>
            <a:pPr>
              <a:lnSpc>
                <a:spcPct val="150000"/>
              </a:lnSpc>
              <a:buNone/>
            </a:pPr>
            <a:endParaRPr lang="cs-CZ" sz="2100" dirty="0"/>
          </a:p>
          <a:p>
            <a:pPr>
              <a:lnSpc>
                <a:spcPct val="150000"/>
              </a:lnSpc>
              <a:buNone/>
            </a:pPr>
            <a:r>
              <a:rPr lang="cs-CZ" sz="2100" dirty="0"/>
              <a:t>2/ nemocenské pojištění</a:t>
            </a:r>
          </a:p>
          <a:p>
            <a:pPr>
              <a:lnSpc>
                <a:spcPct val="150000"/>
              </a:lnSpc>
              <a:buNone/>
            </a:pPr>
            <a:endParaRPr lang="cs-CZ" sz="2100" dirty="0"/>
          </a:p>
          <a:p>
            <a:pPr>
              <a:lnSpc>
                <a:spcPct val="150000"/>
              </a:lnSpc>
              <a:buNone/>
            </a:pPr>
            <a:r>
              <a:rPr lang="cs-CZ" sz="2100" dirty="0"/>
              <a:t>3/ systém státní sociální podpory a sociální péče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97576359"/>
              </p:ext>
            </p:extLst>
          </p:nvPr>
        </p:nvGraphicFramePr>
        <p:xfrm>
          <a:off x="3321651" y="629094"/>
          <a:ext cx="5569664" cy="2799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50" b="1" dirty="0"/>
              <a:t>Systémy financování </a:t>
            </a:r>
            <a:br>
              <a:rPr lang="cs-CZ" sz="4050" b="1" dirty="0"/>
            </a:br>
            <a:r>
              <a:rPr lang="cs-CZ" sz="4050" b="1" dirty="0"/>
              <a:t>sociálního zabezpečení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2887" y="2314575"/>
            <a:ext cx="8643938" cy="355758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endParaRPr lang="cs-CZ" sz="2100" dirty="0"/>
          </a:p>
          <a:p>
            <a:pPr>
              <a:lnSpc>
                <a:spcPct val="150000"/>
              </a:lnSpc>
              <a:buNone/>
            </a:pPr>
            <a:r>
              <a:rPr lang="cs-CZ" sz="2100" dirty="0"/>
              <a:t>	</a:t>
            </a:r>
            <a:r>
              <a:rPr lang="cs-CZ" sz="2800" dirty="0"/>
              <a:t>Podle ekonomické teorie existují v zásadě DVA základní systémy financování sociálního zabezpečení:</a:t>
            </a:r>
          </a:p>
          <a:p>
            <a:pPr>
              <a:lnSpc>
                <a:spcPct val="150000"/>
              </a:lnSpc>
              <a:buFont typeface="Candara" pitchFamily="34" charset="0"/>
              <a:buAutoNum type="arabicPeriod"/>
            </a:pPr>
            <a:r>
              <a:rPr lang="cs-CZ" sz="2800" dirty="0"/>
              <a:t>průběžné financování – systém PAYG </a:t>
            </a:r>
            <a:r>
              <a:rPr lang="cs-CZ" sz="2800" b="1" dirty="0" err="1"/>
              <a:t>P</a:t>
            </a:r>
            <a:r>
              <a:rPr lang="cs-CZ" sz="2800" dirty="0" err="1"/>
              <a:t>ay</a:t>
            </a:r>
            <a:r>
              <a:rPr lang="cs-CZ" sz="2800" dirty="0"/>
              <a:t>-</a:t>
            </a:r>
            <a:r>
              <a:rPr lang="cs-CZ" sz="2800" b="1" dirty="0"/>
              <a:t>A</a:t>
            </a:r>
            <a:r>
              <a:rPr lang="cs-CZ" sz="2800" dirty="0"/>
              <a:t>s-</a:t>
            </a:r>
            <a:r>
              <a:rPr lang="cs-CZ" sz="2800" b="1" dirty="0" err="1"/>
              <a:t>Y</a:t>
            </a:r>
            <a:r>
              <a:rPr lang="cs-CZ" sz="2800" dirty="0" err="1"/>
              <a:t>ou</a:t>
            </a:r>
            <a:r>
              <a:rPr lang="cs-CZ" sz="2800" dirty="0"/>
              <a:t>-</a:t>
            </a:r>
            <a:r>
              <a:rPr lang="cs-CZ" sz="2800" b="1" dirty="0"/>
              <a:t>G</a:t>
            </a:r>
            <a:r>
              <a:rPr lang="cs-CZ" sz="2800" dirty="0"/>
              <a:t>o,</a:t>
            </a:r>
          </a:p>
          <a:p>
            <a:pPr>
              <a:lnSpc>
                <a:spcPct val="150000"/>
              </a:lnSpc>
              <a:buFont typeface="Candara" pitchFamily="34" charset="0"/>
              <a:buAutoNum type="arabicPeriod"/>
            </a:pPr>
            <a:r>
              <a:rPr lang="cs-CZ" sz="2800" dirty="0"/>
              <a:t>fondové financování prostřednictvím kapitalizovaného fondu.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50" b="1" dirty="0"/>
              <a:t>Sociální pojištění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670" y="1795326"/>
            <a:ext cx="8643938" cy="3557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cs-CZ" sz="2800" dirty="0"/>
              <a:t>1/ se vypočítává u zaměstnance z hrubé mzdy;</a:t>
            </a:r>
          </a:p>
          <a:p>
            <a:pPr>
              <a:lnSpc>
                <a:spcPct val="150000"/>
              </a:lnSpc>
              <a:buNone/>
            </a:pPr>
            <a:r>
              <a:rPr lang="cs-CZ" sz="2800" dirty="0"/>
              <a:t>2/ u živnostníků, podnikatelů a jiných OSVČ – </a:t>
            </a:r>
            <a:br>
              <a:rPr lang="cs-CZ" sz="2800" dirty="0"/>
            </a:br>
            <a:r>
              <a:rPr lang="cs-CZ" sz="2800" dirty="0"/>
              <a:t>polovina zisku za předešlé zúčtovací období.</a:t>
            </a:r>
          </a:p>
          <a:p>
            <a:pPr>
              <a:lnSpc>
                <a:spcPct val="150000"/>
              </a:lnSpc>
              <a:buNone/>
            </a:pPr>
            <a:r>
              <a:rPr lang="cs-CZ" sz="2100" dirty="0"/>
              <a:t> </a:t>
            </a:r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/>
        </p:nvGraphicFramePr>
        <p:xfrm>
          <a:off x="1059724" y="3559119"/>
          <a:ext cx="7074638" cy="229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50" b="1" dirty="0"/>
              <a:t>Průběžné financování </a:t>
            </a:r>
            <a:br>
              <a:rPr lang="cs-CZ" sz="4050" b="1" dirty="0"/>
            </a:br>
            <a:r>
              <a:rPr lang="cs-CZ" sz="4050" b="1" dirty="0"/>
              <a:t>sociálního zabezpečení</a:t>
            </a:r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>
          <a:xfrm>
            <a:off x="242887" y="1417638"/>
            <a:ext cx="8658225" cy="51657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Průběžné financování je založeno na principu spočívající v tom, že: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z běžných veřejných příjmů daného rozpočtového roku </a:t>
            </a:r>
            <a:r>
              <a:rPr lang="cs-CZ" sz="2000" b="1" dirty="0"/>
              <a:t>se financují běžné </a:t>
            </a:r>
            <a:br>
              <a:rPr lang="cs-CZ" sz="2000" b="1" dirty="0"/>
            </a:br>
            <a:r>
              <a:rPr lang="cs-CZ" sz="2000" b="1" dirty="0"/>
              <a:t>výdaje na sociální zabezpečení</a:t>
            </a:r>
            <a:r>
              <a:rPr lang="cs-CZ" sz="2000" dirty="0"/>
              <a:t>,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systém je založen na </a:t>
            </a:r>
            <a:r>
              <a:rPr lang="cs-CZ" sz="2000" b="1" dirty="0"/>
              <a:t>mezigeneračním přerozdělování</a:t>
            </a:r>
            <a:r>
              <a:rPr lang="cs-CZ" sz="2000" dirty="0"/>
              <a:t>,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realizace sociálního zabezpečení probíhá </a:t>
            </a:r>
            <a:r>
              <a:rPr lang="cs-CZ" sz="2000" b="1" dirty="0"/>
              <a:t>formou dávek</a:t>
            </a:r>
            <a:r>
              <a:rPr lang="cs-CZ" sz="2000" dirty="0"/>
              <a:t>. 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Zdrojem financování jednotlivých druhů dávek jsou: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povinné pojistné na sociální zabezpečení,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povinné veřejné zdravotní pojištění,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daně (na financování sociálních podpor).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50" b="1" dirty="0"/>
              <a:t>Hlavní příčiny problémů </a:t>
            </a:r>
            <a:br>
              <a:rPr lang="cs-CZ" sz="4050" b="1" dirty="0"/>
            </a:br>
            <a:r>
              <a:rPr lang="cs-CZ" sz="4050" b="1" u="sng" dirty="0"/>
              <a:t>průběžného</a:t>
            </a:r>
            <a:r>
              <a:rPr lang="cs-CZ" sz="4050" b="1" dirty="0"/>
              <a:t> systému 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>
          <a:xfrm>
            <a:off x="200025" y="1417638"/>
            <a:ext cx="8729663" cy="45831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systém nemotivuje občany k vlastním úsporám na důchod,</a:t>
            </a:r>
          </a:p>
          <a:p>
            <a:pPr>
              <a:lnSpc>
                <a:spcPct val="150000"/>
              </a:lnSpc>
            </a:pPr>
            <a:r>
              <a:rPr lang="cs-CZ" dirty="0"/>
              <a:t>je faktorem ovlivňujícím deficit veřejných rozpočtů,</a:t>
            </a:r>
          </a:p>
          <a:p>
            <a:pPr>
              <a:lnSpc>
                <a:spcPct val="150000"/>
              </a:lnSpc>
            </a:pPr>
            <a:r>
              <a:rPr lang="cs-CZ" dirty="0"/>
              <a:t>nepříznivá ekonomická situace (např. hospodářská recese) snižuje </a:t>
            </a:r>
            <a:br>
              <a:rPr lang="cs-CZ" dirty="0"/>
            </a:br>
            <a:r>
              <a:rPr lang="cs-CZ" dirty="0"/>
              <a:t>zdroje krytí dávek,</a:t>
            </a:r>
          </a:p>
          <a:p>
            <a:pPr>
              <a:lnSpc>
                <a:spcPct val="150000"/>
              </a:lnSpc>
            </a:pPr>
            <a:r>
              <a:rPr lang="cs-CZ" dirty="0"/>
              <a:t>roste počet obyvatel v poproduktivním věku (stárnutí obyvatel),</a:t>
            </a:r>
          </a:p>
          <a:p>
            <a:pPr>
              <a:lnSpc>
                <a:spcPct val="150000"/>
              </a:lnSpc>
            </a:pPr>
            <a:r>
              <a:rPr lang="cs-CZ" dirty="0"/>
              <a:t>roste tlak na růst povinného pojistného na sociální zabezpečení,</a:t>
            </a:r>
          </a:p>
          <a:p>
            <a:pPr>
              <a:lnSpc>
                <a:spcPct val="150000"/>
              </a:lnSpc>
            </a:pPr>
            <a:r>
              <a:rPr lang="cs-CZ" dirty="0"/>
              <a:t>nízké úspory domácností pro zabezpečení ve stáří (lidé financují své aktivity v produktivním věku).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50" b="1" dirty="0"/>
              <a:t>Hlavní příčiny problémů </a:t>
            </a:r>
            <a:br>
              <a:rPr lang="cs-CZ" sz="4050" b="1" dirty="0"/>
            </a:br>
            <a:r>
              <a:rPr lang="cs-CZ" sz="4050" b="1" u="sng" dirty="0"/>
              <a:t>fondového</a:t>
            </a:r>
            <a:r>
              <a:rPr lang="cs-CZ" sz="4050" b="1" dirty="0"/>
              <a:t> systému</a:t>
            </a:r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>
          <a:xfrm>
            <a:off x="214313" y="2238648"/>
            <a:ext cx="8715375" cy="359065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700" dirty="0"/>
              <a:t>defraudace (vytunelování) kapitalizovaných fondů,</a:t>
            </a:r>
          </a:p>
          <a:p>
            <a:pPr>
              <a:lnSpc>
                <a:spcPct val="150000"/>
              </a:lnSpc>
            </a:pPr>
            <a:r>
              <a:rPr lang="cs-CZ" sz="2700" dirty="0"/>
              <a:t>riziko špatného investování,</a:t>
            </a:r>
          </a:p>
          <a:p>
            <a:pPr>
              <a:lnSpc>
                <a:spcPct val="150000"/>
              </a:lnSpc>
            </a:pPr>
            <a:r>
              <a:rPr lang="cs-CZ" sz="2700" dirty="0"/>
              <a:t>znehodnocení úspor inflací,</a:t>
            </a:r>
          </a:p>
          <a:p>
            <a:pPr>
              <a:lnSpc>
                <a:spcPct val="150000"/>
              </a:lnSpc>
            </a:pPr>
            <a:r>
              <a:rPr lang="cs-CZ" sz="2700" dirty="0"/>
              <a:t>vysoké náklady na vytváření rezerv (tzv. správní výdaje),</a:t>
            </a:r>
          </a:p>
          <a:p>
            <a:pPr>
              <a:lnSpc>
                <a:spcPct val="150000"/>
              </a:lnSpc>
            </a:pPr>
            <a:r>
              <a:rPr lang="cs-CZ" sz="2700" dirty="0"/>
              <a:t>vícenáklady na dozor nad hospodařením a intenzita dozoru.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id="{658B59C1-BE05-4DFD-9456-9A85BF045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Základní pojmy</a:t>
            </a:r>
          </a:p>
        </p:txBody>
      </p:sp>
      <p:sp>
        <p:nvSpPr>
          <p:cNvPr id="3075" name="Zástupný symbol pro obsah 2">
            <a:extLst>
              <a:ext uri="{FF2B5EF4-FFF2-40B4-BE49-F238E27FC236}">
                <a16:creationId xmlns:a16="http://schemas.microsoft.com/office/drawing/2014/main" id="{C3CCB79A-2EF6-497D-ABA5-C9117FE80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97" y="1123950"/>
            <a:ext cx="7873603" cy="5353050"/>
          </a:xfrm>
        </p:spPr>
        <p:txBody>
          <a:bodyPr/>
          <a:lstStyle/>
          <a:p>
            <a:pPr eaLnBrk="1" hangingPunct="1"/>
            <a:endParaRPr lang="cs-CZ" altLang="en-US" sz="1800" dirty="0"/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cs-CZ" altLang="en-US" b="1" dirty="0"/>
              <a:t>Zdravotnictví</a:t>
            </a:r>
          </a:p>
          <a:p>
            <a:pPr lvl="1" eaLnBrk="1" hangingPunct="1">
              <a:lnSpc>
                <a:spcPct val="150000"/>
              </a:lnSpc>
            </a:pPr>
            <a:r>
              <a:rPr lang="cs-CZ" altLang="en-US" sz="2400" dirty="0"/>
              <a:t>zdraví patří k jednotlivým prioritám jednotlivce i společnosti;</a:t>
            </a:r>
          </a:p>
          <a:p>
            <a:pPr lvl="1" eaLnBrk="1" hangingPunct="1">
              <a:lnSpc>
                <a:spcPct val="150000"/>
              </a:lnSpc>
            </a:pPr>
            <a:r>
              <a:rPr lang="cs-CZ" altLang="en-US" sz="2400" dirty="0"/>
              <a:t>ochrana a podpora zdraví je společným zájmem nás všech;</a:t>
            </a:r>
          </a:p>
          <a:p>
            <a:pPr lvl="1" eaLnBrk="1" hangingPunct="1">
              <a:lnSpc>
                <a:spcPct val="150000"/>
              </a:lnSpc>
            </a:pPr>
            <a:r>
              <a:rPr lang="cs-CZ" altLang="en-US" sz="2400" dirty="0"/>
              <a:t>vynaložené prostředky na zdravotní péči nechápeme jako </a:t>
            </a:r>
            <a:r>
              <a:rPr lang="cs-CZ" altLang="en-US" sz="2400" b="1" dirty="0"/>
              <a:t>výdaj</a:t>
            </a:r>
            <a:r>
              <a:rPr lang="cs-CZ" altLang="en-US" sz="2400" dirty="0"/>
              <a:t>, ale </a:t>
            </a:r>
            <a:r>
              <a:rPr lang="cs-CZ" altLang="en-US" sz="2400" b="1" dirty="0"/>
              <a:t>jako investici!</a:t>
            </a: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0EEACB56-67EA-4DFF-AE9B-ECC29531F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Základní pojmy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9B7AE97C-410D-4A1E-8002-6E662E120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97" y="1219200"/>
            <a:ext cx="8229600" cy="5181600"/>
          </a:xfrm>
        </p:spPr>
        <p:txBody>
          <a:bodyPr/>
          <a:lstStyle/>
          <a:p>
            <a:pPr eaLnBrk="1" hangingPunct="1"/>
            <a:endParaRPr lang="cs-CZ" altLang="en-US" sz="1800" dirty="0"/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cs-CZ" altLang="en-US" sz="2800" b="1" dirty="0"/>
              <a:t>Zdravotnictví</a:t>
            </a:r>
          </a:p>
          <a:p>
            <a:pPr lvl="1" eaLnBrk="1" hangingPunct="1">
              <a:lnSpc>
                <a:spcPct val="150000"/>
              </a:lnSpc>
            </a:pPr>
            <a:r>
              <a:rPr lang="cs-CZ" altLang="en-US" sz="2800" dirty="0"/>
              <a:t>úroveň zdravotní péče ovlivňuje zdraví obyvatelstva okolo </a:t>
            </a:r>
            <a:r>
              <a:rPr lang="cs-CZ" altLang="en-US" sz="2800" b="1" dirty="0"/>
              <a:t>20 %;</a:t>
            </a:r>
          </a:p>
          <a:p>
            <a:pPr lvl="1" eaLnBrk="1" hangingPunct="1">
              <a:lnSpc>
                <a:spcPct val="150000"/>
              </a:lnSpc>
            </a:pPr>
            <a:r>
              <a:rPr lang="cs-CZ" altLang="en-US" sz="2800" dirty="0"/>
              <a:t>zdravotnictví je nedílnou součástí </a:t>
            </a:r>
            <a:r>
              <a:rPr lang="cs-CZ" altLang="en-US" sz="2800" b="1" dirty="0"/>
              <a:t>hospodářské politiky státu;</a:t>
            </a:r>
          </a:p>
          <a:p>
            <a:pPr lvl="1" eaLnBrk="1" hangingPunct="1">
              <a:lnSpc>
                <a:spcPct val="150000"/>
              </a:lnSpc>
            </a:pPr>
            <a:r>
              <a:rPr lang="cs-CZ" altLang="en-US" sz="2800" b="1" dirty="0"/>
              <a:t>financování zdravotnictví v příslušném státě, je odvozeno od zdravotní politiky státu.</a:t>
            </a:r>
          </a:p>
          <a:p>
            <a:pPr lvl="1" eaLnBrk="1" hangingPunct="1">
              <a:lnSpc>
                <a:spcPct val="150000"/>
              </a:lnSpc>
            </a:pPr>
            <a:endParaRPr lang="cs-CZ" altLang="en-US" sz="1650" dirty="0"/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0AD95CF1-EEF3-46EC-8BA6-243A38EAD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Organizace zdravotnictví</a:t>
            </a:r>
            <a:endParaRPr lang="en-US" altLang="cs-CZ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7E738C37-6770-4F3A-8F22-A2C9A3364A1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0643" y="2085806"/>
          <a:ext cx="6447234" cy="2911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5E259FA6-7797-414D-A95F-0D6680FEB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Zdravotní pojišťovny</a:t>
            </a:r>
            <a:endParaRPr lang="en-US" altLang="cs-CZ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003D8FAC-9071-4696-85DC-221B8DF37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492" y="1200150"/>
            <a:ext cx="6544865" cy="5383212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cs-CZ" altLang="cs-CZ" sz="1800" b="1" dirty="0"/>
              <a:t>7 základních zdravotních pojišťoven:</a:t>
            </a:r>
          </a:p>
          <a:p>
            <a:pPr lvl="1" eaLnBrk="1" hangingPunct="1">
              <a:lnSpc>
                <a:spcPct val="150000"/>
              </a:lnSpc>
            </a:pPr>
            <a:r>
              <a:rPr lang="cs-CZ" altLang="cs-CZ" sz="2400" dirty="0"/>
              <a:t>Všeobecná zdravotní pojišťovna;</a:t>
            </a:r>
          </a:p>
          <a:p>
            <a:pPr lvl="1" eaLnBrk="1" hangingPunct="1">
              <a:lnSpc>
                <a:spcPct val="150000"/>
              </a:lnSpc>
            </a:pPr>
            <a:r>
              <a:rPr lang="cs-CZ" altLang="cs-CZ" sz="2400" dirty="0"/>
              <a:t>Vojenská zdravotní pojišťovna;</a:t>
            </a:r>
          </a:p>
          <a:p>
            <a:pPr lvl="1" eaLnBrk="1" hangingPunct="1">
              <a:lnSpc>
                <a:spcPct val="150000"/>
              </a:lnSpc>
            </a:pPr>
            <a:r>
              <a:rPr lang="cs-CZ" altLang="cs-CZ" sz="2400" dirty="0"/>
              <a:t>Česká průmyslová zdravotní pojišťovna;</a:t>
            </a:r>
          </a:p>
          <a:p>
            <a:pPr lvl="1" eaLnBrk="1" hangingPunct="1">
              <a:lnSpc>
                <a:spcPct val="150000"/>
              </a:lnSpc>
            </a:pPr>
            <a:r>
              <a:rPr lang="cs-CZ" altLang="cs-CZ" sz="2400" dirty="0"/>
              <a:t>Oborová zdravotní pojišťovna;</a:t>
            </a:r>
          </a:p>
          <a:p>
            <a:pPr lvl="1" eaLnBrk="1" hangingPunct="1">
              <a:lnSpc>
                <a:spcPct val="150000"/>
              </a:lnSpc>
            </a:pPr>
            <a:r>
              <a:rPr lang="cs-CZ" altLang="cs-CZ" sz="2400" dirty="0"/>
              <a:t>Zaměstnanecká pojišťovna Škoda;</a:t>
            </a:r>
          </a:p>
          <a:p>
            <a:pPr lvl="1" eaLnBrk="1" hangingPunct="1">
              <a:lnSpc>
                <a:spcPct val="150000"/>
              </a:lnSpc>
            </a:pPr>
            <a:r>
              <a:rPr lang="cs-CZ" altLang="cs-CZ" sz="2400" dirty="0"/>
              <a:t>Zdravotní pojišťovna ministerstva vnitra;</a:t>
            </a:r>
          </a:p>
          <a:p>
            <a:pPr lvl="1" eaLnBrk="1" hangingPunct="1">
              <a:lnSpc>
                <a:spcPct val="150000"/>
              </a:lnSpc>
            </a:pPr>
            <a:r>
              <a:rPr lang="cs-CZ" altLang="cs-CZ" sz="2400" dirty="0"/>
              <a:t>Revírní bratrská pokladna.</a:t>
            </a:r>
            <a:endParaRPr lang="en-US" altLang="cs-CZ" sz="2400" dirty="0"/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764D4BBA-4246-457B-9011-4BF5967F2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Modely organizace zdravotnictví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DF34D967-8AF0-49B8-9149-1182EA414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97" y="1323975"/>
            <a:ext cx="8178403" cy="512445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cs-CZ" altLang="en-US" sz="2800" dirty="0"/>
              <a:t>většiny vyspělých zemí zajišťuje svým občanům bezplatné a rovnocenné zdravotní služby,</a:t>
            </a:r>
          </a:p>
          <a:p>
            <a:pPr algn="just" eaLnBrk="1" hangingPunct="1">
              <a:lnSpc>
                <a:spcPct val="150000"/>
              </a:lnSpc>
            </a:pPr>
            <a:r>
              <a:rPr lang="cs-CZ" altLang="en-US" sz="2800" dirty="0"/>
              <a:t>momentálně můžeme rozlišit tři základní modely financování zdravotnictví:</a:t>
            </a:r>
          </a:p>
          <a:p>
            <a:pPr lvl="1" eaLnBrk="1" hangingPunct="1">
              <a:lnSpc>
                <a:spcPct val="150000"/>
              </a:lnSpc>
            </a:pPr>
            <a:r>
              <a:rPr lang="cs-CZ" altLang="en-US" sz="2800" dirty="0"/>
              <a:t>převážně ze zdravotního pojištění,</a:t>
            </a:r>
          </a:p>
          <a:p>
            <a:pPr lvl="1" eaLnBrk="1" hangingPunct="1">
              <a:lnSpc>
                <a:spcPct val="150000"/>
              </a:lnSpc>
            </a:pPr>
            <a:r>
              <a:rPr lang="cs-CZ" altLang="en-US" sz="2800" dirty="0"/>
              <a:t>převážně z daní,</a:t>
            </a:r>
          </a:p>
          <a:p>
            <a:pPr lvl="1" eaLnBrk="1" hangingPunct="1">
              <a:lnSpc>
                <a:spcPct val="150000"/>
              </a:lnSpc>
            </a:pPr>
            <a:r>
              <a:rPr lang="cs-CZ" altLang="en-US" sz="2800" dirty="0"/>
              <a:t>převážně soukromé.</a:t>
            </a:r>
          </a:p>
          <a:p>
            <a:pPr lvl="1" eaLnBrk="1" hangingPunct="1"/>
            <a:endParaRPr lang="cs-CZ" altLang="en-US" sz="1650" dirty="0"/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ECDA3A70-0ECB-4B60-B8F7-40E73053F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Způsoby financování zdravotnictví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7D70E5E3-04BB-4D17-BE09-A787EFC54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97" y="1104900"/>
            <a:ext cx="6581775" cy="5478462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</a:pPr>
            <a:endParaRPr lang="cs-CZ" altLang="cs-CZ" sz="1800" dirty="0"/>
          </a:p>
          <a:p>
            <a:pPr lvl="1" eaLnBrk="1" hangingPunct="1">
              <a:lnSpc>
                <a:spcPct val="150000"/>
              </a:lnSpc>
            </a:pPr>
            <a:r>
              <a:rPr lang="cs-CZ" altLang="cs-CZ" sz="2800" dirty="0"/>
              <a:t>financování zdravotnictví úzce souvisí s jeho organizací a řízením;</a:t>
            </a:r>
          </a:p>
          <a:p>
            <a:pPr lvl="1" eaLnBrk="1" hangingPunct="1">
              <a:lnSpc>
                <a:spcPct val="150000"/>
              </a:lnSpc>
            </a:pPr>
            <a:r>
              <a:rPr lang="cs-CZ" altLang="cs-CZ" sz="2800" dirty="0"/>
              <a:t>obecně můžeme rozdělit do třech skupin:</a:t>
            </a:r>
          </a:p>
          <a:p>
            <a:pPr lvl="2" eaLnBrk="1" hangingPunct="1">
              <a:lnSpc>
                <a:spcPct val="150000"/>
              </a:lnSpc>
            </a:pPr>
            <a:r>
              <a:rPr lang="cs-CZ" altLang="cs-CZ" sz="2800" dirty="0"/>
              <a:t>národní zdravotní služba,</a:t>
            </a:r>
          </a:p>
          <a:p>
            <a:pPr lvl="2" eaLnBrk="1" hangingPunct="1">
              <a:lnSpc>
                <a:spcPct val="150000"/>
              </a:lnSpc>
            </a:pPr>
            <a:r>
              <a:rPr lang="cs-CZ" altLang="cs-CZ" sz="2800" dirty="0"/>
              <a:t>evropské pluralitní zdravotnictví,</a:t>
            </a:r>
          </a:p>
          <a:p>
            <a:pPr lvl="2" eaLnBrk="1" hangingPunct="1">
              <a:lnSpc>
                <a:spcPct val="150000"/>
              </a:lnSpc>
            </a:pPr>
            <a:r>
              <a:rPr lang="cs-CZ" altLang="cs-CZ" sz="2800" dirty="0"/>
              <a:t>tržní zdravotnictví.</a:t>
            </a:r>
          </a:p>
        </p:txBody>
      </p:sp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62677736-301E-48A9-8D76-51DE6A5AB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Národní zdravotní služba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29FAF37A-6CF2-4F64-AB4C-79CD92758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96" y="1162050"/>
            <a:ext cx="7892653" cy="5286375"/>
          </a:xfrm>
        </p:spPr>
        <p:txBody>
          <a:bodyPr/>
          <a:lstStyle/>
          <a:p>
            <a:pPr lvl="1" algn="just" eaLnBrk="1" hangingPunct="1">
              <a:lnSpc>
                <a:spcPct val="150000"/>
              </a:lnSpc>
            </a:pPr>
            <a:r>
              <a:rPr lang="cs-CZ" altLang="en-US" sz="2800" b="1" dirty="0"/>
              <a:t>stát má monopol na poskytování zdravotních služeb</a:t>
            </a:r>
            <a:r>
              <a:rPr lang="cs-CZ" altLang="en-US" sz="2800" dirty="0"/>
              <a:t>, které jsou pro občany bezplatné,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cs-CZ" altLang="en-US" sz="2800" dirty="0"/>
              <a:t>zdravotnické služby jsou financované státem z veřejného rozpočtu,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cs-CZ" altLang="en-US" sz="2800" dirty="0"/>
              <a:t>model uplatňovaný dříve u tzv. socialistických zemí.</a:t>
            </a:r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E4DFE6BD-5A7F-46AD-AA71-54E14B753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Pluralitní zdravotnictví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325B49A3-A400-4868-BE82-F09AA3691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160860"/>
            <a:ext cx="8353425" cy="530661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cs-CZ" altLang="en-US" sz="3200" dirty="0"/>
              <a:t>jedná se o </a:t>
            </a:r>
            <a:r>
              <a:rPr lang="cs-CZ" altLang="en-US" sz="3200" b="1" dirty="0"/>
              <a:t>nestátní zdravotnictví</a:t>
            </a:r>
            <a:r>
              <a:rPr lang="cs-CZ" altLang="en-US" sz="3200" dirty="0"/>
              <a:t>, za které ručí stát,</a:t>
            </a:r>
          </a:p>
          <a:p>
            <a:pPr algn="just" eaLnBrk="1" hangingPunct="1">
              <a:lnSpc>
                <a:spcPct val="150000"/>
              </a:lnSpc>
            </a:pPr>
            <a:r>
              <a:rPr lang="cs-CZ" altLang="en-US" sz="3200" dirty="0"/>
              <a:t>finanční prostředky se získávají ze </a:t>
            </a:r>
            <a:r>
              <a:rPr lang="cs-CZ" altLang="en-US" sz="3200" b="1" dirty="0"/>
              <a:t>zákonem povinného zdravotního pojištění</a:t>
            </a:r>
            <a:r>
              <a:rPr lang="cs-CZ" altLang="en-US" sz="3200" dirty="0"/>
              <a:t>,</a:t>
            </a:r>
          </a:p>
          <a:p>
            <a:pPr algn="just" eaLnBrk="1" hangingPunct="1">
              <a:lnSpc>
                <a:spcPct val="150000"/>
              </a:lnSpc>
            </a:pPr>
            <a:r>
              <a:rPr lang="cs-CZ" altLang="en-US" sz="3200" dirty="0"/>
              <a:t>příspěvky od pojištěnců se shromažďují v pojišťovacích fondech, které spravují </a:t>
            </a:r>
            <a:r>
              <a:rPr lang="cs-CZ" altLang="en-US" sz="3200" b="1" dirty="0"/>
              <a:t>zdravotní pojišťovny</a:t>
            </a:r>
            <a:r>
              <a:rPr lang="cs-CZ" altLang="en-US" sz="3200" dirty="0"/>
              <a:t>.</a:t>
            </a:r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</TotalTime>
  <Words>606</Words>
  <Application>Microsoft Office PowerPoint</Application>
  <PresentationFormat>Předvádění na obrazovce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Candara</vt:lpstr>
      <vt:lpstr>Trebuchet MS</vt:lpstr>
      <vt:lpstr>Motiv systému Office</vt:lpstr>
      <vt:lpstr>Ekonomika zdravotnictví a sociálního zabezpečení</vt:lpstr>
      <vt:lpstr>Základní pojmy</vt:lpstr>
      <vt:lpstr>Základní pojmy</vt:lpstr>
      <vt:lpstr>Organizace zdravotnictví</vt:lpstr>
      <vt:lpstr>Zdravotní pojišťovny</vt:lpstr>
      <vt:lpstr>Modely organizace zdravotnictví</vt:lpstr>
      <vt:lpstr>Způsoby financování zdravotnictví</vt:lpstr>
      <vt:lpstr>Národní zdravotní služba</vt:lpstr>
      <vt:lpstr>Pluralitní zdravotnictví</vt:lpstr>
      <vt:lpstr>Tržní zdravotnictví</vt:lpstr>
      <vt:lpstr>Architektura sociálního zabezpečení v ČR - základem je sociální pojištění</vt:lpstr>
      <vt:lpstr>Systémy financování  sociálního zabezpečení</vt:lpstr>
      <vt:lpstr>Sociální pojištění </vt:lpstr>
      <vt:lpstr>Průběžné financování  sociálního zabezpečení</vt:lpstr>
      <vt:lpstr>Hlavní příčiny problémů  průběžného systému </vt:lpstr>
      <vt:lpstr>Hlavní příčiny problémů  fondového systému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odvětví veřejného sektoru</dc:title>
  <dc:creator>Vojta</dc:creator>
  <cp:lastModifiedBy>Jan Nevima</cp:lastModifiedBy>
  <cp:revision>67</cp:revision>
  <dcterms:created xsi:type="dcterms:W3CDTF">2016-11-16T10:02:45Z</dcterms:created>
  <dcterms:modified xsi:type="dcterms:W3CDTF">2020-02-26T11:03:10Z</dcterms:modified>
</cp:coreProperties>
</file>