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9" r:id="rId1"/>
  </p:sldMasterIdLst>
  <p:sldIdLst>
    <p:sldId id="256" r:id="rId2"/>
    <p:sldId id="361" r:id="rId3"/>
    <p:sldId id="362" r:id="rId4"/>
    <p:sldId id="355" r:id="rId5"/>
    <p:sldId id="338" r:id="rId6"/>
    <p:sldId id="327" r:id="rId7"/>
    <p:sldId id="363" r:id="rId8"/>
    <p:sldId id="257" r:id="rId9"/>
    <p:sldId id="259" r:id="rId10"/>
    <p:sldId id="260" r:id="rId11"/>
    <p:sldId id="262" r:id="rId12"/>
    <p:sldId id="263" r:id="rId13"/>
    <p:sldId id="264" r:id="rId14"/>
    <p:sldId id="265" r:id="rId15"/>
    <p:sldId id="269" r:id="rId16"/>
    <p:sldId id="270" r:id="rId17"/>
    <p:sldId id="272" r:id="rId18"/>
    <p:sldId id="295" r:id="rId19"/>
    <p:sldId id="276" r:id="rId20"/>
    <p:sldId id="282" r:id="rId21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653576-50E0-4810-997B-80E7BE7A7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AD42F-5FE3-4B75-BC1E-3AD089563BFB}" type="datetimeFigureOut">
              <a:rPr lang="cs-CZ"/>
              <a:pPr>
                <a:defRPr/>
              </a:pPr>
              <a:t>23.02.2020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86F68-E1EC-4D24-AD55-49EC3DB23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758191-6CE8-4094-9B34-C7EAD25C5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44C76-EDB7-4A19-AB8F-8B49598A446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39817276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E7FC66-8C9C-4195-9E2B-EE6228D3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31EA5-7F52-4086-80F6-E2DCA8CA26CC}" type="datetimeFigureOut">
              <a:rPr lang="cs-CZ"/>
              <a:pPr>
                <a:defRPr/>
              </a:pPr>
              <a:t>23.02.2020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2E7EDC-C962-4C18-9D1B-EE78E92D7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30F0C1-F743-4AD2-B257-A5DAB6576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CA322-3424-46C0-86E7-817A184BC2E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3946555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7E7EBB-AAE8-4043-BD8D-B747AD3B5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FB1B6-DD7B-4637-B88D-1A5831A6323B}" type="datetimeFigureOut">
              <a:rPr lang="cs-CZ"/>
              <a:pPr>
                <a:defRPr/>
              </a:pPr>
              <a:t>23.02.2020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272B54-3F65-409B-8267-EF120A2E6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BE45E2-2B07-4EC7-B301-64C81DB43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E9CF3-9A33-48D0-BC82-AE403CD3CFC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742367053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F10F65-63F4-4869-A26B-8565AA6AF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9B65F-E269-4768-87D2-466E2442BD2C}" type="datetimeFigureOut">
              <a:rPr lang="cs-CZ"/>
              <a:pPr>
                <a:defRPr/>
              </a:pPr>
              <a:t>23.02.2020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A218AB-1737-406A-B241-BDDBE45E6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D40CFB-2997-407D-BB12-4AF8C98DA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5FD85-751F-4C9F-BE30-CC07F078394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7232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550083-4613-42E4-802E-60ED3BAEE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401BE-6DF3-4F51-8ADF-2A9B55E42C12}" type="datetimeFigureOut">
              <a:rPr lang="cs-CZ"/>
              <a:pPr>
                <a:defRPr/>
              </a:pPr>
              <a:t>23.02.2020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3B9B82-9CE1-4F87-ACEF-D5AFFADC2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6162C8-D155-4995-9FA2-358DA0487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9DEC6-A224-46AE-9D50-A6B029EEE51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6389012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99ACC555-CE1B-4A46-83E4-4175B1EB3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B5BF2-6BF2-4DF3-A87D-2A5DF7890AF5}" type="datetimeFigureOut">
              <a:rPr lang="cs-CZ"/>
              <a:pPr>
                <a:defRPr/>
              </a:pPr>
              <a:t>23.02.2020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841127CE-5871-4792-8E55-852EEF500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4689FE9B-5016-4E3B-B858-DFE1F45B1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FC846-00B3-4F2F-B69B-08115971971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6316820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C547B655-3E08-4475-A995-05084B41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82A45-0E08-4CA4-943C-7EC4C38610F9}" type="datetimeFigureOut">
              <a:rPr lang="cs-CZ"/>
              <a:pPr>
                <a:defRPr/>
              </a:pPr>
              <a:t>23.02.2020</a:t>
            </a:fld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D9E02A3E-D6D6-4692-B766-A89BA2395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B345942C-C35E-40EB-AD3B-0CC6C9CB4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9F394-D099-4716-9DCB-325CD2624B1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7063776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203747FE-AEEF-4164-A7A6-E75BDEB0F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FB9EC-E965-49B2-9919-F9B97043A53D}" type="datetimeFigureOut">
              <a:rPr lang="cs-CZ"/>
              <a:pPr>
                <a:defRPr/>
              </a:pPr>
              <a:t>23.02.2020</a:t>
            </a:fld>
            <a:endParaRPr 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86322957-9243-4026-8F05-FACBBF626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11B41522-14D2-4062-9843-36F5A8719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9C856-11FD-4187-80AC-8F6D42C7FEE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5299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459F6513-7376-4615-872A-1FBBFF9E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C4BB3-CCB9-47DD-A915-34E26ACE6103}" type="datetimeFigureOut">
              <a:rPr lang="cs-CZ"/>
              <a:pPr>
                <a:defRPr/>
              </a:pPr>
              <a:t>23.02.2020</a:t>
            </a:fld>
            <a:endParaRPr 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8CC5B2AC-AFDC-4BFE-99AC-667BC83D3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E4730276-A588-4D8D-B044-70804D82B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5101C-C635-4F92-BF98-22366CF12EE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1325841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7F858DAE-5933-4645-BE24-BBCE01988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C1203-7E97-4134-AAF6-774F16FE70F0}" type="datetimeFigureOut">
              <a:rPr lang="cs-CZ"/>
              <a:pPr>
                <a:defRPr/>
              </a:pPr>
              <a:t>23.02.2020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85F70018-B477-4C49-9FF1-31B4B246A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2BCE003E-1872-4423-A43B-0DBBFD915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F770F-4033-4BCC-BB60-6EE2F114FF7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9942638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46688310-0CA2-45DD-8127-56769633E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D142F-7832-4410-9FF2-1CF24852724F}" type="datetimeFigureOut">
              <a:rPr lang="cs-CZ"/>
              <a:pPr>
                <a:defRPr/>
              </a:pPr>
              <a:t>23.02.2020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15840873-513B-411E-B99B-851F02E57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E8CDD3FF-1AB6-411A-8142-850701AD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CBEBE-548C-45BC-9D92-EC7495F86E3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63045431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2F35A60A-FFE7-45BF-A0DF-13183EF33BF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1FA82E26-0D26-4F81-AD29-7186874FD4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1F274E-041F-4BF8-85F5-0BFAE990B8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A09D86-3E69-4C64-9CA1-4E458C5798E8}" type="datetimeFigureOut">
              <a:rPr lang="cs-CZ"/>
              <a:pPr>
                <a:defRPr/>
              </a:pPr>
              <a:t>23.02.2020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F7D203-F362-46DD-8BC4-BB104EC213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60C91D-480A-4DC1-8A85-994CD2B77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F64EE58-4AFA-405F-806B-42518D81BF3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>
            <a:extLst>
              <a:ext uri="{FF2B5EF4-FFF2-40B4-BE49-F238E27FC236}">
                <a16:creationId xmlns:a16="http://schemas.microsoft.com/office/drawing/2014/main" id="{65EDDA95-FBCA-4B57-BAD0-87EAD1C34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55069"/>
            <a:ext cx="7772400" cy="1102519"/>
          </a:xfrm>
        </p:spPr>
        <p:txBody>
          <a:bodyPr/>
          <a:lstStyle/>
          <a:p>
            <a:pPr eaLnBrk="1" hangingPunct="1"/>
            <a:r>
              <a:rPr lang="cs-CZ" altLang="en-US" sz="4800" b="1" dirty="0"/>
              <a:t>Politika bydlení</a:t>
            </a:r>
            <a:endParaRPr lang="en-US" altLang="en-US" sz="4800" b="1" dirty="0"/>
          </a:p>
        </p:txBody>
      </p:sp>
      <p:sp>
        <p:nvSpPr>
          <p:cNvPr id="2051" name="Podnadpis 3">
            <a:extLst>
              <a:ext uri="{FF2B5EF4-FFF2-40B4-BE49-F238E27FC236}">
                <a16:creationId xmlns:a16="http://schemas.microsoft.com/office/drawing/2014/main" id="{57FF93E1-0255-4EAF-9C7D-DAB173B8C3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cs-CZ" altLang="cs-CZ" sz="1800" b="1">
                <a:solidFill>
                  <a:schemeClr val="tx1"/>
                </a:solidFill>
              </a:rPr>
              <a:t>doc. Ing. Jan Nevima, Ph.D.</a:t>
            </a:r>
            <a:endParaRPr lang="en-US" altLang="cs-CZ" sz="18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A5D0D3E0-D993-42C9-B4D6-14DC8601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b="1"/>
              <a:t>Kulturní politika státu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32712915-BCC1-46AA-92F6-1DC6EDB16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96" y="1266825"/>
            <a:ext cx="8102203" cy="5316537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</a:pPr>
            <a:r>
              <a:rPr lang="cs-CZ" altLang="en-US" sz="2000" dirty="0"/>
              <a:t>Vyjadřuje míru jeho vlivu při zajišťování a ovlivňování jak produkce, tak spotřeby kulturních statků. Z hlediska ekonomické funkce </a:t>
            </a:r>
            <a:br>
              <a:rPr lang="cs-CZ" altLang="en-US" sz="2000" dirty="0"/>
            </a:br>
            <a:r>
              <a:rPr lang="cs-CZ" altLang="en-US" sz="2000" dirty="0"/>
              <a:t>se rozlišují 4 základní modely:</a:t>
            </a:r>
          </a:p>
          <a:p>
            <a:pPr lvl="1" algn="just" eaLnBrk="1" hangingPunct="1"/>
            <a:r>
              <a:rPr lang="cs-CZ" altLang="en-US" sz="2000" i="1" dirty="0"/>
              <a:t>stát </a:t>
            </a:r>
            <a:r>
              <a:rPr lang="cs-CZ" altLang="en-US" sz="2000" i="1" dirty="0" err="1"/>
              <a:t>Ulehčovatel</a:t>
            </a:r>
            <a:r>
              <a:rPr lang="cs-CZ" altLang="en-US" sz="2000" i="1" dirty="0"/>
              <a:t>: </a:t>
            </a:r>
            <a:r>
              <a:rPr lang="cs-CZ" altLang="en-US" sz="2000" dirty="0"/>
              <a:t>příslušná vláda v rámci fungování tohoto modelu podporuje zejména amatérské umělecké organizace tím, že klade důraz na vlastní činnost příslušné organizace.</a:t>
            </a:r>
          </a:p>
          <a:p>
            <a:pPr lvl="1" algn="just" eaLnBrk="1" hangingPunct="1"/>
            <a:r>
              <a:rPr lang="cs-CZ" altLang="en-US" sz="2000" i="1" dirty="0"/>
              <a:t>stát Patron: </a:t>
            </a:r>
            <a:r>
              <a:rPr lang="cs-CZ" altLang="en-US" sz="2000" dirty="0"/>
              <a:t>vláda uplatňuje svůj vliv např. prostřednictvím nezávislých umělecký rad (jejichž členové jsou jmenováni vládou).</a:t>
            </a:r>
          </a:p>
          <a:p>
            <a:pPr lvl="1" algn="just" eaLnBrk="1" hangingPunct="1"/>
            <a:r>
              <a:rPr lang="cs-CZ" altLang="en-US" sz="2000" i="1" dirty="0"/>
              <a:t>stát Architekt: </a:t>
            </a:r>
            <a:r>
              <a:rPr lang="cs-CZ" altLang="en-US" sz="2000" dirty="0"/>
              <a:t>příslušná kulturní organizace je podporována buď přímo z centra, nebo nižšími orgány.</a:t>
            </a:r>
          </a:p>
          <a:p>
            <a:pPr lvl="1" algn="just" eaLnBrk="1" hangingPunct="1"/>
            <a:r>
              <a:rPr lang="cs-CZ" altLang="en-US" sz="2000" i="1" dirty="0"/>
              <a:t>stát Konstruktér: </a:t>
            </a:r>
            <a:r>
              <a:rPr lang="cs-CZ" altLang="en-US" sz="2000" dirty="0"/>
              <a:t>tento model je považován za extrém, neboť vlády v něm vystupují jako vlastníci všech prostředků. O podpoře příslušných kulturních organizací rozhodují politické instituce.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38E49DAE-3DE5-4B16-8559-686ED89D6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b="1"/>
              <a:t>Státní fond kultury ČR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00C6F5C5-4DE2-4392-A0D5-A403BB752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7202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en-US" sz="3200" dirty="0"/>
              <a:t>Mezi základní finanční zdroje Fondu patří:</a:t>
            </a:r>
          </a:p>
          <a:p>
            <a:pPr lvl="1" algn="just" eaLnBrk="1" hangingPunct="1"/>
            <a:r>
              <a:rPr lang="cs-CZ" altLang="en-US" sz="3200" u="sng" dirty="0"/>
              <a:t> příjmy</a:t>
            </a:r>
            <a:r>
              <a:rPr lang="cs-CZ" altLang="en-US" sz="3200" dirty="0"/>
              <a:t>: z pronájmu majetku (např. palác U Hybernů), příjmy z autorských práv děl bez dědiců, výnosy z pohlednic, plakátů;</a:t>
            </a:r>
          </a:p>
          <a:p>
            <a:pPr lvl="1" algn="just" eaLnBrk="1" hangingPunct="1"/>
            <a:r>
              <a:rPr lang="cs-CZ" altLang="en-US" sz="3200" u="sng" dirty="0"/>
              <a:t> výdaje</a:t>
            </a:r>
            <a:r>
              <a:rPr lang="cs-CZ" altLang="en-US" sz="3200" dirty="0"/>
              <a:t>: projekty v oblasti kultury na základě předložených žádostí.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0FB0A144-15E8-4BF6-BD45-CCCC3E385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b="1"/>
              <a:t>Státní fond kinematografie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09417EEF-54CE-4986-BE52-2FC58A53A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238250"/>
            <a:ext cx="8139112" cy="5345111"/>
          </a:xfrm>
        </p:spPr>
        <p:txBody>
          <a:bodyPr/>
          <a:lstStyle/>
          <a:p>
            <a:pPr algn="just" eaLnBrk="1" hangingPunct="1"/>
            <a:r>
              <a:rPr lang="cs-CZ" altLang="en-US" sz="2800" dirty="0"/>
              <a:t>Finanční prostředky se poskytují jako účelové dotace, půjčky nebo návratné finanční výpomoci s tím, že ½ příslušných nákladů si musí žadatel hradit ze svých zdrojů.</a:t>
            </a:r>
          </a:p>
          <a:p>
            <a:pPr eaLnBrk="1" hangingPunct="1"/>
            <a:r>
              <a:rPr lang="cs-CZ" altLang="en-US" sz="2800" dirty="0"/>
              <a:t>Ročně získává Fond ze SR jako dotaci.</a:t>
            </a:r>
          </a:p>
          <a:p>
            <a:pPr algn="just" eaLnBrk="1" hangingPunct="1"/>
            <a:r>
              <a:rPr lang="cs-CZ" altLang="en-US" sz="2800" u="sng" dirty="0"/>
              <a:t>příjmy</a:t>
            </a:r>
            <a:r>
              <a:rPr lang="cs-CZ" altLang="en-US" sz="2800" dirty="0"/>
              <a:t>: poplatek z vysílání reklamy, audiovizuální poplatky (ze vstupného či poskytnutí televizního vysílání), příjmy z majetku či dotace ze státního rozpočtu;</a:t>
            </a:r>
          </a:p>
          <a:p>
            <a:pPr algn="just" eaLnBrk="1" hangingPunct="1"/>
            <a:r>
              <a:rPr lang="cs-CZ" altLang="en-US" sz="2800" u="sng" dirty="0"/>
              <a:t>výdaje</a:t>
            </a:r>
            <a:r>
              <a:rPr lang="cs-CZ" altLang="en-US" sz="2800" dirty="0"/>
              <a:t>: literární přípravy, výroba, distribuce a propagace české kinematografie, propagace národních filmových děl.</a:t>
            </a:r>
          </a:p>
          <a:p>
            <a:pPr eaLnBrk="1" hangingPunct="1"/>
            <a:endParaRPr lang="cs-CZ" altLang="en-US" sz="2800" dirty="0"/>
          </a:p>
          <a:p>
            <a:pPr eaLnBrk="1" hangingPunct="1"/>
            <a:endParaRPr lang="cs-CZ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7E53CD7D-B403-40CD-8E5C-1FD853E01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en-US" b="1"/>
              <a:t>Rozdělení zdrojů podle způsobu poskytované podpory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8B33CECC-EC73-44E4-82B9-74B25B513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96" y="1876426"/>
            <a:ext cx="8178403" cy="4410074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cs-CZ" altLang="en-US" sz="2800" dirty="0"/>
              <a:t>Podle způsobu, jakým jsou příslušné podpory na produkci kulturních statků produkovány, se tyto podpory rozdělují na:</a:t>
            </a:r>
          </a:p>
          <a:p>
            <a:pPr lvl="1" eaLnBrk="1" hangingPunct="1"/>
            <a:r>
              <a:rPr lang="cs-CZ" altLang="en-US" sz="2800" dirty="0"/>
              <a:t> přímé a</a:t>
            </a:r>
          </a:p>
          <a:p>
            <a:pPr lvl="1" eaLnBrk="1" hangingPunct="1"/>
            <a:r>
              <a:rPr lang="cs-CZ" altLang="en-US" sz="2800" dirty="0"/>
              <a:t> nepřímé</a:t>
            </a:r>
          </a:p>
          <a:p>
            <a:pPr eaLnBrk="1" hangingPunct="1"/>
            <a:r>
              <a:rPr lang="cs-CZ" altLang="en-US" sz="2800" b="1" dirty="0"/>
              <a:t>Zdroje </a:t>
            </a:r>
            <a:r>
              <a:rPr lang="cs-CZ" altLang="en-US" sz="2800" b="1" u="sng" dirty="0"/>
              <a:t>přímé</a:t>
            </a:r>
            <a:r>
              <a:rPr lang="cs-CZ" altLang="en-US" sz="2800" b="1" dirty="0"/>
              <a:t> podpory:</a:t>
            </a:r>
          </a:p>
          <a:p>
            <a:pPr lvl="1" eaLnBrk="1" hangingPunct="1"/>
            <a:r>
              <a:rPr lang="cs-CZ" altLang="en-US" sz="2800" dirty="0"/>
              <a:t> prostředky z vlastní činnosti,</a:t>
            </a:r>
          </a:p>
          <a:p>
            <a:pPr lvl="1" eaLnBrk="1" hangingPunct="1"/>
            <a:r>
              <a:rPr lang="cs-CZ" altLang="en-US" sz="2800" dirty="0"/>
              <a:t> výnosy z vlastní činnosti,</a:t>
            </a:r>
          </a:p>
          <a:p>
            <a:pPr lvl="1" eaLnBrk="1" hangingPunct="1"/>
            <a:r>
              <a:rPr lang="cs-CZ" altLang="en-US" sz="2800" dirty="0"/>
              <a:t> příspěvky od nadací, fondů, loterií a</a:t>
            </a:r>
          </a:p>
          <a:p>
            <a:pPr lvl="1" eaLnBrk="1" hangingPunct="1"/>
            <a:r>
              <a:rPr lang="cs-CZ" altLang="en-US" sz="2800" dirty="0"/>
              <a:t> výnosy z veřejných sbírek.</a:t>
            </a:r>
          </a:p>
          <a:p>
            <a:pPr lvl="1" eaLnBrk="1" hangingPunct="1"/>
            <a:endParaRPr lang="cs-CZ" altLang="en-US" sz="1500" dirty="0"/>
          </a:p>
          <a:p>
            <a:pPr lvl="1" eaLnBrk="1" hangingPunct="1"/>
            <a:endParaRPr lang="cs-CZ" altLang="en-US" sz="15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17B993ED-2FDE-4A43-9544-C18867E7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en-US" b="1"/>
              <a:t>Rozdělení zdrojů podle způsobu poskytované podpory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D12B4C2F-EDDF-4F0A-BAD9-7D9749ECD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altLang="en-US" sz="3200" b="1" dirty="0"/>
              <a:t>Zdroje </a:t>
            </a:r>
            <a:r>
              <a:rPr lang="cs-CZ" altLang="en-US" sz="3200" b="1" u="sng" dirty="0"/>
              <a:t>nepřímé</a:t>
            </a:r>
            <a:r>
              <a:rPr lang="cs-CZ" altLang="en-US" sz="3200" b="1" dirty="0"/>
              <a:t> podpory:</a:t>
            </a:r>
          </a:p>
          <a:p>
            <a:pPr lvl="1" algn="just" eaLnBrk="1" hangingPunct="1"/>
            <a:r>
              <a:rPr lang="cs-CZ" altLang="en-US" sz="3200" dirty="0"/>
              <a:t> daňové úlevy pro neziskové organizace, produkující kulturní statky např. nadace;</a:t>
            </a:r>
          </a:p>
          <a:p>
            <a:pPr lvl="1" algn="just" eaLnBrk="1" hangingPunct="1"/>
            <a:r>
              <a:rPr lang="cs-CZ" altLang="en-US" sz="3200" dirty="0"/>
              <a:t> daňové úlevy pro umělce a umělecké instituce.</a:t>
            </a:r>
          </a:p>
          <a:p>
            <a:pPr lvl="1" eaLnBrk="1" hangingPunct="1"/>
            <a:endParaRPr lang="cs-CZ" altLang="en-US" sz="1800" dirty="0"/>
          </a:p>
          <a:p>
            <a:pPr eaLnBrk="1" hangingPunct="1"/>
            <a:endParaRPr lang="cs-CZ" altLang="en-US" sz="21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4E1D45FA-E996-4C06-A1FA-42209CF3A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396" y="609600"/>
            <a:ext cx="7606903" cy="102036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en-US" b="1" dirty="0"/>
              <a:t>Financování sportu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405B2341-85B7-45F2-A39B-6DCE6B971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04" y="1651398"/>
            <a:ext cx="6635353" cy="345876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en-US" sz="2100" dirty="0"/>
              <a:t>Uplatňuje se především vícezdrojové financování</a:t>
            </a:r>
          </a:p>
          <a:p>
            <a:pPr eaLnBrk="1" hangingPunct="1">
              <a:defRPr/>
            </a:pPr>
            <a:endParaRPr lang="cs-CZ" altLang="en-US" sz="2100" dirty="0"/>
          </a:p>
          <a:p>
            <a:pPr eaLnBrk="1" hangingPunct="1">
              <a:defRPr/>
            </a:pPr>
            <a:r>
              <a:rPr lang="cs-CZ" altLang="en-US" sz="2100" dirty="0"/>
              <a:t>Zdroje lze obecně rozdělit na:</a:t>
            </a:r>
          </a:p>
          <a:p>
            <a:pPr lvl="1" eaLnBrk="1" hangingPunct="1">
              <a:defRPr/>
            </a:pPr>
            <a:r>
              <a:rPr lang="cs-CZ" altLang="en-US" sz="2100" dirty="0"/>
              <a:t>centrální,</a:t>
            </a:r>
          </a:p>
          <a:p>
            <a:pPr lvl="1" eaLnBrk="1" hangingPunct="1">
              <a:defRPr/>
            </a:pPr>
            <a:r>
              <a:rPr lang="cs-CZ" altLang="en-US" sz="2100" dirty="0"/>
              <a:t>místní (lokální).</a:t>
            </a:r>
          </a:p>
          <a:p>
            <a:pPr marL="342900" lvl="1" indent="0" eaLnBrk="1" hangingPunct="1">
              <a:buNone/>
              <a:defRPr/>
            </a:pPr>
            <a:endParaRPr lang="cs-CZ" altLang="en-US" sz="2100" dirty="0"/>
          </a:p>
          <a:p>
            <a:pPr marL="342900" lvl="1" indent="0" eaLnBrk="1" hangingPunct="1">
              <a:buNone/>
              <a:defRPr/>
            </a:pPr>
            <a:endParaRPr lang="cs-CZ" altLang="en-US" sz="900" dirty="0"/>
          </a:p>
          <a:p>
            <a:pPr marL="342900" lvl="1" indent="0" eaLnBrk="1" hangingPunct="1">
              <a:buNone/>
              <a:defRPr/>
            </a:pPr>
            <a:r>
              <a:rPr lang="cs-CZ" altLang="en-US" sz="900" dirty="0"/>
              <a:t>									</a:t>
            </a:r>
            <a:endParaRPr lang="cs-CZ" altLang="en-US" sz="2100" dirty="0"/>
          </a:p>
        </p:txBody>
      </p:sp>
      <p:pic>
        <p:nvPicPr>
          <p:cNvPr id="19460" name="Obrázek 3">
            <a:extLst>
              <a:ext uri="{FF2B5EF4-FFF2-40B4-BE49-F238E27FC236}">
                <a16:creationId xmlns:a16="http://schemas.microsoft.com/office/drawing/2014/main" id="{E723A3FC-F3A9-4B71-8210-7AB86AA01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38" t="31433" r="26221" b="13560"/>
          <a:stretch>
            <a:fillRect/>
          </a:stretch>
        </p:blipFill>
        <p:spPr bwMode="auto">
          <a:xfrm>
            <a:off x="3600450" y="2143057"/>
            <a:ext cx="5416154" cy="438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DD05B6F4-B1E9-4F4A-8C8C-EF038E57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b="1"/>
              <a:t>Prostředky z centrálních zdrojů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7266363D-76B0-4C26-A08E-6DE1ABAB3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98" y="1247775"/>
            <a:ext cx="7987902" cy="492442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en-US" sz="2800" dirty="0"/>
              <a:t>Prostředky jsou každoročně soustřeďovány ve SR </a:t>
            </a:r>
            <a:br>
              <a:rPr lang="cs-CZ" altLang="en-US" sz="2800" dirty="0"/>
            </a:br>
            <a:r>
              <a:rPr lang="cs-CZ" altLang="en-US" sz="2800" dirty="0"/>
              <a:t>v kapitole MŠMT – č. 333.</a:t>
            </a:r>
          </a:p>
          <a:p>
            <a:pPr eaLnBrk="1" hangingPunct="1"/>
            <a:r>
              <a:rPr lang="cs-CZ" altLang="en-US" sz="2800" dirty="0"/>
              <a:t>Mezi hlavní příjmy patří:</a:t>
            </a:r>
          </a:p>
          <a:p>
            <a:pPr lvl="1" eaLnBrk="1" hangingPunct="1"/>
            <a:r>
              <a:rPr lang="cs-CZ" altLang="en-US" sz="2800" i="1" dirty="0"/>
              <a:t>Státní zdroje:</a:t>
            </a:r>
          </a:p>
          <a:p>
            <a:pPr lvl="2" algn="just" eaLnBrk="1" hangingPunct="1"/>
            <a:r>
              <a:rPr lang="cs-CZ" altLang="en-US" sz="2800" dirty="0"/>
              <a:t>finanční prostředky přidělované přímo do rozpočtu MŠMT,</a:t>
            </a:r>
          </a:p>
          <a:p>
            <a:pPr lvl="2" algn="just" eaLnBrk="1" hangingPunct="1"/>
            <a:r>
              <a:rPr lang="cs-CZ" altLang="en-US" sz="2800" dirty="0"/>
              <a:t>finanční prostředky přidělované MŠMT z kapitoly Všeobecná pokladní správa.</a:t>
            </a:r>
          </a:p>
          <a:p>
            <a:pPr lvl="1" eaLnBrk="1" hangingPunct="1"/>
            <a:r>
              <a:rPr lang="cs-CZ" altLang="en-US" sz="2800" i="1" dirty="0"/>
              <a:t>Nestátní zdroje:</a:t>
            </a:r>
          </a:p>
          <a:p>
            <a:pPr marL="685800" lvl="2" indent="0" eaLnBrk="1" hangingPunct="1">
              <a:buNone/>
            </a:pPr>
            <a:r>
              <a:rPr lang="cs-CZ" altLang="en-US" sz="2800" dirty="0"/>
              <a:t>50% podíl na výnosech a.s. Sazka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88A538EF-0F75-4BD9-8222-DB94D85A5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b="1"/>
              <a:t>Dotace neinvestiční ze strany MŠMT 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D3CE41-6380-4EAE-AA57-4153BBF4C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96" y="1957388"/>
            <a:ext cx="7568803" cy="4348162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Sportovní reprezentace:</a:t>
            </a: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Podpora reprezentantů v kategoriích seniorů a juniorů a jejich účasti na vrcholných mezinárodních soutěžích.</a:t>
            </a: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Jedná se zejména o OH, Evropské olympijské festivaly mládeže a Olympijské hry mládeže, mistrovství světa, Světové hry, mistrovství Evropy světové poháry, světové ligy a obdobné soutěže, mezinárodní soutěže pod patronací MOV a Evropských olympijských výborů.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286D522D-2458-4849-A164-6B0220961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b="1"/>
              <a:t>Dotace neinvestiční ze strany MŠMT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D48CE0-A8A3-42CD-AA8E-792F8B508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97" y="1957388"/>
            <a:ext cx="6447234" cy="4319587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Sportovně talentovaná mládež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Činnost sportovních organizací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Údržba a provoz sportovních zařízení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Činnost sportovních svazů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Významné sportovní akce (mimořádné)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Podpora zdravotně postižených sportovců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Organizace sportu ve sportovních klubech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Organizace školního a univerzitního sportu</a:t>
            </a: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endParaRPr lang="cs-CZ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BA67EA0F-A978-48CB-A072-05485CFE1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b="1"/>
              <a:t>Přínosy sportu pro společnost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B83D4217-D69F-4EB6-B9DB-8920FDF04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921" y="1276350"/>
            <a:ext cx="8026003" cy="530701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en-US" sz="2800" dirty="0"/>
              <a:t>sport má významný ekonomický přinos pro společnost;</a:t>
            </a:r>
          </a:p>
          <a:p>
            <a:pPr eaLnBrk="1" hangingPunct="1"/>
            <a:r>
              <a:rPr lang="cs-CZ" altLang="en-US" sz="2800" dirty="0"/>
              <a:t>upevňování zdraví a kvality života;</a:t>
            </a:r>
          </a:p>
          <a:p>
            <a:pPr eaLnBrk="1" hangingPunct="1"/>
            <a:r>
              <a:rPr lang="cs-CZ" altLang="en-US" sz="2800" dirty="0"/>
              <a:t>výchova a vzdělání;</a:t>
            </a:r>
          </a:p>
          <a:p>
            <a:pPr eaLnBrk="1" hangingPunct="1"/>
            <a:r>
              <a:rPr lang="cs-CZ" altLang="en-US" sz="2800" dirty="0"/>
              <a:t>prožitek a seberealizace;</a:t>
            </a:r>
          </a:p>
          <a:p>
            <a:pPr eaLnBrk="1" hangingPunct="1"/>
            <a:r>
              <a:rPr lang="cs-CZ" altLang="en-US" sz="2800" dirty="0"/>
              <a:t>statní reprezentace.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en-US" sz="2800" u="sng" dirty="0"/>
              <a:t>Výdaje na sport nejsou výdaji do spotřeby</a:t>
            </a:r>
            <a:r>
              <a:rPr lang="cs-CZ" altLang="en-US" sz="2800" dirty="0"/>
              <a:t>!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cs-CZ" altLang="en-US" sz="2800" dirty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en-US" sz="2800" u="sng" dirty="0"/>
              <a:t>1 Kč vydaná ze státního rozpočtu na sport generuje až 3,55 Kč příjmů do veřejných rozpočtů</a:t>
            </a:r>
            <a:r>
              <a:rPr lang="cs-CZ" altLang="en-US" sz="2800" dirty="0"/>
              <a:t>.</a:t>
            </a:r>
          </a:p>
          <a:p>
            <a:pPr eaLnBrk="1" hangingPunct="1"/>
            <a:endParaRPr lang="cs-CZ" altLang="en-US" dirty="0"/>
          </a:p>
          <a:p>
            <a:pPr eaLnBrk="1" hangingPunct="1"/>
            <a:endParaRPr lang="cs-CZ" altLang="en-US" dirty="0"/>
          </a:p>
          <a:p>
            <a:pPr eaLnBrk="1" hangingPunct="1"/>
            <a:endParaRPr lang="cs-CZ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44F16-C2FE-4629-B552-06D9AFC99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7460"/>
            <a:ext cx="8229600" cy="75604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75" dirty="0">
                <a:latin typeface="+mn-lt"/>
                <a:cs typeface="Times New Roman" panose="02020603050405020304" pitchFamily="18" charset="0"/>
              </a:rPr>
              <a:t>Státní fond rozvoje bydlení – „SFRB“</a:t>
            </a:r>
            <a:br>
              <a:rPr lang="cs-CZ" b="1" dirty="0">
                <a:latin typeface="+mn-lt"/>
              </a:rPr>
            </a:br>
            <a:endParaRPr lang="cs-CZ" dirty="0">
              <a:latin typeface="+mn-lt"/>
            </a:endParaRP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28E0829F-0BAF-4F77-ACF1-89D6716F6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3508"/>
            <a:ext cx="8229600" cy="5264942"/>
          </a:xfrm>
        </p:spPr>
        <p:txBody>
          <a:bodyPr/>
          <a:lstStyle/>
          <a:p>
            <a:pPr algn="just" eaLnBrk="1" hangingPunct="1"/>
            <a:r>
              <a:rPr lang="cs-CZ" altLang="cs-CZ" dirty="0">
                <a:cs typeface="Times New Roman" panose="02020603050405020304" pitchFamily="18" charset="0"/>
              </a:rPr>
              <a:t>samostatnou právnickou osobou, zřízenou zákonem č. 211/2000 Sb., v působnosti </a:t>
            </a:r>
            <a:r>
              <a:rPr lang="cs-CZ" altLang="cs-CZ" u="sng" dirty="0">
                <a:cs typeface="Times New Roman" panose="02020603050405020304" pitchFamily="18" charset="0"/>
              </a:rPr>
              <a:t>Ministerstva pro místní rozvoj</a:t>
            </a:r>
            <a:r>
              <a:rPr lang="cs-CZ" altLang="cs-CZ" dirty="0">
                <a:cs typeface="Times New Roman" panose="02020603050405020304" pitchFamily="18" charset="0"/>
              </a:rPr>
              <a:t>,</a:t>
            </a:r>
          </a:p>
          <a:p>
            <a:pPr algn="just" eaLnBrk="1" hangingPunct="1"/>
            <a:r>
              <a:rPr lang="cs-CZ" altLang="cs-CZ" dirty="0">
                <a:cs typeface="Times New Roman" panose="02020603050405020304" pitchFamily="18" charset="0"/>
              </a:rPr>
              <a:t>účelem SFRB a jeho veřejným posláním je podporovat rozvoj bydlení v České republice v souladu s Koncepcí bytové politiky do roku 2020,</a:t>
            </a:r>
          </a:p>
          <a:p>
            <a:pPr algn="just" eaLnBrk="1" hangingPunct="1"/>
            <a:r>
              <a:rPr lang="cs-CZ" altLang="cs-CZ" dirty="0">
                <a:cs typeface="Times New Roman" panose="02020603050405020304" pitchFamily="18" charset="0"/>
              </a:rPr>
              <a:t>dostupnost, stabilita a kvalita bydlení jsou hlavní pilíře politiky SFRB,</a:t>
            </a:r>
          </a:p>
          <a:p>
            <a:pPr algn="just" eaLnBrk="1" hangingPunct="1"/>
            <a:r>
              <a:rPr lang="cs-CZ" altLang="cs-CZ" dirty="0">
                <a:cs typeface="Times New Roman" panose="02020603050405020304" pitchFamily="18" charset="0"/>
              </a:rPr>
              <a:t>realizuje ji prostřednictvím </a:t>
            </a:r>
            <a:r>
              <a:rPr lang="cs-CZ" altLang="cs-CZ" u="sng" dirty="0">
                <a:cs typeface="Times New Roman" panose="02020603050405020304" pitchFamily="18" charset="0"/>
              </a:rPr>
              <a:t>svých úvěrových programů</a:t>
            </a:r>
            <a:r>
              <a:rPr lang="cs-CZ" altLang="cs-CZ" dirty="0">
                <a:cs typeface="Times New Roman" panose="02020603050405020304" pitchFamily="18" charset="0"/>
              </a:rPr>
              <a:t>,</a:t>
            </a:r>
          </a:p>
          <a:p>
            <a:pPr algn="just" eaLnBrk="1" hangingPunct="1"/>
            <a:r>
              <a:rPr lang="cs-CZ" altLang="cs-CZ" dirty="0">
                <a:cs typeface="Times New Roman" panose="02020603050405020304" pitchFamily="18" charset="0"/>
              </a:rPr>
              <a:t>posláním SFRB je spoluvytváření kvalitních podmínek pro rozvoj bydlení, motivace subjektů pohybujících se na trhu s bydlením k péči o bytový fond, a to na úrovni národní i regionální</a:t>
            </a:r>
            <a:r>
              <a:rPr lang="cs-CZ" altLang="cs-CZ" sz="2100" dirty="0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3EFE378B-BD6F-4421-8D12-0749D5978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55069"/>
            <a:ext cx="7772400" cy="1102519"/>
          </a:xfrm>
        </p:spPr>
        <p:txBody>
          <a:bodyPr/>
          <a:lstStyle/>
          <a:p>
            <a:pPr eaLnBrk="1" hangingPunct="1"/>
            <a:r>
              <a:rPr lang="cs-CZ" altLang="en-US" b="1"/>
              <a:t>Děkuji za pozornost</a:t>
            </a:r>
            <a:br>
              <a:rPr lang="cs-CZ" altLang="en-US" b="1"/>
            </a:br>
            <a:r>
              <a:rPr lang="cs-CZ" altLang="en-US" b="1">
                <a:sym typeface="Wingdings" panose="05000000000000000000" pitchFamily="2" charset="2"/>
              </a:rPr>
              <a:t></a:t>
            </a:r>
            <a:endParaRPr lang="cs-CZ" altLang="en-US" b="1"/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E6FD6491-86B7-44B6-9E55-926C5BFA1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07281"/>
            <a:ext cx="8686800" cy="857250"/>
          </a:xfrm>
        </p:spPr>
        <p:txBody>
          <a:bodyPr/>
          <a:lstStyle/>
          <a:p>
            <a:pPr eaLnBrk="1" hangingPunct="1"/>
            <a:r>
              <a:rPr lang="cs-CZ" altLang="cs-CZ" b="1"/>
              <a:t>Státní účelový fond - SFRB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0B773D6A-1D8C-4571-9E7B-5E42C6511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970485"/>
            <a:ext cx="8229600" cy="369212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br>
              <a:rPr lang="cs-CZ" altLang="cs-CZ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/>
          </a:p>
          <a:p>
            <a:pPr eaLnBrk="1" hangingPunct="1">
              <a:buFontTx/>
              <a:buChar char="-"/>
            </a:pPr>
            <a:endParaRPr lang="cs-CZ" altLang="cs-CZ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D1190247-34D4-4D3E-BAFD-E15E36281189}"/>
              </a:ext>
            </a:extLst>
          </p:cNvPr>
          <p:cNvSpPr txBox="1">
            <a:spLocks/>
          </p:cNvSpPr>
          <p:nvPr/>
        </p:nvSpPr>
        <p:spPr>
          <a:xfrm>
            <a:off x="547688" y="1916907"/>
            <a:ext cx="8229600" cy="40838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85763" indent="-385763" algn="just" defTabSz="6858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cs-CZ" sz="2925" u="sng" dirty="0">
                <a:latin typeface="+mn-lt"/>
              </a:rPr>
              <a:t>příjmy</a:t>
            </a:r>
            <a:r>
              <a:rPr lang="cs-CZ" sz="2925" dirty="0">
                <a:latin typeface="+mn-lt"/>
              </a:rPr>
              <a:t>: dotace ze státního rozpočtu, příjem </a:t>
            </a:r>
            <a:br>
              <a:rPr lang="cs-CZ" sz="2925" dirty="0">
                <a:latin typeface="+mn-lt"/>
              </a:rPr>
            </a:br>
            <a:r>
              <a:rPr lang="cs-CZ" sz="2925" dirty="0">
                <a:latin typeface="+mn-lt"/>
              </a:rPr>
              <a:t>z vydaných dluhopisů, splátky z úvěrů, dary a dědictví, výnosy z veřejných sbírek;</a:t>
            </a:r>
          </a:p>
          <a:p>
            <a:pPr marL="385763" indent="-385763" algn="just" defTabSz="6858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cs-CZ" sz="2925" u="sng" dirty="0">
                <a:latin typeface="+mn-lt"/>
              </a:rPr>
              <a:t>výdaje</a:t>
            </a:r>
            <a:r>
              <a:rPr lang="cs-CZ" sz="2925" dirty="0">
                <a:latin typeface="+mn-lt"/>
              </a:rPr>
              <a:t>: financování výstavby a oprav nájemních bytů, podpora technické infrastruktury v obcích, úvěry pro mladé na nové či zmodernizované bydlení.</a:t>
            </a:r>
          </a:p>
          <a:p>
            <a:pPr marL="205740" indent="-205740" defTabSz="6858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br>
              <a:rPr lang="cs-CZ" sz="1950" dirty="0">
                <a:latin typeface="Times New Roman"/>
                <a:cs typeface="Times New Roman"/>
              </a:rPr>
            </a:br>
            <a:endParaRPr lang="cs-CZ" sz="1950" dirty="0">
              <a:latin typeface="+mn-lt"/>
            </a:endParaRPr>
          </a:p>
          <a:p>
            <a:pPr marL="205740" indent="-205740" defTabSz="6858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cs-CZ" sz="1950" dirty="0">
              <a:latin typeface="+mn-lt"/>
            </a:endParaRPr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1DE414A7-54E9-482A-B496-EB3C86DE4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b="1"/>
              <a:t>Vývoj bydlení v ČR</a:t>
            </a:r>
            <a:endParaRPr lang="en-US" altLang="en-US" b="1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B329A97E-9F53-43C6-BCD4-75075AE54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98" y="1247776"/>
            <a:ext cx="8346281" cy="5335586"/>
          </a:xfrm>
        </p:spPr>
        <p:txBody>
          <a:bodyPr rtlCol="0">
            <a:normAutofit/>
          </a:bodyPr>
          <a:lstStyle/>
          <a:p>
            <a:pPr marL="342900" lvl="1" indent="0" eaLnBrk="1" fontAlgn="auto" hangingPunct="1">
              <a:spcAft>
                <a:spcPts val="0"/>
              </a:spcAft>
              <a:buNone/>
              <a:defRPr/>
            </a:pPr>
            <a:r>
              <a:rPr lang="cs-CZ" altLang="en-US" sz="3200" b="1" dirty="0"/>
              <a:t>Stav a užívání bytového fondu </a:t>
            </a:r>
            <a:br>
              <a:rPr lang="cs-CZ" altLang="en-US" sz="3200" b="1" dirty="0"/>
            </a:br>
            <a:r>
              <a:rPr lang="cs-CZ" altLang="en-US" sz="3200" dirty="0"/>
              <a:t>Podle „definitivních výsledků“ sčítání lidu, domů a bytů, </a:t>
            </a:r>
            <a:br>
              <a:rPr lang="cs-CZ" altLang="en-US" sz="3200" dirty="0"/>
            </a:br>
            <a:r>
              <a:rPr lang="cs-CZ" altLang="en-US" sz="3200" dirty="0"/>
              <a:t>v roce 2011 zahrnoval bytový fond ČR celkem: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cs-CZ" altLang="en-US" sz="3200" dirty="0"/>
              <a:t> 4 756 572 bytů, 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cs-CZ" altLang="en-US" sz="3200" dirty="0"/>
              <a:t> z toho bylo 4 104 635 obydlených bytů, 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cs-CZ" altLang="en-US" sz="3200" dirty="0"/>
              <a:t> 43,7 % bylo v rodinných domech a 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cs-CZ" altLang="en-US" sz="3200" dirty="0"/>
              <a:t> 55 % v bytových domech.</a:t>
            </a:r>
          </a:p>
          <a:p>
            <a:pPr marL="1028700" lvl="3" indent="0" eaLnBrk="1" fontAlgn="auto" hangingPunct="1">
              <a:spcAft>
                <a:spcPts val="0"/>
              </a:spcAft>
              <a:buNone/>
              <a:defRPr/>
            </a:pPr>
            <a:endParaRPr lang="cs-CZ" altLang="en-US" sz="2400" dirty="0"/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FAECBB36-422E-4EDD-9EE8-17030B07D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b="1" dirty="0"/>
              <a:t>Nástroje podpory bydlení - programy</a:t>
            </a:r>
            <a:endParaRPr lang="en-US" altLang="en-US" b="1" dirty="0"/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A99D29B5-528B-4968-84F3-2EF21FD97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97" y="1922860"/>
            <a:ext cx="8039100" cy="3771900"/>
          </a:xfrm>
        </p:spPr>
        <p:txBody>
          <a:bodyPr/>
          <a:lstStyle/>
          <a:p>
            <a:pPr lvl="2" algn="just" eaLnBrk="1" hangingPunct="1"/>
            <a:r>
              <a:rPr lang="cs-CZ" altLang="en-US" sz="3200" dirty="0"/>
              <a:t>Regenerace sídlišť</a:t>
            </a:r>
          </a:p>
          <a:p>
            <a:pPr lvl="2" algn="just" eaLnBrk="1" hangingPunct="1"/>
            <a:r>
              <a:rPr lang="cs-CZ" altLang="en-US" sz="3200" dirty="0"/>
              <a:t>Olověné rozvody</a:t>
            </a:r>
          </a:p>
          <a:p>
            <a:pPr lvl="2" algn="just" eaLnBrk="1" hangingPunct="1"/>
            <a:r>
              <a:rPr lang="cs-CZ" altLang="en-US" sz="3200" dirty="0"/>
              <a:t>Bezbariérový přístup</a:t>
            </a:r>
          </a:p>
          <a:p>
            <a:pPr lvl="2" algn="just" eaLnBrk="1" hangingPunct="1"/>
            <a:r>
              <a:rPr lang="cs-CZ" altLang="en-US" sz="3200" dirty="0"/>
              <a:t>Zelená úsporám</a:t>
            </a:r>
          </a:p>
          <a:p>
            <a:pPr lvl="2" algn="just" eaLnBrk="1" hangingPunct="1"/>
            <a:r>
              <a:rPr lang="cs-CZ" altLang="en-US" sz="3200" dirty="0"/>
              <a:t>Program Dům 600</a:t>
            </a:r>
          </a:p>
          <a:p>
            <a:pPr lvl="2" algn="just" eaLnBrk="1" hangingPunct="1"/>
            <a:r>
              <a:rPr lang="cs-CZ" altLang="en-US" sz="3200" dirty="0"/>
              <a:t>Program Byt 150</a:t>
            </a:r>
          </a:p>
          <a:p>
            <a:pPr lvl="2" algn="just" eaLnBrk="1" hangingPunct="1"/>
            <a:endParaRPr lang="cs-CZ" altLang="en-US" sz="2400" dirty="0"/>
          </a:p>
          <a:p>
            <a:pPr lvl="2" algn="just" eaLnBrk="1" hangingPunct="1"/>
            <a:endParaRPr lang="cs-CZ" altLang="en-US" sz="2400" dirty="0"/>
          </a:p>
          <a:p>
            <a:pPr lvl="2" algn="just" eaLnBrk="1" hangingPunct="1"/>
            <a:endParaRPr lang="cs-CZ" altLang="en-US" sz="2400" dirty="0"/>
          </a:p>
          <a:p>
            <a:pPr lvl="2" algn="just" eaLnBrk="1" hangingPunct="1"/>
            <a:endParaRPr lang="cs-CZ" altLang="en-US" sz="2400" dirty="0"/>
          </a:p>
          <a:p>
            <a:pPr lvl="2" algn="just" eaLnBrk="1" hangingPunct="1"/>
            <a:endParaRPr lang="cs-CZ" altLang="en-US" sz="2400" dirty="0"/>
          </a:p>
          <a:p>
            <a:pPr lvl="2" algn="just" eaLnBrk="1" hangingPunct="1"/>
            <a:endParaRPr lang="cs-CZ" altLang="en-US" sz="2400" dirty="0"/>
          </a:p>
          <a:p>
            <a:pPr lvl="2" algn="just" eaLnBrk="1" hangingPunct="1"/>
            <a:endParaRPr lang="cs-CZ" altLang="en-US" sz="2400" dirty="0"/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71BDE26C-2183-47BE-AE91-606868323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b="1"/>
              <a:t>Koncepce bytové politiky do roku 2020</a:t>
            </a:r>
            <a:endParaRPr lang="en-US" altLang="en-US" b="1"/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30B59128-9466-43FE-A4BB-B5C89195F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347" y="1417639"/>
            <a:ext cx="8291513" cy="5165724"/>
          </a:xfrm>
        </p:spPr>
        <p:txBody>
          <a:bodyPr/>
          <a:lstStyle/>
          <a:p>
            <a:pPr algn="just" eaLnBrk="1" hangingPunct="1"/>
            <a:r>
              <a:rPr lang="cs-CZ" altLang="en-US" sz="2800" dirty="0"/>
              <a:t>Vláda České republiky dne 27. července 2016 schválila </a:t>
            </a:r>
            <a:br>
              <a:rPr lang="cs-CZ" altLang="en-US" sz="2800" dirty="0"/>
            </a:br>
            <a:r>
              <a:rPr lang="cs-CZ" altLang="en-US" sz="2800" dirty="0"/>
              <a:t>Koncepci bydlení do roku 2020,</a:t>
            </a:r>
          </a:p>
          <a:p>
            <a:pPr algn="just" eaLnBrk="1" hangingPunct="1"/>
            <a:r>
              <a:rPr lang="cs-CZ" altLang="en-US" sz="2800" dirty="0"/>
              <a:t>Hlavním principem bytové politiky jsou:</a:t>
            </a:r>
          </a:p>
          <a:p>
            <a:pPr lvl="1" algn="just" eaLnBrk="1" hangingPunct="1"/>
            <a:r>
              <a:rPr lang="cs-CZ" altLang="en-US" sz="2800" dirty="0"/>
              <a:t> ekonomická přiměřenost,</a:t>
            </a:r>
          </a:p>
          <a:p>
            <a:pPr lvl="1" algn="just" eaLnBrk="1" hangingPunct="1"/>
            <a:r>
              <a:rPr lang="cs-CZ" altLang="en-US" sz="2800" dirty="0"/>
              <a:t> udržitelnost veřejných i soukromých financí,</a:t>
            </a:r>
          </a:p>
          <a:p>
            <a:pPr lvl="1" algn="just" eaLnBrk="1" hangingPunct="1"/>
            <a:r>
              <a:rPr lang="cs-CZ" altLang="en-US" sz="2800" dirty="0"/>
              <a:t> odpovědnost státu za vytváření podmínek, </a:t>
            </a:r>
            <a:br>
              <a:rPr lang="cs-CZ" altLang="en-US" sz="2800" dirty="0"/>
            </a:br>
            <a:r>
              <a:rPr lang="cs-CZ" altLang="en-US" sz="2800" dirty="0"/>
              <a:t>které jednotlivcům umožní naplnění práva na bydlení.</a:t>
            </a:r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2A59F638-E6A4-4F04-9071-7AC3C13CE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931" y="2661048"/>
            <a:ext cx="6762750" cy="1234678"/>
          </a:xfrm>
        </p:spPr>
        <p:txBody>
          <a:bodyPr/>
          <a:lstStyle/>
          <a:p>
            <a:pPr algn="ctr" eaLnBrk="1" hangingPunct="1"/>
            <a:r>
              <a:rPr lang="cs-CZ" altLang="en-US" b="1"/>
              <a:t>Ekonomika kultury a sportu</a:t>
            </a:r>
          </a:p>
        </p:txBody>
      </p:sp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DECC1721-B0F4-4C2B-9D0D-8A057EFEB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b="1"/>
              <a:t>Kultura jako veřejný statek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916F2E57-0CDC-4C36-A8A3-FCD85137F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97" y="2043112"/>
            <a:ext cx="7768828" cy="4262437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cs-CZ" altLang="en-US" dirty="0"/>
              <a:t>V nejširším pojetí se jedná o </a:t>
            </a:r>
            <a:r>
              <a:rPr lang="cs-CZ" altLang="en-US" u="sng" dirty="0"/>
              <a:t>smíšený kolektivní statek.</a:t>
            </a:r>
          </a:p>
          <a:p>
            <a:pPr algn="just" eaLnBrk="1" hangingPunct="1"/>
            <a:r>
              <a:rPr lang="cs-CZ" altLang="en-US" dirty="0"/>
              <a:t>Rozsah produkovaných činností a dalších kulturních produktů je stále větší.</a:t>
            </a:r>
          </a:p>
          <a:p>
            <a:pPr algn="just" eaLnBrk="1" hangingPunct="1"/>
            <a:r>
              <a:rPr lang="cs-CZ" altLang="en-US" dirty="0"/>
              <a:t>Vzhledem k technickému pokroku a rozvoji společnosti je také i kvalitnější.</a:t>
            </a:r>
          </a:p>
          <a:p>
            <a:pPr algn="just" eaLnBrk="1" hangingPunct="1"/>
            <a:r>
              <a:rPr lang="cs-CZ" altLang="en-US" dirty="0"/>
              <a:t>V zájmu všech úrovní veřejné správy je vytvářet co nejlepší podmínky pro realizaci kulturních činností.</a:t>
            </a:r>
          </a:p>
          <a:p>
            <a:pPr eaLnBrk="1" hangingPunct="1"/>
            <a:endParaRPr lang="cs-CZ" altLang="en-US" sz="2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6FDC27B4-5CCE-4014-8695-53F18D25B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b="1"/>
              <a:t>Druhy kulturních statků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4C032352-D0E6-42F5-8DAE-A49C47E4A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672" y="1417637"/>
            <a:ext cx="8035528" cy="5373687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cs-CZ" altLang="en-US" sz="2600" b="1" dirty="0"/>
              <a:t>Veřejné statky</a:t>
            </a:r>
          </a:p>
          <a:p>
            <a:pPr marL="0" indent="0" algn="just" eaLnBrk="1" hangingPunct="1"/>
            <a:r>
              <a:rPr lang="cs-CZ" altLang="en-US" sz="2600" dirty="0"/>
              <a:t>Běžně se pro jejich spotřebu uplatňují stejné znaky jako pro ostatní veřejné statky (nevylučitelnost ze spotřeby, nedělitelnost a nulové mezní náklady).</a:t>
            </a:r>
          </a:p>
          <a:p>
            <a:pPr marL="0" indent="0" algn="just" eaLnBrk="1" hangingPunct="1">
              <a:buNone/>
            </a:pPr>
            <a:r>
              <a:rPr lang="cs-CZ" altLang="en-US" sz="2600" b="1" dirty="0"/>
              <a:t>Smíšené veřejné statky</a:t>
            </a:r>
          </a:p>
          <a:p>
            <a:pPr marL="0" indent="0" algn="just" eaLnBrk="1" hangingPunct="1"/>
            <a:r>
              <a:rPr lang="cs-CZ" altLang="en-US" sz="2600" dirty="0"/>
              <a:t>Jedná se např. o návštěvu dotovaného divadelního představení, prohlídka státního hradu na jehož udržování přispívá stát. smíšené statky můžeme rozdělit na:</a:t>
            </a:r>
          </a:p>
          <a:p>
            <a:pPr lvl="1" algn="just" eaLnBrk="1" hangingPunct="1"/>
            <a:r>
              <a:rPr lang="cs-CZ" altLang="en-US" sz="2600" dirty="0"/>
              <a:t>národní: mají max. široký vliv na nejširší vrstvy národa,</a:t>
            </a:r>
          </a:p>
          <a:p>
            <a:pPr lvl="1" algn="just" eaLnBrk="1" hangingPunct="1"/>
            <a:r>
              <a:rPr lang="cs-CZ" altLang="en-US" sz="2600" dirty="0"/>
              <a:t>lokální: mají vliv na omezený okruh obyvatel.</a:t>
            </a:r>
          </a:p>
          <a:p>
            <a:pPr marL="0" indent="0" algn="just" eaLnBrk="1" hangingPunct="1">
              <a:buClr>
                <a:srgbClr val="90C226"/>
              </a:buClr>
              <a:buNone/>
            </a:pPr>
            <a:r>
              <a:rPr lang="cs-CZ" altLang="en-US" sz="2600" b="1" dirty="0"/>
              <a:t>Privátní statky</a:t>
            </a:r>
          </a:p>
          <a:p>
            <a:pPr marL="0" indent="0" algn="just" eaLnBrk="1" hangingPunct="1">
              <a:buClr>
                <a:srgbClr val="90C226"/>
              </a:buClr>
              <a:buNone/>
            </a:pPr>
            <a:r>
              <a:rPr lang="cs-CZ" altLang="en-US" sz="2600" dirty="0"/>
              <a:t>Jedná se např. o zakoupené umělecké dílo soukromým subjektem za tržní cenu.</a:t>
            </a:r>
          </a:p>
          <a:p>
            <a:pPr marL="0" indent="0" eaLnBrk="1" hangingPunct="1">
              <a:buClr>
                <a:srgbClr val="90C226"/>
              </a:buClr>
              <a:buNone/>
            </a:pPr>
            <a:endParaRPr lang="cs-CZ" altLang="en-US" sz="1500" dirty="0"/>
          </a:p>
          <a:p>
            <a:pPr marL="0" indent="0" eaLnBrk="1" hangingPunct="1">
              <a:buClr>
                <a:srgbClr val="90C226"/>
              </a:buClr>
              <a:buNone/>
            </a:pPr>
            <a:endParaRPr lang="cs-CZ" altLang="en-US" sz="1500" dirty="0"/>
          </a:p>
          <a:p>
            <a:pPr marL="0" indent="0" eaLnBrk="1" hangingPunct="1">
              <a:buNone/>
            </a:pPr>
            <a:r>
              <a:rPr lang="cs-CZ" altLang="en-US" sz="1500" dirty="0"/>
              <a:t>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</TotalTime>
  <Words>1065</Words>
  <Application>Microsoft Office PowerPoint</Application>
  <PresentationFormat>Předvádění na obrazovce (4:3)</PresentationFormat>
  <Paragraphs>126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8" baseType="lpstr">
      <vt:lpstr>Trebuchet MS</vt:lpstr>
      <vt:lpstr>Arial</vt:lpstr>
      <vt:lpstr>Calibri</vt:lpstr>
      <vt:lpstr>Times New Roman</vt:lpstr>
      <vt:lpstr>Wingdings 2</vt:lpstr>
      <vt:lpstr>Wingdings 3</vt:lpstr>
      <vt:lpstr>Wingdings</vt:lpstr>
      <vt:lpstr>Motiv sady Office</vt:lpstr>
      <vt:lpstr>Politika bydlení</vt:lpstr>
      <vt:lpstr>Státní fond rozvoje bydlení – „SFRB“ </vt:lpstr>
      <vt:lpstr>Státní účelový fond - SFRB</vt:lpstr>
      <vt:lpstr>Vývoj bydlení v ČR</vt:lpstr>
      <vt:lpstr>Nástroje podpory bydlení - programy</vt:lpstr>
      <vt:lpstr>Koncepce bytové politiky do roku 2020</vt:lpstr>
      <vt:lpstr>Ekonomika kultury a sportu</vt:lpstr>
      <vt:lpstr>Kultura jako veřejný statek</vt:lpstr>
      <vt:lpstr>Druhy kulturních statků</vt:lpstr>
      <vt:lpstr>Kulturní politika státu</vt:lpstr>
      <vt:lpstr>Státní fond kultury ČR</vt:lpstr>
      <vt:lpstr>Státní fond kinematografie</vt:lpstr>
      <vt:lpstr>Rozdělení zdrojů podle způsobu poskytované podpory</vt:lpstr>
      <vt:lpstr>Rozdělení zdrojů podle způsobu poskytované podpory</vt:lpstr>
      <vt:lpstr>Financování sportu</vt:lpstr>
      <vt:lpstr>Prostředky z centrálních zdrojů</vt:lpstr>
      <vt:lpstr>Dotace neinvestiční ze strany MŠMT I.</vt:lpstr>
      <vt:lpstr>Dotace neinvestiční ze strany MŠMT II.</vt:lpstr>
      <vt:lpstr>Přínosy sportu pro společnost</vt:lpstr>
      <vt:lpstr>Děkuji za pozornost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odvětví veřejného sektoru</dc:title>
  <dc:creator>Vojta</dc:creator>
  <cp:lastModifiedBy>Jan Nevima</cp:lastModifiedBy>
  <cp:revision>115</cp:revision>
  <dcterms:created xsi:type="dcterms:W3CDTF">2016-11-16T10:02:45Z</dcterms:created>
  <dcterms:modified xsi:type="dcterms:W3CDTF">2020-02-23T14:04:21Z</dcterms:modified>
</cp:coreProperties>
</file>