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4" r:id="rId4"/>
    <p:sldId id="276" r:id="rId5"/>
    <p:sldId id="284" r:id="rId6"/>
    <p:sldId id="285" r:id="rId7"/>
    <p:sldId id="286" r:id="rId8"/>
    <p:sldId id="263" r:id="rId9"/>
    <p:sldId id="272" r:id="rId10"/>
    <p:sldId id="279" r:id="rId11"/>
    <p:sldId id="281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21B8-C2ED-4E95-9F53-A2959F4AFEFF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B023-2E05-44B8-AA97-C3D1ECA7B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01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21B8-C2ED-4E95-9F53-A2959F4AFEFF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B023-2E05-44B8-AA97-C3D1ECA7B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89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21B8-C2ED-4E95-9F53-A2959F4AFEFF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B023-2E05-44B8-AA97-C3D1ECA7B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22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21B8-C2ED-4E95-9F53-A2959F4AFEFF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B023-2E05-44B8-AA97-C3D1ECA7B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8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21B8-C2ED-4E95-9F53-A2959F4AFEFF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B023-2E05-44B8-AA97-C3D1ECA7B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02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21B8-C2ED-4E95-9F53-A2959F4AFEFF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B023-2E05-44B8-AA97-C3D1ECA7B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40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21B8-C2ED-4E95-9F53-A2959F4AFEFF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B023-2E05-44B8-AA97-C3D1ECA7B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52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21B8-C2ED-4E95-9F53-A2959F4AFEFF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B023-2E05-44B8-AA97-C3D1ECA7B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71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21B8-C2ED-4E95-9F53-A2959F4AFEFF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B023-2E05-44B8-AA97-C3D1ECA7B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63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21B8-C2ED-4E95-9F53-A2959F4AFEFF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B023-2E05-44B8-AA97-C3D1ECA7B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92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21B8-C2ED-4E95-9F53-A2959F4AFEFF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B023-2E05-44B8-AA97-C3D1ECA7B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60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521B8-C2ED-4E95-9F53-A2959F4AFEFF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B023-2E05-44B8-AA97-C3D1ECA7B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90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FA3BF0F0-AC01-4F45-95F5-A1C39B877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55069"/>
            <a:ext cx="7772400" cy="11025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6700" dirty="0"/>
              <a:t>Kreativní ekonomika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840630-E61C-4C28-B592-3ECD8E2D5F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doc. Ing. Jan </a:t>
            </a:r>
            <a:r>
              <a:rPr lang="cs-CZ" dirty="0" err="1"/>
              <a:t>Nevima</a:t>
            </a:r>
            <a:r>
              <a:rPr lang="cs-CZ" dirty="0"/>
              <a:t>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9E975419-F3D1-4929-99AC-74EB3C83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Role regionů v kreativní ekonomice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9EBABE2B-F5BA-4720-9135-72B36A058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9029"/>
            <a:ext cx="8229600" cy="4927996"/>
          </a:xfrm>
        </p:spPr>
        <p:txBody>
          <a:bodyPr rtlCol="0"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dirty="0"/>
              <a:t>Konkurenceschopnost regionu tkví ve schopnosti </a:t>
            </a:r>
            <a:r>
              <a:rPr lang="cs-CZ" altLang="cs-CZ" u="sng" dirty="0"/>
              <a:t>kreativní lidi přitáhnout, udržet a zároveň i vychovat</a:t>
            </a:r>
            <a:r>
              <a:rPr lang="cs-CZ" altLang="cs-CZ" dirty="0"/>
              <a:t>.</a:t>
            </a:r>
          </a:p>
          <a:p>
            <a:pPr algn="just">
              <a:defRPr/>
            </a:pPr>
            <a:r>
              <a:rPr lang="cs-CZ" altLang="cs-CZ" dirty="0"/>
              <a:t>Jaké jsou hlavní oblasti?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u="sng" dirty="0"/>
              <a:t>lidé</a:t>
            </a:r>
            <a:r>
              <a:rPr lang="cs-CZ" altLang="cs-CZ" dirty="0"/>
              <a:t> - přítomnost lidí formuje kreativní potenciál celého regionu;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u="sng" dirty="0"/>
              <a:t>místní vláda</a:t>
            </a:r>
            <a:r>
              <a:rPr lang="cs-CZ" altLang="cs-CZ" dirty="0"/>
              <a:t> – vybudování efektivního formálního institucionálního prostředí;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u="sng" dirty="0"/>
              <a:t>místo</a:t>
            </a:r>
            <a:r>
              <a:rPr lang="cs-CZ" altLang="cs-CZ" dirty="0"/>
              <a:t> – kreativní třída vykazuje vysokou míru mobility;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u="sng" dirty="0"/>
              <a:t>školství</a:t>
            </a:r>
            <a:r>
              <a:rPr lang="cs-CZ" altLang="cs-CZ" dirty="0"/>
              <a:t> – významná podpora rozvoje kreativity. </a:t>
            </a:r>
          </a:p>
          <a:p>
            <a:pPr marL="385763" indent="-385763" algn="just">
              <a:buNone/>
              <a:defRPr/>
            </a:pPr>
            <a:r>
              <a:rPr lang="cs-CZ" altLang="cs-CZ" dirty="0"/>
              <a:t>	Potenciál je možné spatřit ve formování nových kreativních pracovníků a zároveň svými znalostními kapacitami může svou činností přispět k novým formám rozvoje podnikové i kulturní sféry.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3A5DF89-4555-4AD5-8DB6-6E33E0D4D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4172"/>
            <a:ext cx="8229600" cy="8572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altLang="cs-CZ" dirty="0"/>
              <a:t>Dosavadní poznatky o kreativní ekonomice a jejich efektech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065444D1-F33F-4CAF-891D-612A9EC43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77629"/>
            <a:ext cx="8229600" cy="4699396"/>
          </a:xfrm>
        </p:spPr>
        <p:txBody>
          <a:bodyPr rtlCol="0">
            <a:normAutofit fontScale="92500"/>
          </a:bodyPr>
          <a:lstStyle/>
          <a:p>
            <a:pPr algn="just">
              <a:defRPr/>
            </a:pPr>
            <a:r>
              <a:rPr lang="cs-CZ" altLang="cs-CZ" dirty="0"/>
              <a:t>Regiony s vyšším kreativním potenciálem dokážou vytvářet více pracovních míst, místní obyvatelé dosahují na vyšší příjmy a kulturně-sociální oblast je více rozvinutá.</a:t>
            </a:r>
          </a:p>
          <a:p>
            <a:pPr algn="just">
              <a:defRPr/>
            </a:pPr>
            <a:r>
              <a:rPr lang="cs-CZ" altLang="cs-CZ" dirty="0"/>
              <a:t>Kreativita je sice základní, ale nikoliv jedinou podmínkou ekonomického rozvoje. Je nezbytné věnovat pozornost institucionálnímu uspořádání, které je prvotním předpokladem úspěšného rozvoje společnosti.</a:t>
            </a:r>
          </a:p>
          <a:p>
            <a:pPr algn="just">
              <a:defRPr/>
            </a:pPr>
            <a:r>
              <a:rPr lang="cs-CZ" altLang="cs-CZ" dirty="0"/>
              <a:t>Kreativně atraktivní regiony dosahují odlišné struktury místních veřejných rozpočtů. V přepočtu na obyvatele vytvářejí vyšší příjmy. Otázkou je úloha dotací v celkovém místním rozpočtu.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04A62FA3-D95D-4C1B-8C6F-39E75403B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55069"/>
            <a:ext cx="7772400" cy="11025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Děkuji za pozornost </a:t>
            </a:r>
            <a:r>
              <a:rPr lang="cs-CZ" altLang="cs-CZ">
                <a:sym typeface="Wingdings" panose="05000000000000000000" pitchFamily="2" charset="2"/>
              </a:rPr>
              <a:t></a:t>
            </a:r>
            <a:br>
              <a:rPr lang="cs-CZ" altLang="cs-CZ"/>
            </a:b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36B97C47-DE4E-49FF-B283-F38F845EA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Vymezení kreativní ekonomiky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92D35A46-F8B7-484B-9B0C-9FFD6CBB5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algn="just">
              <a:defRPr/>
            </a:pPr>
            <a:r>
              <a:rPr lang="cs-CZ" altLang="cs-CZ" dirty="0"/>
              <a:t>Kreativní ekonomika </a:t>
            </a:r>
            <a:r>
              <a:rPr lang="cs-CZ" altLang="cs-CZ" b="1" dirty="0"/>
              <a:t>je nová </a:t>
            </a:r>
            <a:r>
              <a:rPr lang="cs-CZ" altLang="cs-CZ" b="1" u="sng" dirty="0"/>
              <a:t>růstová teorie</a:t>
            </a:r>
            <a:r>
              <a:rPr lang="cs-CZ" altLang="cs-CZ" b="1" dirty="0"/>
              <a:t> </a:t>
            </a:r>
            <a:r>
              <a:rPr lang="cs-CZ" altLang="cs-CZ" dirty="0"/>
              <a:t>přelomu </a:t>
            </a:r>
            <a:br>
              <a:rPr lang="cs-CZ" altLang="cs-CZ" dirty="0"/>
            </a:br>
            <a:r>
              <a:rPr lang="cs-CZ" altLang="cs-CZ" dirty="0"/>
              <a:t>20. a 21. století.</a:t>
            </a:r>
          </a:p>
          <a:p>
            <a:pPr algn="just">
              <a:defRPr/>
            </a:pPr>
            <a:endParaRPr lang="cs-CZ" altLang="cs-CZ" dirty="0"/>
          </a:p>
          <a:p>
            <a:pPr algn="just">
              <a:defRPr/>
            </a:pPr>
            <a:r>
              <a:rPr lang="cs-CZ" altLang="cs-CZ" dirty="0"/>
              <a:t>Vychází zejména z oblasti informačních a komunikačních technologií, internetu a efektů globalizace.</a:t>
            </a:r>
          </a:p>
          <a:p>
            <a:pPr algn="just">
              <a:defRPr/>
            </a:pPr>
            <a:endParaRPr lang="cs-CZ" altLang="cs-CZ" dirty="0"/>
          </a:p>
          <a:p>
            <a:pPr algn="just">
              <a:defRPr/>
            </a:pPr>
            <a:r>
              <a:rPr lang="cs-CZ" altLang="cs-CZ" dirty="0"/>
              <a:t>Přináší nové trendy, ale i výzvy a příležitosti ve všech oblastech lidské činnosti, tedy i v oblasti vedení a řízení lidí.</a:t>
            </a:r>
          </a:p>
          <a:p>
            <a:pPr algn="just">
              <a:defRPr/>
            </a:pPr>
            <a:endParaRPr lang="cs-CZ" altLang="cs-CZ" dirty="0"/>
          </a:p>
          <a:p>
            <a:pPr algn="just">
              <a:defRPr/>
            </a:pPr>
            <a:r>
              <a:rPr lang="cs-CZ" altLang="cs-CZ" b="1" dirty="0"/>
              <a:t>Neexistuje ucelená shoda na definici kreativní ekonomiky</a:t>
            </a:r>
            <a:r>
              <a:rPr lang="cs-CZ" altLang="cs-CZ" dirty="0"/>
              <a:t>! </a:t>
            </a:r>
            <a:br>
              <a:rPr lang="cs-CZ" altLang="cs-CZ" dirty="0"/>
            </a:br>
            <a:r>
              <a:rPr lang="cs-CZ" altLang="cs-CZ" dirty="0"/>
              <a:t>Je třeba vycházet z doposud publikovaných názorů.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D28DDD4B-5DC0-4EBC-AD4F-DC9F12F2C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Vymezení kreativní ekonomiky II.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934C1583-CAB8-4AA2-92A0-C80538D3F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41875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Kreativní ekonomika jako ekonomický systém založený na významném vstupu – kreativitě – do pracovního procesu.</a:t>
            </a:r>
          </a:p>
          <a:p>
            <a:pPr algn="just" eaLnBrk="1" hangingPunct="1"/>
            <a:r>
              <a:rPr lang="cs-CZ" altLang="cs-CZ" dirty="0"/>
              <a:t>Kreativní ekonomika prezentuje hospodářství, kde hlavním vstupem a výstupem jsou </a:t>
            </a:r>
            <a:r>
              <a:rPr lang="cs-CZ" altLang="cs-CZ" b="1" u="sng" dirty="0"/>
              <a:t>myšlenky</a:t>
            </a:r>
            <a:r>
              <a:rPr lang="cs-CZ" altLang="cs-CZ" dirty="0"/>
              <a:t>.</a:t>
            </a:r>
          </a:p>
          <a:p>
            <a:pPr algn="just" eaLnBrk="1" hangingPunct="1"/>
            <a:r>
              <a:rPr lang="cs-CZ" altLang="cs-CZ" dirty="0"/>
              <a:t>Kreativní průmysl zahrnuje sektory, které vycházejí </a:t>
            </a:r>
            <a:br>
              <a:rPr lang="cs-CZ" altLang="cs-CZ" dirty="0"/>
            </a:br>
            <a:r>
              <a:rPr lang="cs-CZ" altLang="cs-CZ" dirty="0"/>
              <a:t>z individuální kreativity, dovedností a talentu, což dohromady vytváří potenciál pro tvorbu pracovních příležitostí a bohatství skrze vytváření a využívání duševního vlastnictví.</a:t>
            </a:r>
          </a:p>
          <a:p>
            <a:pPr algn="just"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C64E4B25-4201-4A63-BA8A-84D23612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Vymezení kreativní ekonomiky III.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8CA58A86-1B6B-4BB8-8DFB-5FB186C6D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1125"/>
            <a:ext cx="8382000" cy="5200650"/>
          </a:xfrm>
        </p:spPr>
        <p:txBody>
          <a:bodyPr rtlCol="0">
            <a:normAutofit fontScale="92500"/>
          </a:bodyPr>
          <a:lstStyle/>
          <a:p>
            <a:pPr algn="just">
              <a:defRPr/>
            </a:pPr>
            <a:r>
              <a:rPr lang="cs-CZ" altLang="cs-CZ" dirty="0"/>
              <a:t>Kreativní ekonomiku lze v širším pojetí definovat jako ekonomiku, kde </a:t>
            </a:r>
            <a:r>
              <a:rPr lang="cs-CZ" altLang="cs-CZ" u="sng" dirty="0"/>
              <a:t>lidská myšlenka je nejdůležitějším výrobním faktorem</a:t>
            </a:r>
            <a:r>
              <a:rPr lang="cs-CZ" altLang="cs-CZ" dirty="0"/>
              <a:t>, jenž odsouvá klasické výrobní faktory do pozadí.</a:t>
            </a:r>
          </a:p>
          <a:p>
            <a:pPr>
              <a:defRPr/>
            </a:pPr>
            <a:r>
              <a:rPr lang="cs-CZ" altLang="cs-CZ" dirty="0"/>
              <a:t>Kreativita je vyvolávána stále se zvyšujícím konkurenčním tlakem. </a:t>
            </a:r>
            <a:br>
              <a:rPr lang="cs-CZ" altLang="cs-CZ" dirty="0"/>
            </a:br>
            <a:r>
              <a:rPr lang="cs-CZ" altLang="cs-CZ" dirty="0"/>
              <a:t>V rámci obchodu kreativita umožňuje </a:t>
            </a:r>
            <a:r>
              <a:rPr lang="cs-CZ" altLang="cs-CZ" u="sng" dirty="0"/>
              <a:t>vytvářet konkurenční výhody</a:t>
            </a:r>
            <a:r>
              <a:rPr lang="cs-CZ" altLang="cs-CZ" dirty="0"/>
              <a:t> a s jejich přispěním realizovat ekonomický zisk.</a:t>
            </a:r>
          </a:p>
          <a:p>
            <a:pPr algn="just">
              <a:defRPr/>
            </a:pPr>
            <a:r>
              <a:rPr lang="cs-CZ" altLang="cs-CZ" dirty="0"/>
              <a:t>K porozumění kreativní ekonomiky je třeba porozumět procesům ve společnosti, rozpoznat příčiny asymetrické alokace podniků a firem, analyzovat důvody individuálního i kolektivního jednání, které vychází ze zavedeného institucionálního a společenského rámce.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003E3C95-6BA5-41F6-8964-674FAD927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br>
              <a:rPr lang="cs-CZ" altLang="cs-CZ" dirty="0"/>
            </a:br>
            <a:r>
              <a:rPr lang="cs-CZ" altLang="cs-CZ" dirty="0"/>
              <a:t>Stavební bloky kreativní ekonomiky I.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4AE577C7-C144-4836-93EA-9AB0AD922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9226"/>
            <a:ext cx="8229600" cy="5219699"/>
          </a:xfrm>
        </p:spPr>
        <p:txBody>
          <a:bodyPr rtlCol="0">
            <a:normAutofit lnSpcReduction="10000"/>
          </a:bodyPr>
          <a:lstStyle/>
          <a:p>
            <a:pPr algn="just">
              <a:buNone/>
              <a:defRPr/>
            </a:pPr>
            <a:r>
              <a:rPr lang="cs-CZ" altLang="cs-CZ" dirty="0"/>
              <a:t>1/ </a:t>
            </a:r>
            <a:r>
              <a:rPr lang="cs-CZ" altLang="cs-CZ" u="sng" dirty="0"/>
              <a:t>Institucionální rámec</a:t>
            </a:r>
            <a:r>
              <a:rPr lang="cs-CZ" altLang="cs-CZ" dirty="0"/>
              <a:t> – základním předpokladem úspěšného rozvoje společnosti je vzájemná shoda a spolupráce mezi všemi jednotlivci a veřejnými orgány. Vhodné institucionální prostředí je zárukou hospodárné spolupráce. U států západního stylu lze mezi hlavní zásady zařadit zajištění volného trhu, občanských svobod, práva na majetek a efektivní vymahatelnost těchto zásad, zajištěná státními institucemi.</a:t>
            </a:r>
          </a:p>
          <a:p>
            <a:pPr algn="just">
              <a:buNone/>
              <a:defRPr/>
            </a:pPr>
            <a:r>
              <a:rPr lang="cs-CZ" altLang="cs-CZ" dirty="0"/>
              <a:t>2/ </a:t>
            </a:r>
            <a:r>
              <a:rPr lang="cs-CZ" altLang="cs-CZ" u="sng" dirty="0"/>
              <a:t>Globální konkurence</a:t>
            </a:r>
            <a:r>
              <a:rPr lang="cs-CZ" altLang="cs-CZ" dirty="0"/>
              <a:t> – Zkrácení vzdáleností a postupné rušení obchodních překážek zvýšilo dostupnost trhů dalším výrobcům a poskytovatelům služeb. Firmy, které dříve měly územní monopol, se musely vyrovnávat s konkurencí.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EB0DB3AE-5411-461D-AF38-80AE47345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br>
              <a:rPr lang="cs-CZ" altLang="cs-CZ" dirty="0"/>
            </a:br>
            <a:r>
              <a:rPr lang="cs-CZ" altLang="cs-CZ" dirty="0"/>
              <a:t>Stavební bloky kreativní ekonomiky II.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4CB1AE18-39CE-4E3F-B963-8A3159219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2551"/>
            <a:ext cx="8229600" cy="4943474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 dirty="0"/>
              <a:t>3/ </a:t>
            </a:r>
            <a:r>
              <a:rPr lang="cs-CZ" altLang="cs-CZ" sz="3200" u="sng" dirty="0"/>
              <a:t>Inovační vlny</a:t>
            </a:r>
            <a:r>
              <a:rPr lang="cs-CZ" altLang="cs-CZ" sz="3200" dirty="0"/>
              <a:t> – Společenský vývoj je vděčen za svůj vývoj jedné základní vlastnosti a to schopnosti se učit. V moderní éře nás ovlivnilo několik více či méně významných inovačních vln, které sebou přinášely „kreativní destrukci“.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 sz="3200" dirty="0"/>
              <a:t>4/ </a:t>
            </a:r>
            <a:r>
              <a:rPr lang="cs-CZ" altLang="cs-CZ" sz="3200" u="sng" dirty="0"/>
              <a:t>Styl života</a:t>
            </a:r>
            <a:r>
              <a:rPr lang="cs-CZ" altLang="cs-CZ" sz="3200" dirty="0"/>
              <a:t> – Poslední inovační vlna spojená s ICT a internetem naprosto ovlivnila náplň práce i volného času. Změnily se požadavky na již existující pracovní místa a zároveň se objevila zcela nová pracovní místa v nových oborech.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3C059505-BC49-424B-AB47-DE0CB7499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>
              <a:defRPr/>
            </a:pPr>
            <a:br>
              <a:rPr lang="cs-CZ" altLang="cs-CZ" dirty="0"/>
            </a:br>
            <a:r>
              <a:rPr lang="cs-CZ" altLang="cs-CZ" dirty="0"/>
              <a:t>Stavební bloky kreativní ekonomiky III.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2D4A7DB1-0897-4BC3-B97F-EB9D2B31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44" y="1744267"/>
            <a:ext cx="8229600" cy="4923233"/>
          </a:xfrm>
        </p:spPr>
        <p:txBody>
          <a:bodyPr rtlCol="0">
            <a:normAutofit fontScale="92500" lnSpcReduction="10000"/>
          </a:bodyPr>
          <a:lstStyle/>
          <a:p>
            <a:pPr algn="just">
              <a:buNone/>
              <a:defRPr/>
            </a:pPr>
            <a:r>
              <a:rPr lang="cs-CZ" altLang="cs-CZ" dirty="0"/>
              <a:t>5/ </a:t>
            </a:r>
            <a:r>
              <a:rPr lang="cs-CZ" altLang="cs-CZ" u="sng" dirty="0"/>
              <a:t>Životní úroveň</a:t>
            </a:r>
            <a:r>
              <a:rPr lang="cs-CZ" altLang="cs-CZ" dirty="0"/>
              <a:t> – Průmyslová revoluce vyvrátila negativní populistickou teorii Thomase </a:t>
            </a:r>
            <a:r>
              <a:rPr lang="cs-CZ" altLang="cs-CZ" dirty="0" err="1"/>
              <a:t>Malthuse</a:t>
            </a:r>
            <a:r>
              <a:rPr lang="cs-CZ" altLang="cs-CZ" dirty="0"/>
              <a:t> a ukázala směr </a:t>
            </a:r>
            <a:br>
              <a:rPr lang="cs-CZ" altLang="cs-CZ" dirty="0"/>
            </a:br>
            <a:r>
              <a:rPr lang="cs-CZ" altLang="cs-CZ" dirty="0"/>
              <a:t>k stabilnímu růstu životní úrovně. Příčinu těchto změn je nutné hledat v efektivní alokaci zdrojů a růstu znalostí.</a:t>
            </a:r>
          </a:p>
          <a:p>
            <a:pPr algn="just">
              <a:buNone/>
              <a:defRPr/>
            </a:pPr>
            <a:r>
              <a:rPr lang="cs-CZ" altLang="cs-CZ" dirty="0"/>
              <a:t>6/ </a:t>
            </a:r>
            <a:r>
              <a:rPr lang="cs-CZ" altLang="cs-CZ" u="sng" dirty="0"/>
              <a:t>Kreativní pracovní síla</a:t>
            </a:r>
            <a:r>
              <a:rPr lang="cs-CZ" altLang="cs-CZ" dirty="0"/>
              <a:t> – Všechny předchozí faktory vedly k nárůstu poptávky po pracovnících, kteří jsou vzdělaní, dokážou kreativně myslet a rozumí novým ICT. Za posledních několik desítek let narostl enormní počet vědců, výzkumníků, programátorů, designérů, architektů a dalších pozic, které se na první pohled neřadí do kreativních, ale přitom splňují základní podmínky – znalost, kreativitu, technologie. Tato těžce definovatelná a vysoce příjmová skupina tvoří </a:t>
            </a:r>
            <a:r>
              <a:rPr lang="cs-CZ" altLang="cs-CZ" u="sng" dirty="0"/>
              <a:t>produktivní část kreativní pracovní třídy</a:t>
            </a:r>
            <a:r>
              <a:rPr lang="cs-CZ" altLang="cs-CZ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A304CD70-A504-4327-B5FB-23780E17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br>
              <a:rPr lang="cs-CZ" altLang="cs-CZ" dirty="0"/>
            </a:br>
            <a:r>
              <a:rPr lang="cs-CZ" altLang="cs-CZ" dirty="0"/>
              <a:t>Kreativní třída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0417C98C-DA06-49DF-97A6-B46D68213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5384800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 sz="3200" dirty="0"/>
              <a:t>1/ </a:t>
            </a:r>
            <a:r>
              <a:rPr lang="cs-CZ" altLang="cs-CZ" sz="3200" u="sng" dirty="0"/>
              <a:t>super kreativní jádro</a:t>
            </a:r>
            <a:r>
              <a:rPr lang="cs-CZ" altLang="cs-CZ" sz="3200" dirty="0"/>
              <a:t> - zahrnuje vědce, inženýry, univerzitní profesory, básníky, spisovatele, umělce, návrháře, architekty a další profese, jejichž cílem je vytvořit nové formy nebo návrhy, které jsou snadno přenosné a široce uplatnitelné;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 sz="3200" dirty="0"/>
              <a:t>2/ </a:t>
            </a:r>
            <a:r>
              <a:rPr lang="cs-CZ" altLang="cs-CZ" sz="3200" u="sng" dirty="0"/>
              <a:t>kreativní profesionálové</a:t>
            </a:r>
            <a:r>
              <a:rPr lang="cs-CZ" altLang="cs-CZ" sz="3200" dirty="0"/>
              <a:t> - pracují v průmyslu vyžadující intenzivní znalosti, např. high-tech sektor, finanční služby, zdravotnictví nebo management; tito lidé uplatňují své znalosti pro </a:t>
            </a:r>
            <a:r>
              <a:rPr lang="cs-CZ" altLang="cs-CZ" sz="3200" u="sng" dirty="0"/>
              <a:t>kreativní řešení problémů</a:t>
            </a:r>
            <a:r>
              <a:rPr lang="cs-CZ" altLang="cs-CZ" sz="32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A5EA5B6B-58C8-4456-81AC-EA43CAA26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altLang="cs-CZ" dirty="0"/>
              <a:t>Měření kreativní ekonomiky: Euro-</a:t>
            </a:r>
            <a:r>
              <a:rPr lang="cs-CZ" altLang="cs-CZ" dirty="0" err="1"/>
              <a:t>creativity</a:t>
            </a:r>
            <a:r>
              <a:rPr lang="cs-CZ" altLang="cs-CZ" dirty="0"/>
              <a:t> index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5980423B-F1A8-4BC6-AC4B-ACEFA2138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35474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buNone/>
              <a:defRPr/>
            </a:pPr>
            <a:endParaRPr lang="cs-CZ" altLang="cs-CZ" dirty="0"/>
          </a:p>
          <a:p>
            <a:pPr>
              <a:buNone/>
              <a:defRPr/>
            </a:pPr>
            <a:endParaRPr lang="cs-CZ" altLang="cs-CZ" dirty="0"/>
          </a:p>
          <a:p>
            <a:pPr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sz="1650" dirty="0"/>
              <a:t>Zdroj: KLOUDOVÁ, J. – AMBROŽOVÁ, V. – DOUBKOVÁ, M. (2008): Role kreativity a kreativní ekonomiky v regionálním rozvoji. [Výzkumná studie.] Zlín: Univerzita T. Bati ve Zlíně, Fakulta managementu a ekonomiky.</a:t>
            </a:r>
          </a:p>
          <a:p>
            <a:pPr>
              <a:defRPr/>
            </a:pPr>
            <a:r>
              <a:rPr lang="en-US" sz="1650" dirty="0"/>
              <a:t>FLORIDA, R. – TINAGLI, I. (2004): Europe in the Creative Age. [Online.]</a:t>
            </a:r>
          </a:p>
          <a:p>
            <a:pPr>
              <a:buNone/>
              <a:defRPr/>
            </a:pPr>
            <a:r>
              <a:rPr lang="cs-CZ" sz="1650" dirty="0"/>
              <a:t>&lt;http://creativeclass.com/rfcgdb/articles/Europe_in_the_Creative_Age_2004.pdf.&gt;.</a:t>
            </a:r>
            <a:endParaRPr lang="cs-CZ" altLang="cs-CZ" sz="1650" dirty="0"/>
          </a:p>
        </p:txBody>
      </p:sp>
      <p:pic>
        <p:nvPicPr>
          <p:cNvPr id="13316" name="Obrázek 4" descr="Euro_creativity_index.bmp">
            <a:extLst>
              <a:ext uri="{FF2B5EF4-FFF2-40B4-BE49-F238E27FC236}">
                <a16:creationId xmlns:a16="http://schemas.microsoft.com/office/drawing/2014/main" id="{AE54EC90-4C85-4AFF-846B-EC7A24D69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1689498"/>
            <a:ext cx="8549879" cy="3040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926</Words>
  <Application>Microsoft Office PowerPoint</Application>
  <PresentationFormat>Předvádění na obrazovce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Kreativní ekonomika </vt:lpstr>
      <vt:lpstr>Vymezení kreativní ekonomiky</vt:lpstr>
      <vt:lpstr>Vymezení kreativní ekonomiky II.</vt:lpstr>
      <vt:lpstr>Vymezení kreativní ekonomiky III.</vt:lpstr>
      <vt:lpstr> Stavební bloky kreativní ekonomiky I. </vt:lpstr>
      <vt:lpstr> Stavební bloky kreativní ekonomiky II. </vt:lpstr>
      <vt:lpstr> Stavební bloky kreativní ekonomiky III. </vt:lpstr>
      <vt:lpstr> Kreativní třída </vt:lpstr>
      <vt:lpstr>Měření kreativní ekonomiky: Euro-creativity index</vt:lpstr>
      <vt:lpstr>Role regionů v kreativní ekonomice</vt:lpstr>
      <vt:lpstr>Dosavadní poznatky o kreativní ekonomice a jejich efektech</vt:lpstr>
      <vt:lpstr>Děkuji za pozornost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Nevima</dc:creator>
  <cp:lastModifiedBy>Jan Nevima</cp:lastModifiedBy>
  <cp:revision>4</cp:revision>
  <dcterms:created xsi:type="dcterms:W3CDTF">2020-02-22T15:20:26Z</dcterms:created>
  <dcterms:modified xsi:type="dcterms:W3CDTF">2020-02-22T15:35:05Z</dcterms:modified>
</cp:coreProperties>
</file>