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80" r:id="rId4"/>
    <p:sldId id="258" r:id="rId5"/>
    <p:sldId id="272" r:id="rId6"/>
    <p:sldId id="273" r:id="rId7"/>
    <p:sldId id="274" r:id="rId8"/>
    <p:sldId id="275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2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10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0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54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89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35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7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03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46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0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D164-42DB-4B48-A6EF-CD1178FDDA7D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6363B-AE3F-4169-99F3-8BFBBF3AA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7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F88C5F8C-970D-4CFD-AFF4-680BE55AB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904" y="2661048"/>
            <a:ext cx="6531769" cy="123467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Typy veřejné infrastruktury</a:t>
            </a:r>
          </a:p>
        </p:txBody>
      </p:sp>
      <p:sp>
        <p:nvSpPr>
          <p:cNvPr id="2051" name="Podnadpis 2">
            <a:extLst>
              <a:ext uri="{FF2B5EF4-FFF2-40B4-BE49-F238E27FC236}">
                <a16:creationId xmlns:a16="http://schemas.microsoft.com/office/drawing/2014/main" id="{573DF873-4201-4994-A892-D8652E17E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6096" y="4945063"/>
            <a:ext cx="6858000" cy="1655762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>
                <a:solidFill>
                  <a:schemeClr val="tx1"/>
                </a:solidFill>
              </a:rPr>
              <a:t>doc. Ing. Jan Nevima,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524DCC14-0260-49E9-94BE-2AA5CD40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cs-CZ" dirty="0"/>
              <a:t>Podnikatelská infrastruktura </a:t>
            </a:r>
            <a:br>
              <a:rPr lang="cs-CZ" altLang="cs-CZ" dirty="0"/>
            </a:br>
            <a:r>
              <a:rPr lang="cs-CZ" altLang="cs-CZ" dirty="0"/>
              <a:t>(Vědeckotechnické parky)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7BC573EF-2845-4B58-A199-CFE1B1735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 rtlCol="0">
            <a:normAutofit fontScale="92500"/>
          </a:bodyPr>
          <a:lstStyle/>
          <a:p>
            <a:pPr algn="just">
              <a:defRPr/>
            </a:pPr>
            <a:r>
              <a:rPr lang="cs-CZ" altLang="cs-CZ" dirty="0"/>
              <a:t>Termín VTP je v ČR používán od roku 1990</a:t>
            </a:r>
          </a:p>
          <a:p>
            <a:pPr algn="just">
              <a:defRPr/>
            </a:pPr>
            <a:r>
              <a:rPr lang="cs-CZ" altLang="cs-CZ" dirty="0"/>
              <a:t>VTP jsou rozděleny do třech hlavních typů:</a:t>
            </a:r>
          </a:p>
          <a:p>
            <a:pPr lvl="1" algn="just">
              <a:defRPr/>
            </a:pPr>
            <a:r>
              <a:rPr lang="cs-CZ" altLang="cs-CZ" u="sng" dirty="0"/>
              <a:t>Vědecký park</a:t>
            </a:r>
            <a:r>
              <a:rPr lang="cs-CZ" altLang="cs-CZ" dirty="0"/>
              <a:t>: jedná se např. o vědeckotechnologické parky a vědeckovýzkumné parky. Podílejí se na inovačním podnikání situovaném v blízkosti vysokých škol.</a:t>
            </a:r>
          </a:p>
          <a:p>
            <a:pPr lvl="1" algn="just">
              <a:defRPr/>
            </a:pPr>
            <a:r>
              <a:rPr lang="cs-CZ" altLang="cs-CZ" u="sng" dirty="0"/>
              <a:t>Technologický park</a:t>
            </a:r>
            <a:r>
              <a:rPr lang="cs-CZ" altLang="cs-CZ" dirty="0"/>
              <a:t>: nejběžnějšími typy jsou technologická centra a technologické parky. Hlavním posláním je podpora technologického transferu a rozvoje </a:t>
            </a:r>
            <a:r>
              <a:rPr lang="cs-CZ" altLang="cs-CZ" dirty="0" err="1"/>
              <a:t>High</a:t>
            </a:r>
            <a:r>
              <a:rPr lang="cs-CZ" altLang="cs-CZ" dirty="0"/>
              <a:t>-</a:t>
            </a:r>
            <a:r>
              <a:rPr lang="cs-CZ" altLang="cs-CZ" dirty="0" err="1"/>
              <a:t>tech</a:t>
            </a:r>
            <a:r>
              <a:rPr lang="cs-CZ" altLang="cs-CZ" dirty="0"/>
              <a:t> špičkových technologií z oblasti mikroelektroniky, komunikační techniky či biotechnologie.</a:t>
            </a:r>
          </a:p>
          <a:p>
            <a:pPr lvl="1" algn="just">
              <a:defRPr/>
            </a:pPr>
            <a:r>
              <a:rPr lang="cs-CZ" altLang="cs-CZ" u="sng" dirty="0"/>
              <a:t>Podnikatelské a inovační centrum</a:t>
            </a:r>
            <a:r>
              <a:rPr lang="cs-CZ" altLang="cs-CZ" dirty="0"/>
              <a:t>: podpora začínajících podnikatelů, při tvorbě inovačních projektů. Podpora startu nových inovačních firem a jejich samostatného podnikání.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5235E788-8B1C-4BBC-859B-08E9B7CB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případy podnikatelské infrastruktury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C21176EE-0678-43CE-B4DC-CE6765804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/>
              <a:t>Mezi speciální případy podnikatelské infrastruktury patří pozemky, volné plochy, zastavěné plochy, které byly zahrnuty do plánovací dokumentace a pojmenovány jako rozvojové lokality.</a:t>
            </a:r>
          </a:p>
          <a:p>
            <a:pPr algn="just" eaLnBrk="1" hangingPunct="1"/>
            <a:r>
              <a:rPr lang="cs-CZ" altLang="cs-CZ"/>
              <a:t>Mohou to být zastavěné pozemky, které se dříve využívaly pro průmyslovou výrobu a dnes chátrají.</a:t>
            </a:r>
          </a:p>
          <a:p>
            <a:pPr algn="just" eaLnBrk="1" hangingPunct="1"/>
            <a:r>
              <a:rPr lang="cs-CZ" altLang="cs-CZ"/>
              <a:t>Dalším typem infrastruktury mohou být nevyužité objekty po původní podnikatelské činnosti, tzv. brownfieldy.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4285BBDB-84C8-4F89-A6A4-C4297AA2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Energetická infrastruktura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E33A29-3366-4169-933B-069039F2E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Energetika je nejzranitelnějším prvkem tzv. kritické infrastruktury.</a:t>
            </a:r>
          </a:p>
          <a:p>
            <a:pPr algn="just">
              <a:defRPr/>
            </a:pPr>
            <a:r>
              <a:rPr lang="cs-CZ" dirty="0"/>
              <a:t>Bez ní se nedokážou obejít mnohé prvky kritické infrastruktury, např. systém dodávky vody, kanalizační systém, přepravní síť, komunikační a informační systémy, bankovní a finanční sektor, nouzové služby, apod.</a:t>
            </a:r>
          </a:p>
          <a:p>
            <a:pPr algn="just">
              <a:defRPr/>
            </a:pPr>
            <a:r>
              <a:rPr lang="cs-CZ" dirty="0"/>
              <a:t>Energetickou infrastrukturu tvoří energetické společnosti zajišťující energetické transformace a dopravu energie.</a:t>
            </a:r>
          </a:p>
          <a:p>
            <a:pPr algn="just">
              <a:defRPr/>
            </a:pPr>
            <a:r>
              <a:rPr lang="cs-CZ" dirty="0"/>
              <a:t>Energetický systém ohrožují různé pohromy, např. technologické havárie kritických prvků, vazeb a toků v systému.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25BAC411-0E11-4B17-9B29-1190F3D6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cs-CZ" dirty="0"/>
              <a:t>Energetická infrastruktura </a:t>
            </a:r>
            <a:br>
              <a:rPr lang="cs-CZ" altLang="cs-CZ" dirty="0"/>
            </a:br>
            <a:r>
              <a:rPr lang="cs-CZ" altLang="cs-CZ" dirty="0"/>
              <a:t>(Elektřina)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BEBA36-0BB6-41B5-AA02-B639ACC52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94250"/>
          </a:xfrm>
        </p:spPr>
        <p:txBody>
          <a:bodyPr rtlCol="0">
            <a:normAutofit fontScale="85000" lnSpcReduction="20000"/>
          </a:bodyPr>
          <a:lstStyle/>
          <a:p>
            <a:pPr algn="just">
              <a:defRPr/>
            </a:pPr>
            <a:r>
              <a:rPr lang="cs-CZ" dirty="0"/>
              <a:t>Elektroenergetiku můžeme chápat jako celostátně plošný systém s vazbami na systémy okolních států.</a:t>
            </a:r>
          </a:p>
          <a:p>
            <a:pPr algn="just">
              <a:defRPr/>
            </a:pPr>
            <a:r>
              <a:rPr lang="cs-CZ" dirty="0"/>
              <a:t>Pokud dojde k narušení její rovnováhy a závada není odstraněna, může nastat tzv. </a:t>
            </a:r>
            <a:r>
              <a:rPr lang="cs-CZ" dirty="0" err="1"/>
              <a:t>black-out</a:t>
            </a:r>
            <a:r>
              <a:rPr lang="cs-CZ" dirty="0"/>
              <a:t>.</a:t>
            </a:r>
          </a:p>
          <a:p>
            <a:pPr algn="just">
              <a:defRPr/>
            </a:pPr>
            <a:r>
              <a:rPr lang="cs-CZ" dirty="0"/>
              <a:t>Nejzranitelnějšími prvky elektrizační soustavy jsou stožáry vedení 400 kW a transformátory 400/110 kW.</a:t>
            </a:r>
          </a:p>
          <a:p>
            <a:pPr algn="just">
              <a:defRPr/>
            </a:pPr>
            <a:r>
              <a:rPr lang="cs-CZ" dirty="0"/>
              <a:t>Z přírodních pohrom je nejzávažnější orkán a tvorba námrazy.</a:t>
            </a:r>
          </a:p>
          <a:p>
            <a:pPr algn="just">
              <a:defRPr/>
            </a:pPr>
            <a:r>
              <a:rPr lang="cs-CZ" dirty="0"/>
              <a:t>Příklady důsledků jsou známé ze zahraničí. Například na severovýchodě USA a v Kanadě v roce 2003 došlo k poruchám v důsledku zkratu při kontaktu vodiče venkovního vedení se stromem. Toto přetížení vyvolalo kaskádovité šíření poruchy, které vyřadilo mnoho elektráren. Událost zasáhla 50 milionů obyvatel.</a:t>
            </a:r>
          </a:p>
          <a:p>
            <a:pPr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Problémy? ČR neřeší rizika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black-outu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A0812706-9FDA-4517-A4C2-D78820201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cs-CZ" dirty="0"/>
              <a:t>Energetická infrastruktura </a:t>
            </a:r>
            <a:br>
              <a:rPr lang="cs-CZ" altLang="cs-CZ" dirty="0"/>
            </a:br>
            <a:r>
              <a:rPr lang="cs-CZ" altLang="cs-CZ" dirty="0"/>
              <a:t>(Plyn)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CAAAE46-0581-4E5D-9283-3AF70D3B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>
              <a:defRPr/>
            </a:pPr>
            <a:r>
              <a:rPr lang="cs-CZ" altLang="cs-CZ" dirty="0"/>
              <a:t>Česká republika je závislá na dovozu zemního plynu ze zahraničí.</a:t>
            </a:r>
          </a:p>
          <a:p>
            <a:pPr algn="just">
              <a:defRPr/>
            </a:pPr>
            <a:r>
              <a:rPr lang="cs-CZ" altLang="cs-CZ" dirty="0"/>
              <a:t>Spotřebu plynu pokrývá ze tří čtvrtin ruský plyn a zbývající čtvrtinu plyn norský.</a:t>
            </a:r>
          </a:p>
          <a:p>
            <a:pPr algn="just">
              <a:defRPr/>
            </a:pPr>
            <a:r>
              <a:rPr lang="cs-CZ" altLang="cs-CZ" dirty="0"/>
              <a:t>Česká republika vlastní šest podzemních zásobníků plynu s celkovou kapacitou cca 2,3 miliardy m</a:t>
            </a:r>
            <a:r>
              <a:rPr lang="cs-CZ" altLang="cs-CZ" baseline="30000" dirty="0"/>
              <a:t>3</a:t>
            </a:r>
            <a:r>
              <a:rPr lang="cs-CZ" altLang="cs-CZ" dirty="0"/>
              <a:t> zemního plynu. Díky těmto opatřením je náš stát schopen vydržet přibližně 50-60 dní bez dodávek ruského plynu.</a:t>
            </a:r>
          </a:p>
          <a:p>
            <a:pPr algn="just">
              <a:defRPr/>
            </a:pPr>
            <a:r>
              <a:rPr lang="cs-CZ" altLang="cs-CZ" dirty="0"/>
              <a:t>Energetická bezpečnost ČR je výrazně ovlivňována a formována v rámci EU, která usiluje o snížení své spotřeby plynu z Ruska.</a:t>
            </a:r>
          </a:p>
          <a:p>
            <a:pPr algn="just">
              <a:defRPr/>
            </a:pPr>
            <a:r>
              <a:rPr lang="cs-CZ" altLang="cs-CZ" dirty="0"/>
              <a:t>Potenciálním zdrojem plánovaných evropských plynovodů má být plyn z Kaspického moře.</a:t>
            </a:r>
          </a:p>
          <a:p>
            <a:pPr algn="just">
              <a:defRPr/>
            </a:pPr>
            <a:r>
              <a:rPr lang="cs-CZ" altLang="cs-CZ" dirty="0"/>
              <a:t>Problém? Chybí strategie plynové infrastruktury v rámci EU.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74591DA6-9EF4-48AC-A67C-B6F1B026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cs-CZ" dirty="0"/>
              <a:t>Energetická infrastruktura </a:t>
            </a:r>
            <a:br>
              <a:rPr lang="cs-CZ" altLang="cs-CZ" dirty="0"/>
            </a:br>
            <a:r>
              <a:rPr lang="cs-CZ" altLang="cs-CZ" dirty="0"/>
              <a:t>(Tepelná energie)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5DCC47CF-6EA3-4636-B755-59C64891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0699"/>
            <a:ext cx="8229600" cy="4791075"/>
          </a:xfrm>
        </p:spPr>
        <p:txBody>
          <a:bodyPr rtlCol="0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Teplárenství je ta část energetiky, která kryje potřeby tepla bytových domů, objektů občanské vybavenosti a průmyslových podniků.</a:t>
            </a:r>
          </a:p>
          <a:p>
            <a:pPr algn="just">
              <a:defRPr/>
            </a:pPr>
            <a:r>
              <a:rPr lang="cs-CZ" altLang="cs-CZ" dirty="0"/>
              <a:t>Základní jednotku teplárenství tvoří teplárny, které vyrábí teplo i elektrickou energii.</a:t>
            </a:r>
          </a:p>
          <a:p>
            <a:pPr algn="just">
              <a:defRPr/>
            </a:pPr>
            <a:r>
              <a:rPr lang="cs-CZ" altLang="cs-CZ" dirty="0"/>
              <a:t>Teplo se dodává dvěma způsoby a to pomocí páry a teplonosné vody.</a:t>
            </a:r>
          </a:p>
          <a:p>
            <a:pPr algn="just">
              <a:defRPr/>
            </a:pPr>
            <a:r>
              <a:rPr lang="cs-CZ" altLang="cs-CZ" dirty="0"/>
              <a:t>Teplota vody se pohybuje kolem 100 až 110 °C.</a:t>
            </a:r>
          </a:p>
          <a:p>
            <a:pPr algn="just">
              <a:defRPr/>
            </a:pPr>
            <a:r>
              <a:rPr lang="cs-CZ" altLang="cs-CZ" dirty="0"/>
              <a:t>Teplou páru pak dodávají parní elektrárny většinou ve větších městech.</a:t>
            </a:r>
          </a:p>
          <a:p>
            <a:pPr algn="just">
              <a:defRPr/>
            </a:pPr>
            <a:r>
              <a:rPr lang="cs-CZ" altLang="cs-CZ" dirty="0"/>
              <a:t>Teplárenství s kombinovanou výrobou elektřiny a tepla je jedním z nejdůležitějších prostředků snížení energetické náročnosti národní ekonomiky.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A24FF51C-F610-47F6-B853-96219B35B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cs-CZ" dirty="0"/>
              <a:t>Energetická infrastruktura </a:t>
            </a:r>
            <a:br>
              <a:rPr lang="cs-CZ" altLang="cs-CZ" dirty="0"/>
            </a:br>
            <a:r>
              <a:rPr lang="cs-CZ" altLang="cs-CZ" dirty="0"/>
              <a:t>(Ropa a ropné produkty)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810F52F3-AB04-48D9-84F0-CF72EB93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67286"/>
          </a:xfrm>
        </p:spPr>
        <p:txBody>
          <a:bodyPr rtlCol="0">
            <a:normAutofit fontScale="92500" lnSpcReduction="10000"/>
          </a:bodyPr>
          <a:lstStyle/>
          <a:p>
            <a:pPr algn="just">
              <a:defRPr/>
            </a:pPr>
            <a:r>
              <a:rPr lang="cs-CZ" altLang="cs-CZ" dirty="0"/>
              <a:t>Česká republika je závislá na dodávkách ropy, které získává z ropovodů Družba začínající v Rusku a ropovodu IKL vedoucí z italského Terstu.</a:t>
            </a:r>
          </a:p>
          <a:p>
            <a:pPr algn="just">
              <a:defRPr/>
            </a:pPr>
            <a:r>
              <a:rPr lang="cs-CZ" altLang="cs-CZ" dirty="0"/>
              <a:t>V ČR je legislativa pro řešení ropných krizí poměrně dobře a rozsáhle upravena.</a:t>
            </a:r>
          </a:p>
          <a:p>
            <a:pPr algn="just">
              <a:defRPr/>
            </a:pPr>
            <a:r>
              <a:rPr lang="cs-CZ" altLang="cs-CZ" dirty="0"/>
              <a:t>V roce 2001 se ČR stala členem Mezinárodní energetické agentury IEA (</a:t>
            </a:r>
            <a:r>
              <a:rPr lang="cs-CZ" altLang="cs-CZ" dirty="0" err="1"/>
              <a:t>International</a:t>
            </a:r>
            <a:r>
              <a:rPr lang="cs-CZ" altLang="cs-CZ" dirty="0"/>
              <a:t> </a:t>
            </a:r>
            <a:r>
              <a:rPr lang="cs-CZ" altLang="cs-CZ" dirty="0" err="1"/>
              <a:t>Energy</a:t>
            </a:r>
            <a:r>
              <a:rPr lang="cs-CZ" altLang="cs-CZ" dirty="0"/>
              <a:t> </a:t>
            </a:r>
            <a:r>
              <a:rPr lang="cs-CZ" altLang="cs-CZ" dirty="0" err="1"/>
              <a:t>Agency</a:t>
            </a:r>
            <a:r>
              <a:rPr lang="cs-CZ" altLang="cs-CZ" dirty="0"/>
              <a:t>), která je autonomní mezinárodní organizací při OECD sdružující hospodářsky vyspělé státy zavázané přijímat společná opatření ke krizovým stavům způsobených zásobování ropou.</a:t>
            </a:r>
          </a:p>
          <a:p>
            <a:pPr algn="just">
              <a:defRPr/>
            </a:pPr>
            <a:r>
              <a:rPr lang="cs-CZ" altLang="cs-CZ" dirty="0"/>
              <a:t>Projednávají se zde situace na světovém trhu ropy, stav nouzových zásob v členských zemích IEA, bezpečnost dodávek ropy, aj.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73438349-CFEB-4EC2-99DA-5BF31E83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Vodohospodářská infrastruktura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87287700-A015-4484-8D8E-9E4FD06F0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7474"/>
            <a:ext cx="7886700" cy="5337175"/>
          </a:xfrm>
        </p:spPr>
        <p:txBody>
          <a:bodyPr rtlCol="0">
            <a:normAutofit lnSpcReduction="10000"/>
          </a:bodyPr>
          <a:lstStyle/>
          <a:p>
            <a:pPr algn="just">
              <a:defRPr/>
            </a:pPr>
            <a:r>
              <a:rPr lang="cs-CZ" altLang="cs-CZ" dirty="0"/>
              <a:t>Vodní hospodářství je jeden z nejzranitelnějších prvků kritické infrastruktury, neboť není možné ochránit spolehlivě vodní zdroje a tisíce kilometrů distribučních systémů.</a:t>
            </a:r>
          </a:p>
          <a:p>
            <a:pPr algn="just">
              <a:defRPr/>
            </a:pPr>
            <a:r>
              <a:rPr lang="cs-CZ" altLang="cs-CZ" dirty="0"/>
              <a:t>Systém dodávky vody a čištění odpadních vod se skládá z těchto základní částí:</a:t>
            </a:r>
          </a:p>
          <a:p>
            <a:pPr lvl="1" algn="just">
              <a:defRPr/>
            </a:pPr>
            <a:r>
              <a:rPr lang="cs-CZ" altLang="cs-CZ" dirty="0"/>
              <a:t>Systém </a:t>
            </a:r>
            <a:r>
              <a:rPr lang="cs-CZ" altLang="cs-CZ" u="sng" dirty="0"/>
              <a:t>dodávky surové vody určené pro úpravu a konzumaci</a:t>
            </a:r>
            <a:r>
              <a:rPr lang="cs-CZ" altLang="cs-CZ" dirty="0"/>
              <a:t> a jiné použití.</a:t>
            </a:r>
          </a:p>
          <a:p>
            <a:pPr lvl="1" algn="just">
              <a:defRPr/>
            </a:pPr>
            <a:r>
              <a:rPr lang="cs-CZ" altLang="cs-CZ" dirty="0"/>
              <a:t>Systém </a:t>
            </a:r>
            <a:r>
              <a:rPr lang="cs-CZ" altLang="cs-CZ" u="sng" dirty="0"/>
              <a:t>úpravy surové vody na pitnou nebo užitkovou</a:t>
            </a:r>
            <a:r>
              <a:rPr lang="cs-CZ" altLang="cs-CZ" dirty="0"/>
              <a:t>. Tento systém zahrnuje mechanické čištění, filtraci, biologické čištění a chemickou úpravu.</a:t>
            </a:r>
          </a:p>
          <a:p>
            <a:pPr lvl="1" algn="just">
              <a:defRPr/>
            </a:pPr>
            <a:r>
              <a:rPr lang="cs-CZ" altLang="cs-CZ" u="sng" dirty="0"/>
              <a:t>Distribuční systém upravené vody</a:t>
            </a:r>
            <a:r>
              <a:rPr lang="cs-CZ" altLang="cs-CZ" dirty="0"/>
              <a:t>, tj. potrubní síť upravené vody, nádrže a tlakové rezervoáry.</a:t>
            </a:r>
          </a:p>
          <a:p>
            <a:pPr lvl="1" algn="just">
              <a:defRPr/>
            </a:pPr>
            <a:r>
              <a:rPr lang="cs-CZ" altLang="cs-CZ" u="sng" dirty="0"/>
              <a:t>Systém čištění odpadních vod</a:t>
            </a:r>
            <a:r>
              <a:rPr lang="cs-CZ" altLang="cs-CZ" dirty="0"/>
              <a:t>, který zahrnuje kanalizační síť a čistící stanice odpadních vod.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51FE4766-F84B-4198-93B2-79E0A775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Vodohospodářská infrastruktura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E77E04F-D240-40C1-A794-9D2E1C250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>
              <a:defRPr/>
            </a:pPr>
            <a:r>
              <a:rPr lang="cs-CZ" altLang="cs-CZ" dirty="0"/>
              <a:t>Úkolem systému je zásobovat města nebo průmyslové objekty pitnou, užitkovou nebo technologickou vodou a vyčistit odpadní vody od škodlivých látek na úroveň danou platnými normami.</a:t>
            </a:r>
          </a:p>
          <a:p>
            <a:pPr algn="just">
              <a:defRPr/>
            </a:pPr>
            <a:r>
              <a:rPr lang="cs-CZ" altLang="cs-CZ" dirty="0"/>
              <a:t>Dodávky vody a kanalizace může selhat vlivem různých událostí, např. vlivem technologických závad, lidskou chybou či přírodních pohrom.</a:t>
            </a:r>
          </a:p>
          <a:p>
            <a:pPr algn="just">
              <a:defRPr/>
            </a:pPr>
            <a:r>
              <a:rPr lang="cs-CZ" altLang="cs-CZ" dirty="0"/>
              <a:t>K nejzranitelnějším objektům patří zařízení s otevřenou hladinou.</a:t>
            </a:r>
          </a:p>
          <a:p>
            <a:pPr algn="just">
              <a:defRPr/>
            </a:pPr>
            <a:r>
              <a:rPr lang="cs-CZ" altLang="cs-CZ" dirty="0"/>
              <a:t>Problémy? Rostoucí náklady na zpracování vody. Zastaralá infrastruktura, časté havárie v rozvodné síti.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13DDCC11-67F7-4395-A51A-CC234CFE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29599" cy="13255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dirty="0"/>
              <a:t>Vodohospodářská infrastruktura </a:t>
            </a:r>
            <a:br>
              <a:rPr lang="cs-CZ" altLang="cs-CZ" dirty="0"/>
            </a:br>
            <a:r>
              <a:rPr lang="cs-CZ" altLang="cs-CZ" dirty="0"/>
              <a:t>(Zásobování pitnou a užitkovou vodou)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C7912385-769A-4D13-B439-752D42C30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900238"/>
            <a:ext cx="8229600" cy="394335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cs-CZ" altLang="cs-CZ"/>
              <a:t>Při krizových situacích může dojít k situaci, kdy systém zásobování vodou nefunguje.</a:t>
            </a:r>
          </a:p>
          <a:p>
            <a:pPr algn="just" eaLnBrk="1" hangingPunct="1"/>
            <a:r>
              <a:rPr lang="cs-CZ" altLang="cs-CZ"/>
              <a:t>Tento problém řeší nouzové zásobování pitnou vodou.</a:t>
            </a:r>
          </a:p>
          <a:p>
            <a:pPr algn="just" eaLnBrk="1" hangingPunct="1"/>
            <a:r>
              <a:rPr lang="cs-CZ" altLang="cs-CZ"/>
              <a:t>Upřednostňuje se využití podzemních vodních zdrojů před povrchovými z důvodu jejich menší zranitelnosti.</a:t>
            </a:r>
          </a:p>
          <a:p>
            <a:pPr algn="just" eaLnBrk="1" hangingPunct="1"/>
            <a:r>
              <a:rPr lang="cs-CZ" altLang="cs-CZ"/>
              <a:t>Zabezpečení pitné vody zajišťují orgány státní správy neprodleně a </a:t>
            </a:r>
            <a:r>
              <a:rPr lang="cs-CZ" altLang="cs-CZ" u="sng"/>
              <a:t>nejpozději do pěti hodin od ukončení dodávky vody</a:t>
            </a:r>
            <a:r>
              <a:rPr lang="cs-CZ" altLang="cs-CZ"/>
              <a:t>.</a:t>
            </a:r>
          </a:p>
          <a:p>
            <a:pPr algn="just" eaLnBrk="1" hangingPunct="1"/>
            <a:r>
              <a:rPr lang="cs-CZ" altLang="cs-CZ"/>
              <a:t>V současnosti je zásobováno vodou z vodovodu cca 95 % obyvatel, ztráty ve vodovodním řadu jsou cca 17 %.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D6193F06-6B4A-4414-A564-BA181E4C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Architektura infrastruktury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A2708E5A-4C15-4189-8F38-7D8E85D2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114924"/>
          </a:xfrm>
        </p:spPr>
        <p:txBody>
          <a:bodyPr rtlCol="0">
            <a:normAutofit fontScale="70000" lnSpcReduction="20000"/>
          </a:bodyPr>
          <a:lstStyle/>
          <a:p>
            <a:pPr algn="just">
              <a:defRPr/>
            </a:pPr>
            <a:r>
              <a:rPr lang="cs-CZ" altLang="cs-CZ" dirty="0"/>
              <a:t>Dopravní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silniční;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železniční;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letecká;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vodní;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potrubní.</a:t>
            </a:r>
          </a:p>
          <a:p>
            <a:pPr marL="385763" indent="-385763" algn="just">
              <a:defRPr/>
            </a:pPr>
            <a:r>
              <a:rPr lang="cs-CZ" altLang="cs-CZ" dirty="0"/>
              <a:t>Podnikatelská</a:t>
            </a:r>
          </a:p>
          <a:p>
            <a:pPr marL="385763" indent="-385763" algn="just">
              <a:defRPr/>
            </a:pPr>
            <a:r>
              <a:rPr lang="cs-CZ" altLang="cs-CZ" dirty="0"/>
              <a:t>Energetická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elektřina;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plyn;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tepelná energie;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ropa.</a:t>
            </a:r>
          </a:p>
          <a:p>
            <a:pPr marL="385763" indent="-385763" algn="just">
              <a:defRPr/>
            </a:pPr>
            <a:r>
              <a:rPr lang="cs-CZ" altLang="cs-CZ" dirty="0"/>
              <a:t>Vodohospodářská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zásobování vodou;</a:t>
            </a:r>
          </a:p>
          <a:p>
            <a:pPr marL="385763" indent="-385763" algn="just">
              <a:buFont typeface="Arial" panose="020B0604020202020204" pitchFamily="34" charset="0"/>
              <a:buAutoNum type="alphaLcParenR"/>
              <a:defRPr/>
            </a:pPr>
            <a:r>
              <a:rPr lang="cs-CZ" altLang="cs-CZ" dirty="0"/>
              <a:t>systém odpadních vod.</a:t>
            </a:r>
            <a:endParaRPr lang="pl-PL" altLang="cs-CZ" dirty="0"/>
          </a:p>
          <a:p>
            <a:pPr>
              <a:defRPr/>
            </a:pPr>
            <a:endParaRPr lang="pl-PL" altLang="cs-CZ" dirty="0"/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E4E9AC8E-BA1E-4684-A290-5B1780B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cs-CZ" dirty="0"/>
              <a:t>Vodohospodářská infrastruktura </a:t>
            </a:r>
            <a:br>
              <a:rPr lang="cs-CZ" altLang="cs-CZ" dirty="0"/>
            </a:br>
            <a:r>
              <a:rPr lang="cs-CZ" altLang="cs-CZ" dirty="0"/>
              <a:t>(Systém odpadních vod)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418EBA31-9C72-4E7A-A236-26575FF4D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Odpadní vody jsou definovány podle zákona č. 138/1973 Sb., o vodách, jako vody použité na sídlištích, obcích či domech pokud po použití mají změněnou jakost, jakož i jiné vody, z nichž odtékající, pokud mohou ohrozit jakost povrchových nebo podzemních vod.</a:t>
            </a:r>
          </a:p>
          <a:p>
            <a:pPr algn="just">
              <a:defRPr/>
            </a:pPr>
            <a:r>
              <a:rPr lang="cs-CZ" altLang="cs-CZ" dirty="0"/>
              <a:t>K odvádění odpadní vody slouží systém odpadních vod neboli kanalizace, které vedou do čističek, kde se voda vyčistí a vypouští do řeky.</a:t>
            </a:r>
          </a:p>
          <a:p>
            <a:pPr algn="just">
              <a:defRPr/>
            </a:pPr>
            <a:r>
              <a:rPr lang="cs-CZ" altLang="cs-CZ" dirty="0"/>
              <a:t>Díky úpravám v oblasti legislativy i v oblasti ekonomických nástrojů a programů došlo k postupnému snižování množství vypouštěného znečištění do odpadních vod.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3">
            <a:extLst>
              <a:ext uri="{FF2B5EF4-FFF2-40B4-BE49-F238E27FC236}">
                <a16:creationId xmlns:a16="http://schemas.microsoft.com/office/drawing/2014/main" id="{27E866B5-760A-4521-83D9-5337A35BB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547" y="2158604"/>
            <a:ext cx="6447234" cy="1370409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cs-CZ" sz="4500" dirty="0"/>
              <a:t>Děkuji za pozornost</a:t>
            </a:r>
            <a:br>
              <a:rPr lang="cs-CZ" sz="4500" dirty="0"/>
            </a:br>
            <a:r>
              <a:rPr lang="cs-CZ" sz="4500" dirty="0">
                <a:sym typeface="Wingdings" pitchFamily="2" charset="2"/>
              </a:rPr>
              <a:t></a:t>
            </a:r>
            <a:br>
              <a:rPr lang="cs-CZ" sz="4500" dirty="0">
                <a:sym typeface="Wingdings" pitchFamily="2" charset="2"/>
              </a:rPr>
            </a:br>
            <a:endParaRPr lang="cs-CZ" sz="4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845EC6CF-203E-42C5-B1E5-A66F82F40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Technická - dopravní infrastruktura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520FEAE5-E38D-4416-A152-C11A43B21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08550"/>
          </a:xfrm>
        </p:spPr>
        <p:txBody>
          <a:bodyPr rtlCol="0">
            <a:normAutofit fontScale="92500" lnSpcReduction="20000"/>
          </a:bodyPr>
          <a:lstStyle/>
          <a:p>
            <a:pPr algn="just">
              <a:defRPr/>
            </a:pPr>
            <a:r>
              <a:rPr lang="pl-PL" altLang="cs-CZ" dirty="0"/>
              <a:t>Infrastruktura je skupina národohospodářských odvětví, která zajišťují předpoklady pro celkový rozvoj ekonomiky.</a:t>
            </a:r>
          </a:p>
          <a:p>
            <a:pPr algn="just">
              <a:defRPr/>
            </a:pPr>
            <a:r>
              <a:rPr lang="cs-CZ" altLang="cs-CZ" dirty="0"/>
              <a:t>Doprava má obrovský význam pro rozvoj hospodářství státu a zabezpečení sociálních potřeb obyvatelstva.</a:t>
            </a:r>
            <a:endParaRPr lang="pl-PL" altLang="cs-CZ" dirty="0"/>
          </a:p>
          <a:p>
            <a:pPr algn="just">
              <a:defRPr/>
            </a:pPr>
            <a:r>
              <a:rPr lang="cs-CZ" altLang="cs-CZ" dirty="0"/>
              <a:t>Její ohrožení může způsobit narušení bezpečnosti, ekonomické a sociální stability společnosti a zachování nezbytného rozsahu dalších základních funkcí státu při krizových situacích.</a:t>
            </a:r>
            <a:endParaRPr lang="pl-PL" altLang="cs-CZ" dirty="0"/>
          </a:p>
          <a:p>
            <a:pPr algn="just">
              <a:defRPr/>
            </a:pPr>
            <a:r>
              <a:rPr lang="pl-PL" altLang="cs-CZ" dirty="0"/>
              <a:t>Dopravní systém státu (subjektů podnikajících na dopravní infrastruktuře) tvoří v podmínkách ČR </a:t>
            </a:r>
            <a:r>
              <a:rPr lang="pl-PL" altLang="cs-CZ" u="sng" dirty="0"/>
              <a:t>veřejná, neveřejná osobní a nákladní doprava</a:t>
            </a:r>
            <a:r>
              <a:rPr lang="pl-PL" altLang="cs-CZ" dirty="0"/>
              <a:t>.</a:t>
            </a:r>
          </a:p>
          <a:p>
            <a:pPr algn="just">
              <a:defRPr/>
            </a:pPr>
            <a:r>
              <a:rPr lang="pl-PL" altLang="cs-CZ" dirty="0"/>
              <a:t>Podniky veřejné dopravy mohou podnikat buď v dopravě osobní nebo nákladní, event. v obou dopravách.</a:t>
            </a:r>
          </a:p>
          <a:p>
            <a:pPr>
              <a:defRPr/>
            </a:pPr>
            <a:endParaRPr lang="pl-PL" altLang="cs-CZ" dirty="0"/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8DEBE11E-2757-4951-A0BB-E2BECF83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Dopravní infrastruktura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2E7761-5A37-46E7-8F49-728F12371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40324"/>
          </a:xfrm>
        </p:spPr>
        <p:txBody>
          <a:bodyPr rtlCol="0">
            <a:normAutofit fontScale="77500" lnSpcReduction="20000"/>
          </a:bodyPr>
          <a:lstStyle/>
          <a:p>
            <a:pPr algn="just">
              <a:buFont typeface="Wingdings 3" charset="2"/>
              <a:buChar char=""/>
              <a:defRPr/>
            </a:pPr>
            <a:r>
              <a:rPr lang="cs-CZ" dirty="0"/>
              <a:t>Česká republika je zemí s velmi vysokou hustotou sítě silnic a železnic.</a:t>
            </a:r>
          </a:p>
          <a:p>
            <a:pPr algn="just">
              <a:buFont typeface="Wingdings 3" charset="2"/>
              <a:buChar char=""/>
              <a:defRPr/>
            </a:pPr>
            <a:r>
              <a:rPr lang="cs-CZ" dirty="0"/>
              <a:t>Na 1 km² má 0,7 km silnic a 0,12 km železnic.</a:t>
            </a:r>
          </a:p>
          <a:p>
            <a:pPr algn="just">
              <a:buFont typeface="Wingdings 3" charset="2"/>
              <a:buChar char=""/>
              <a:defRPr/>
            </a:pPr>
            <a:r>
              <a:rPr lang="cs-CZ" dirty="0"/>
              <a:t>Hustota železnic v ČR patří mezi nejvyšší na světě, hustotu silnic má ČR ve  srovnání s Evropou spíše průměrnou.</a:t>
            </a:r>
          </a:p>
          <a:p>
            <a:pPr algn="just">
              <a:buFont typeface="Wingdings 3" charset="2"/>
              <a:buChar char=""/>
              <a:defRPr/>
            </a:pPr>
            <a:r>
              <a:rPr lang="cs-CZ" dirty="0"/>
              <a:t>Německo ji má více než dvojnásobnou, Japonsko až pětinásobnou.</a:t>
            </a:r>
          </a:p>
          <a:p>
            <a:pPr algn="just">
              <a:buFont typeface="Wingdings 3" charset="2"/>
              <a:buChar char=""/>
              <a:defRPr/>
            </a:pPr>
            <a:r>
              <a:rPr lang="cs-CZ" dirty="0"/>
              <a:t>Síť dálnic a rychlostních silnic se začala postupně rozšiřovat po roce 1990, kdy začala stoupat intenzita silniční dopravy. </a:t>
            </a:r>
          </a:p>
          <a:p>
            <a:pPr algn="just">
              <a:buFont typeface="Wingdings 3" charset="2"/>
              <a:buChar char=""/>
              <a:defRPr/>
            </a:pPr>
            <a:r>
              <a:rPr lang="cs-CZ" dirty="0"/>
              <a:t>Železniční síť se v uplynulých 20 letech neprodlužovala, ovšem zvyšovala se její kvalita. V současnosti řešíme na železnici problém s nedostatečnou kapacitou.</a:t>
            </a:r>
          </a:p>
          <a:p>
            <a:pPr algn="just">
              <a:buFont typeface="Wingdings 3" charset="2"/>
              <a:buChar char=""/>
              <a:defRPr/>
            </a:pPr>
            <a:r>
              <a:rPr lang="cs-CZ" dirty="0"/>
              <a:t>Počátek 21. století byl doprovázen přestavbou tehdejších tratí na železniční koridory, které nabízejí podstatně rychlejší železniční dopravu ve srovnání s původními tratěmi a to i díky evropským fondům. Značná část těchto koridorů byla financována z před-vstupních finančních nástrojů.</a:t>
            </a:r>
          </a:p>
          <a:p>
            <a:pPr algn="just">
              <a:buFont typeface="Wingdings 3" charset="2"/>
              <a:buChar char="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741AE4E9-AF13-4604-9F52-D2D08FAC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Silniční doprava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9E1229DA-C906-4867-A80D-05DC26C3D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6524"/>
            <a:ext cx="7886700" cy="5451475"/>
          </a:xfrm>
        </p:spPr>
        <p:txBody>
          <a:bodyPr rtlCol="0">
            <a:normAutofit fontScale="85000" lnSpcReduction="10000"/>
          </a:bodyPr>
          <a:lstStyle/>
          <a:p>
            <a:pPr algn="just">
              <a:defRPr/>
            </a:pPr>
            <a:r>
              <a:rPr lang="cs-CZ" altLang="cs-CZ" dirty="0"/>
              <a:t>Silniční doprava se v současné době velmi rozvíjí a realizuje největší přepravní výkony v osobní i nákladní dopravě.</a:t>
            </a:r>
          </a:p>
          <a:p>
            <a:pPr algn="just">
              <a:defRPr/>
            </a:pPr>
            <a:r>
              <a:rPr lang="cs-CZ" altLang="cs-CZ" dirty="0"/>
              <a:t>Hustota přepravy na dálnicích a silnicích I. třídy představuje neustálé riziko vzniku dopravní nehody.</a:t>
            </a:r>
          </a:p>
          <a:p>
            <a:pPr algn="just">
              <a:defRPr/>
            </a:pPr>
            <a:r>
              <a:rPr lang="cs-CZ" altLang="cs-CZ" dirty="0"/>
              <a:t>Navíc se vzrůstající silniční dopravou po vstupu do EU se zvyšují rizika s nedostačující kapacitou hlavních přepravních tepen.</a:t>
            </a:r>
          </a:p>
          <a:p>
            <a:pPr algn="just">
              <a:defRPr/>
            </a:pPr>
            <a:r>
              <a:rPr lang="cs-CZ" altLang="cs-CZ" dirty="0"/>
              <a:t>Bezpečnost silniční dopravy je jedním z kvalitativních kritérií, kterými se hodnotí silniční a provozní podmínky na silniční síti.</a:t>
            </a:r>
          </a:p>
          <a:p>
            <a:pPr algn="just">
              <a:defRPr/>
            </a:pPr>
            <a:r>
              <a:rPr lang="cs-CZ" altLang="cs-CZ" dirty="0"/>
              <a:t>Údržba dálnic a silnic I. třídy spadající pod správu </a:t>
            </a:r>
            <a:r>
              <a:rPr lang="cs-CZ" altLang="cs-CZ" u="sng" dirty="0"/>
              <a:t>Ředitelství silnic a dálnic ČR</a:t>
            </a:r>
            <a:r>
              <a:rPr lang="cs-CZ" altLang="cs-CZ" dirty="0"/>
              <a:t> je zajišťována 13 středisky správy a údržby dálnic, resp. rychlostních silnic, která vykonávají správu a údržbu komunikace a jeho součástí.</a:t>
            </a:r>
          </a:p>
          <a:p>
            <a:pPr algn="just">
              <a:defRPr/>
            </a:pPr>
            <a:r>
              <a:rPr lang="cs-CZ" altLang="cs-CZ" dirty="0"/>
              <a:t>Problémy? Není jasná vize zejména regionální dopravní infrastruktury, nízká kapacita dálniční sítě.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6B1593E-DF6F-41F5-B00D-40B72D06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Železniční doprava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7895789A-EF0C-420F-A2D0-65D6FE4B7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175"/>
            <a:ext cx="8229600" cy="5092699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cs-CZ" altLang="cs-CZ" dirty="0"/>
              <a:t>Železniční doprava hraje i v současné době důležitou roli v dopravním zabezpečení života společnosti.</a:t>
            </a:r>
          </a:p>
          <a:p>
            <a:pPr algn="just" eaLnBrk="1" hangingPunct="1"/>
            <a:r>
              <a:rPr lang="cs-CZ" altLang="cs-CZ" dirty="0"/>
              <a:t>Spolu se silniční dopravou je hlavním druhem dopravy u nás.</a:t>
            </a:r>
          </a:p>
          <a:p>
            <a:pPr algn="just" eaLnBrk="1" hangingPunct="1"/>
            <a:r>
              <a:rPr lang="cs-CZ" altLang="cs-CZ" dirty="0"/>
              <a:t>Železniční doprava je kvůli své složitosti zranitelná vůči teroristickým útokům či živelným pohromám.</a:t>
            </a:r>
          </a:p>
          <a:p>
            <a:pPr algn="just" eaLnBrk="1" hangingPunct="1"/>
            <a:r>
              <a:rPr lang="cs-CZ" altLang="cs-CZ" dirty="0"/>
              <a:t>Také odstranění případných následků bývá nákladné a obtížné, protože může dojít k poruchám mostů, tunelů či trolejového vedení.</a:t>
            </a:r>
          </a:p>
          <a:p>
            <a:pPr algn="just" eaLnBrk="1" hangingPunct="1"/>
            <a:r>
              <a:rPr lang="cs-CZ" altLang="cs-CZ" dirty="0"/>
              <a:t>V současnosti je v ČR přibližně 1/3 tratí elektrifikována.</a:t>
            </a:r>
          </a:p>
          <a:p>
            <a:pPr algn="just" eaLnBrk="1" hangingPunct="1"/>
            <a:r>
              <a:rPr lang="cs-CZ" altLang="cs-CZ" dirty="0"/>
              <a:t>Problémy? Vysoká vytíženost a nedostatečná kapacita železničních koridorů.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FE4E332B-0719-4931-9138-AD745ACA8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Letecká doprava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B75E323-F12B-473B-A316-4FF161D0E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0193"/>
            <a:ext cx="8229600" cy="5060157"/>
          </a:xfrm>
        </p:spPr>
        <p:txBody>
          <a:bodyPr rtlCol="0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Letecká doprava je nejvíce rostoucím odvětvím dopravy nejen u nás, ale i ve světě.</a:t>
            </a:r>
          </a:p>
          <a:p>
            <a:pPr algn="just">
              <a:defRPr/>
            </a:pPr>
            <a:r>
              <a:rPr lang="cs-CZ" altLang="cs-CZ" dirty="0"/>
              <a:t>Nabízí nejbezpečnější a nejrychlejší způsob dopravy osob a je nepostradatelná i v dopravě mnoha druhů zboží.</a:t>
            </a:r>
          </a:p>
          <a:p>
            <a:pPr algn="just">
              <a:defRPr/>
            </a:pPr>
            <a:r>
              <a:rPr lang="cs-CZ" altLang="cs-CZ" dirty="0"/>
              <a:t>Také tato doprava může být ohrožena technickými poruchami, teroristickým útokem, počasím a v neposlední řadě také přírodními katastrofami.</a:t>
            </a:r>
          </a:p>
          <a:p>
            <a:pPr algn="just">
              <a:defRPr/>
            </a:pPr>
            <a:r>
              <a:rPr lang="cs-CZ" altLang="cs-CZ" dirty="0"/>
              <a:t>Příkladem může být výbuch sopky na Islandu v roce 2010, který omezil leteckou dopravu v celé Evropě na několik dní.</a:t>
            </a:r>
          </a:p>
          <a:p>
            <a:pPr algn="just">
              <a:defRPr/>
            </a:pPr>
            <a:r>
              <a:rPr lang="cs-CZ" altLang="cs-CZ" dirty="0"/>
              <a:t>V letecké dopravě jsou kladeny vysoké nároky na použitý materiál při výrobě letadel a v oblasti ochrany jsou kladeny vysoké nároky na dokonalou organizaci a řídící činnost.</a:t>
            </a:r>
          </a:p>
          <a:p>
            <a:pPr algn="just">
              <a:defRPr/>
            </a:pPr>
            <a:r>
              <a:rPr lang="cs-CZ" altLang="cs-CZ" dirty="0"/>
              <a:t>Problémy? Regionální letiště.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6E79F124-E571-4EF1-88A6-F66DF56F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Vnitrozemská vodní doprava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B4334106-30CC-4815-85AC-E36C13B1C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altLang="cs-CZ" dirty="0"/>
              <a:t>Vnitrozemská vodní doprava se podílí na přepravě velmi málo.</a:t>
            </a:r>
          </a:p>
          <a:p>
            <a:pPr algn="just" eaLnBrk="1" hangingPunct="1"/>
            <a:r>
              <a:rPr lang="cs-CZ" altLang="cs-CZ" dirty="0"/>
              <a:t>Nejvýznamnější je pro ČR mezinárodní doprava po labské vodní cestě.</a:t>
            </a:r>
          </a:p>
          <a:p>
            <a:pPr algn="just" eaLnBrk="1" hangingPunct="1"/>
            <a:r>
              <a:rPr lang="cs-CZ" altLang="cs-CZ" dirty="0"/>
              <a:t>Samotný provoz vodní dopravy má v porovnání s ostatními druhy dopravy malý vliv na životní prostředí a je bezpečný.</a:t>
            </a:r>
          </a:p>
          <a:p>
            <a:pPr algn="just" eaLnBrk="1" hangingPunct="1"/>
            <a:r>
              <a:rPr lang="cs-CZ" altLang="cs-CZ" dirty="0"/>
              <a:t>V současnosti je v provozu přes 700 km splavných vodních cest.</a:t>
            </a:r>
          </a:p>
          <a:p>
            <a:pPr algn="just"/>
            <a:r>
              <a:rPr lang="cs-CZ" altLang="cs-CZ" dirty="0"/>
              <a:t>Problémy: Splavnost řek a rychlost přepravy.</a:t>
            </a:r>
          </a:p>
          <a:p>
            <a:pPr algn="just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303F98FD-3205-4849-BE59-69D94A8F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Podnikatelská infrastruktura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F4BA8879-2905-4D22-BC4A-E2152729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defRPr/>
            </a:pPr>
            <a:r>
              <a:rPr lang="cs-CZ" altLang="cs-CZ" dirty="0"/>
              <a:t>Na tvorbě podnikatelského prostředí se podílejí především pro zákonodárné orgány, ministerstva a další orgány státní správy.</a:t>
            </a:r>
          </a:p>
          <a:p>
            <a:pPr algn="just">
              <a:defRPr/>
            </a:pPr>
            <a:r>
              <a:rPr lang="cs-CZ" altLang="cs-CZ" dirty="0"/>
              <a:t>Podnikatelskou infrastrukturu rovněž ovlivňují subjekty soukromého sektoru.</a:t>
            </a:r>
          </a:p>
          <a:p>
            <a:pPr algn="just">
              <a:defRPr/>
            </a:pPr>
            <a:r>
              <a:rPr lang="cs-CZ" altLang="cs-CZ" dirty="0"/>
              <a:t>Pro inovační podnikání je důležitá tvorba a realizace inovační strategie.</a:t>
            </a:r>
          </a:p>
          <a:p>
            <a:pPr algn="just">
              <a:defRPr/>
            </a:pPr>
            <a:r>
              <a:rPr lang="cs-CZ" altLang="cs-CZ" dirty="0"/>
              <a:t>Spočívá zejména v analýze a vytváření a podmínek pro rozvoj inovačního podnikání, včetně budování potřebného legislativního rámce.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1787</Words>
  <Application>Microsoft Office PowerPoint</Application>
  <PresentationFormat>Předvádění na obrazovce (4:3)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 3</vt:lpstr>
      <vt:lpstr>Motiv Office</vt:lpstr>
      <vt:lpstr>Typy veřejné infrastruktury</vt:lpstr>
      <vt:lpstr>Architektura infrastruktury</vt:lpstr>
      <vt:lpstr>Technická - dopravní infrastruktura</vt:lpstr>
      <vt:lpstr>Dopravní infrastruktura v ČR</vt:lpstr>
      <vt:lpstr>Silniční doprava</vt:lpstr>
      <vt:lpstr>Železniční doprava</vt:lpstr>
      <vt:lpstr>Letecká doprava</vt:lpstr>
      <vt:lpstr>Vnitrozemská vodní doprava</vt:lpstr>
      <vt:lpstr>Podnikatelská infrastruktura</vt:lpstr>
      <vt:lpstr>Podnikatelská infrastruktura  (Vědeckotechnické parky)</vt:lpstr>
      <vt:lpstr>Zvláštní případy podnikatelské infrastruktury</vt:lpstr>
      <vt:lpstr>Energetická infrastruktura</vt:lpstr>
      <vt:lpstr>Energetická infrastruktura  (Elektřina)</vt:lpstr>
      <vt:lpstr>Energetická infrastruktura  (Plyn)</vt:lpstr>
      <vt:lpstr>Energetická infrastruktura  (Tepelná energie)</vt:lpstr>
      <vt:lpstr>Energetická infrastruktura  (Ropa a ropné produkty)</vt:lpstr>
      <vt:lpstr>Vodohospodářská infrastruktura</vt:lpstr>
      <vt:lpstr>Vodohospodářská infrastruktura</vt:lpstr>
      <vt:lpstr>Vodohospodářská infrastruktura  (Zásobování pitnou a užitkovou vodou)</vt:lpstr>
      <vt:lpstr>Vodohospodářská infrastruktura  (Systém odpadních vod)</vt:lpstr>
      <vt:lpstr>Děkuji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Nevima</dc:creator>
  <cp:lastModifiedBy>Jan Nevima</cp:lastModifiedBy>
  <cp:revision>3</cp:revision>
  <dcterms:created xsi:type="dcterms:W3CDTF">2020-02-22T15:36:22Z</dcterms:created>
  <dcterms:modified xsi:type="dcterms:W3CDTF">2020-02-22T15:51:08Z</dcterms:modified>
</cp:coreProperties>
</file>