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notesMasterIdLst>
    <p:notesMasterId r:id="rId7"/>
  </p:notesMasterIdLst>
  <p:handoutMasterIdLst>
    <p:handoutMasterId r:id="rId8"/>
  </p:handoutMasterIdLst>
  <p:sldIdLst>
    <p:sldId id="256" r:id="rId2"/>
    <p:sldId id="290" r:id="rId3"/>
    <p:sldId id="262" r:id="rId4"/>
    <p:sldId id="267" r:id="rId5"/>
    <p:sldId id="261" r:id="rId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14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7C15C01-D6C9-4ACD-8F1D-31A2D3B5AA1F}" type="datetimeFigureOut">
              <a:rPr lang="cs-CZ" smtClean="0"/>
              <a:t>28.04.2020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31AE208-04C6-4036-8ADD-8AA32B2535FD}" type="slidenum">
              <a:rPr lang="cs-CZ" smtClean="0"/>
              <a:t>‹#›</a:t>
            </a:fld>
            <a:endParaRPr lang="cs-CZ"/>
          </a:p>
        </p:txBody>
      </p:sp>
    </p:spTree>
    <p:extLst>
      <p:ext uri="{BB962C8B-B14F-4D97-AF65-F5344CB8AC3E}">
        <p14:creationId xmlns:p14="http://schemas.microsoft.com/office/powerpoint/2010/main" val="1817151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CAED473-2180-4F8C-9086-37EE4981C911}" type="datetimeFigureOut">
              <a:rPr lang="cs-CZ" smtClean="0"/>
              <a:t>28.04.2020</a:t>
            </a:fld>
            <a:endParaRPr lang="cs-CZ"/>
          </a:p>
        </p:txBody>
      </p:sp>
      <p:sp>
        <p:nvSpPr>
          <p:cNvPr id="4" name="Zástupný symbol pro obrázek snímk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7B75B3B-A2EA-4CD9-B812-DFF9F83BC94A}" type="slidenum">
              <a:rPr lang="cs-CZ" smtClean="0"/>
              <a:t>‹#›</a:t>
            </a:fld>
            <a:endParaRPr lang="cs-CZ"/>
          </a:p>
        </p:txBody>
      </p:sp>
    </p:spTree>
    <p:extLst>
      <p:ext uri="{BB962C8B-B14F-4D97-AF65-F5344CB8AC3E}">
        <p14:creationId xmlns:p14="http://schemas.microsoft.com/office/powerpoint/2010/main" val="1795976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3693A034-5482-4738-8C17-2AA3B42B0B7D}" type="datetime1">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744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9E22EEA-EAF2-475A-AEEA-E6E60C3832FC}" type="datetime1">
              <a:rPr lang="en-US" smtClean="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86912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0744387-0D9F-460D-A3E5-ADD501F7FC9B}" type="datetime1">
              <a:rPr lang="en-US" smtClean="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023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646F7BA-83FA-48E1-B2BC-299A638034C6}" type="datetime1">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9720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7370991-EC6E-477B-86D5-F0053E67D13F}" type="datetime1">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71185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FE809D4C-9939-4959-ACF4-969C0C9E0A8A}" type="datetime1">
              <a:rPr lang="en-US" smtClean="0"/>
              <a:t>4/28/2020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0643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Date Placeholder 1"/>
          <p:cNvSpPr>
            <a:spLocks noGrp="1"/>
          </p:cNvSpPr>
          <p:nvPr>
            <p:ph type="dt" sz="half" idx="10"/>
          </p:nvPr>
        </p:nvSpPr>
        <p:spPr/>
        <p:txBody>
          <a:bodyPr/>
          <a:lstStyle/>
          <a:p>
            <a:fld id="{8586C4DE-4CA9-40CF-8828-29A4E37E4806}" type="datetime1">
              <a:rPr lang="en-US" smtClean="0"/>
              <a:t>4/28/2020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7332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2" name="Date Placeholder 1"/>
          <p:cNvSpPr>
            <a:spLocks noGrp="1"/>
          </p:cNvSpPr>
          <p:nvPr>
            <p:ph type="dt" sz="half" idx="10"/>
          </p:nvPr>
        </p:nvSpPr>
        <p:spPr/>
        <p:txBody>
          <a:bodyPr/>
          <a:lstStyle/>
          <a:p>
            <a:fld id="{C1F869A0-3BEE-4845-9B87-75319A76CF74}" type="datetime1">
              <a:rPr lang="en-US" smtClean="0"/>
              <a:t>4/28/2020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92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98069B3-9BCA-4F6A-B4DD-084B717FFDDD}" type="datetime1">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51458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cs-CZ"/>
              <a:t>Kliknutím lze upravit styl.</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8" name="Date Placeholder 7"/>
          <p:cNvSpPr>
            <a:spLocks noGrp="1"/>
          </p:cNvSpPr>
          <p:nvPr>
            <p:ph type="dt" sz="half" idx="10"/>
          </p:nvPr>
        </p:nvSpPr>
        <p:spPr/>
        <p:txBody>
          <a:bodyPr/>
          <a:lstStyle/>
          <a:p>
            <a:fld id="{A52DB7E5-3E0E-4596-8BCB-430FA947C29A}" type="datetime1">
              <a:rPr lang="en-US" smtClean="0"/>
              <a:t>4/28/2020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003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cs-CZ"/>
              <a:t>Kliknutím lze upravit styl.</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8" name="Date Placeholder 7"/>
          <p:cNvSpPr>
            <a:spLocks noGrp="1"/>
          </p:cNvSpPr>
          <p:nvPr>
            <p:ph type="dt" sz="half" idx="10"/>
          </p:nvPr>
        </p:nvSpPr>
        <p:spPr/>
        <p:txBody>
          <a:bodyPr/>
          <a:lstStyle/>
          <a:p>
            <a:fld id="{5EF0C2AD-E6CF-4B74-90E9-F1E448D1B993}" type="datetime1">
              <a:rPr lang="en-US" smtClean="0"/>
              <a:t>4/28/2020</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7417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CAE4C226-66C9-442D-B297-E0189F00916F}" type="datetime1">
              <a:rPr lang="en-US" smtClean="0"/>
              <a:t>4/28/2020</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904945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DC3DE2-B30B-4A94-BF06-430988550C95}"/>
              </a:ext>
            </a:extLst>
          </p:cNvPr>
          <p:cNvSpPr>
            <a:spLocks noGrp="1"/>
          </p:cNvSpPr>
          <p:nvPr>
            <p:ph type="ctrTitle"/>
          </p:nvPr>
        </p:nvSpPr>
        <p:spPr>
          <a:xfrm>
            <a:off x="0" y="759931"/>
            <a:ext cx="7132319" cy="3219885"/>
          </a:xfrm>
        </p:spPr>
        <p:txBody>
          <a:bodyPr anchor="b">
            <a:normAutofit/>
          </a:bodyPr>
          <a:lstStyle/>
          <a:p>
            <a:r>
              <a:rPr lang="cs-CZ" sz="4500" b="1" dirty="0">
                <a:solidFill>
                  <a:schemeClr val="bg2">
                    <a:lumMod val="40000"/>
                    <a:lumOff val="60000"/>
                  </a:schemeClr>
                </a:solidFill>
              </a:rPr>
              <a:t>Makroekonomie</a:t>
            </a:r>
            <a:r>
              <a:rPr lang="cs-CZ" sz="4500" dirty="0">
                <a:solidFill>
                  <a:schemeClr val="bg2">
                    <a:lumMod val="40000"/>
                    <a:lumOff val="60000"/>
                  </a:schemeClr>
                </a:solidFill>
              </a:rPr>
              <a:t> </a:t>
            </a:r>
            <a:r>
              <a:rPr lang="cs-CZ" sz="4500" b="1" dirty="0">
                <a:solidFill>
                  <a:schemeClr val="bg2">
                    <a:lumMod val="40000"/>
                    <a:lumOff val="60000"/>
                  </a:schemeClr>
                </a:solidFill>
              </a:rPr>
              <a:t>NPMKB_MI</a:t>
            </a:r>
            <a:br>
              <a:rPr lang="cs-CZ" sz="3600" dirty="0"/>
            </a:br>
            <a:br>
              <a:rPr lang="cs-CZ" sz="3600" dirty="0"/>
            </a:br>
            <a:br>
              <a:rPr lang="cs-CZ" sz="3600" dirty="0"/>
            </a:br>
            <a:r>
              <a:rPr lang="cs-CZ" b="1" dirty="0"/>
              <a:t>Trh statků a služeb Křivka IS</a:t>
            </a:r>
            <a:endParaRPr lang="cs-CZ" sz="3600" dirty="0"/>
          </a:p>
        </p:txBody>
      </p:sp>
      <p:sp>
        <p:nvSpPr>
          <p:cNvPr id="3" name="Podnadpis 2">
            <a:extLst>
              <a:ext uri="{FF2B5EF4-FFF2-40B4-BE49-F238E27FC236}">
                <a16:creationId xmlns:a16="http://schemas.microsoft.com/office/drawing/2014/main" id="{4E689239-7EEA-430F-BDDA-0BCCA2E4835A}"/>
              </a:ext>
            </a:extLst>
          </p:cNvPr>
          <p:cNvSpPr>
            <a:spLocks noGrp="1"/>
          </p:cNvSpPr>
          <p:nvPr>
            <p:ph type="subTitle" idx="1"/>
          </p:nvPr>
        </p:nvSpPr>
        <p:spPr>
          <a:xfrm>
            <a:off x="231647" y="5413052"/>
            <a:ext cx="5390647" cy="576087"/>
          </a:xfrm>
        </p:spPr>
        <p:txBody>
          <a:bodyPr anchor="t">
            <a:normAutofit/>
          </a:bodyPr>
          <a:lstStyle/>
          <a:p>
            <a:r>
              <a:rPr lang="cs-CZ" sz="3000" b="1" dirty="0">
                <a:solidFill>
                  <a:schemeClr val="accent4">
                    <a:lumMod val="50000"/>
                  </a:schemeClr>
                </a:solidFill>
              </a:rPr>
              <a:t>Ing. Kamila Turečková, Ph.D.</a:t>
            </a:r>
          </a:p>
        </p:txBody>
      </p:sp>
      <p:sp>
        <p:nvSpPr>
          <p:cNvPr id="4" name="Zástupný symbol pro číslo snímku 3">
            <a:extLst>
              <a:ext uri="{FF2B5EF4-FFF2-40B4-BE49-F238E27FC236}">
                <a16:creationId xmlns:a16="http://schemas.microsoft.com/office/drawing/2014/main" id="{87ADC98A-A070-4ADD-93E1-CD8629C094F1}"/>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
        <p:nvSpPr>
          <p:cNvPr id="9" name="Nadpis 1">
            <a:extLst>
              <a:ext uri="{FF2B5EF4-FFF2-40B4-BE49-F238E27FC236}">
                <a16:creationId xmlns:a16="http://schemas.microsoft.com/office/drawing/2014/main" id="{02C27CEA-B5F6-49D4-B2AF-1A0FDD95B6B1}"/>
              </a:ext>
            </a:extLst>
          </p:cNvPr>
          <p:cNvSpPr txBox="1">
            <a:spLocks/>
          </p:cNvSpPr>
          <p:nvPr/>
        </p:nvSpPr>
        <p:spPr>
          <a:xfrm>
            <a:off x="6951124" y="-181716"/>
            <a:ext cx="2192876" cy="3824621"/>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r>
              <a:rPr lang="cs-CZ" sz="4500" b="1" dirty="0">
                <a:solidFill>
                  <a:schemeClr val="accent5">
                    <a:lumMod val="50000"/>
                  </a:schemeClr>
                </a:solidFill>
              </a:rPr>
              <a:t>příklady</a:t>
            </a:r>
          </a:p>
          <a:p>
            <a:r>
              <a:rPr lang="cs-CZ" sz="6600" b="1" dirty="0">
                <a:solidFill>
                  <a:schemeClr val="accent5">
                    <a:lumMod val="50000"/>
                  </a:schemeClr>
                </a:solidFill>
              </a:rPr>
              <a:t>3/8</a:t>
            </a:r>
            <a:endParaRPr lang="cs-CZ" sz="4500" dirty="0">
              <a:solidFill>
                <a:schemeClr val="accent5">
                  <a:lumMod val="50000"/>
                </a:schemeClr>
              </a:solidFill>
            </a:endParaRPr>
          </a:p>
        </p:txBody>
      </p:sp>
    </p:spTree>
    <p:extLst>
      <p:ext uri="{BB962C8B-B14F-4D97-AF65-F5344CB8AC3E}">
        <p14:creationId xmlns:p14="http://schemas.microsoft.com/office/powerpoint/2010/main" val="1119413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3106FF0C-3386-43C8-84FF-13A5E02B2A4B}"/>
              </a:ext>
            </a:extLst>
          </p:cNvPr>
          <p:cNvSpPr/>
          <p:nvPr/>
        </p:nvSpPr>
        <p:spPr>
          <a:xfrm>
            <a:off x="311728" y="942190"/>
            <a:ext cx="8520545" cy="369332"/>
          </a:xfrm>
          <a:prstGeom prst="rect">
            <a:avLst/>
          </a:prstGeom>
        </p:spPr>
        <p:txBody>
          <a:bodyPr wrap="square">
            <a:spAutoFit/>
          </a:bodyPr>
          <a:lstStyle/>
          <a:p>
            <a:pPr algn="ctr"/>
            <a:r>
              <a:rPr lang="cs-CZ" b="1" dirty="0">
                <a:solidFill>
                  <a:srgbClr val="003300"/>
                </a:solidFill>
                <a:latin typeface="Arial" panose="020B0604020202020204" pitchFamily="34" charset="0"/>
                <a:ea typeface="Times New Roman" panose="02020603050405020304" pitchFamily="18" charset="0"/>
              </a:rPr>
              <a:t>Trh zboží a služeb a křivka IS (3sektorová ekonomika)</a:t>
            </a:r>
            <a:endParaRPr lang="cs-CZ" sz="1350" dirty="0">
              <a:latin typeface="Times New Roman" panose="02020603050405020304" pitchFamily="18" charset="0"/>
              <a:ea typeface="Times New Roman" panose="02020603050405020304" pitchFamily="18" charset="0"/>
            </a:endParaRPr>
          </a:p>
        </p:txBody>
      </p:sp>
      <p:pic>
        <p:nvPicPr>
          <p:cNvPr id="3" name="Obrázek 2">
            <a:extLst>
              <a:ext uri="{FF2B5EF4-FFF2-40B4-BE49-F238E27FC236}">
                <a16:creationId xmlns:a16="http://schemas.microsoft.com/office/drawing/2014/main" id="{7A61C057-BD1A-4C36-AB50-B9BEDFFAC0A4}"/>
              </a:ext>
            </a:extLst>
          </p:cNvPr>
          <p:cNvPicPr>
            <a:picLocks noChangeAspect="1"/>
          </p:cNvPicPr>
          <p:nvPr/>
        </p:nvPicPr>
        <p:blipFill>
          <a:blip r:embed="rId2"/>
          <a:stretch>
            <a:fillRect/>
          </a:stretch>
        </p:blipFill>
        <p:spPr>
          <a:xfrm>
            <a:off x="413758" y="1474912"/>
            <a:ext cx="8316485" cy="3908177"/>
          </a:xfrm>
          <a:prstGeom prst="rect">
            <a:avLst/>
          </a:prstGeom>
        </p:spPr>
      </p:pic>
    </p:spTree>
    <p:extLst>
      <p:ext uri="{BB962C8B-B14F-4D97-AF65-F5344CB8AC3E}">
        <p14:creationId xmlns:p14="http://schemas.microsoft.com/office/powerpoint/2010/main" val="470428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a:extLst>
              <a:ext uri="{FF2B5EF4-FFF2-40B4-BE49-F238E27FC236}">
                <a16:creationId xmlns:a16="http://schemas.microsoft.com/office/drawing/2014/main" id="{4E679B79-91DD-4C5B-A256-B69463FD9525}"/>
              </a:ext>
            </a:extLst>
          </p:cNvPr>
          <p:cNvSpPr>
            <a:spLocks noGrp="1"/>
          </p:cNvSpPr>
          <p:nvPr>
            <p:ph type="sldNum" sz="quarter" idx="12"/>
          </p:nvPr>
        </p:nvSpPr>
        <p:spPr/>
        <p:txBody>
          <a:bodyPr/>
          <a:lstStyle/>
          <a:p>
            <a:fld id="{4FAB73BC-B049-4115-A692-8D63A059BFB8}" type="slidenum">
              <a:rPr lang="en-US" smtClean="0">
                <a:solidFill>
                  <a:schemeClr val="tx1"/>
                </a:solidFill>
              </a:rPr>
              <a:pPr/>
              <a:t>3</a:t>
            </a:fld>
            <a:endParaRPr lang="en-US" dirty="0">
              <a:solidFill>
                <a:schemeClr val="tx1"/>
              </a:solidFill>
            </a:endParaRPr>
          </a:p>
        </p:txBody>
      </p:sp>
      <p:sp>
        <p:nvSpPr>
          <p:cNvPr id="2" name="Nadpis 1">
            <a:extLst>
              <a:ext uri="{FF2B5EF4-FFF2-40B4-BE49-F238E27FC236}">
                <a16:creationId xmlns:a16="http://schemas.microsoft.com/office/drawing/2014/main" id="{AAFE30E4-1C47-4051-94C2-6D6362EA4784}"/>
              </a:ext>
            </a:extLst>
          </p:cNvPr>
          <p:cNvSpPr>
            <a:spLocks noGrp="1"/>
          </p:cNvSpPr>
          <p:nvPr>
            <p:ph type="title" idx="4294967295"/>
          </p:nvPr>
        </p:nvSpPr>
        <p:spPr>
          <a:xfrm>
            <a:off x="-20203" y="0"/>
            <a:ext cx="9144000" cy="2481943"/>
          </a:xfrm>
        </p:spPr>
        <p:txBody>
          <a:bodyPr>
            <a:normAutofit/>
          </a:bodyPr>
          <a:lstStyle/>
          <a:p>
            <a:r>
              <a:rPr lang="cs-CZ" sz="2200" dirty="0">
                <a:solidFill>
                  <a:schemeClr val="tx1"/>
                </a:solidFill>
              </a:rPr>
              <a:t>Struktura trhu statků a služeb je popsána následujícími rovnicemi a výdaji:  C=Ca+0,6YD, Ca=150, T= 200+0,6Y, I=400-50i; TR=50 a G=500.</a:t>
            </a:r>
            <a:br>
              <a:rPr lang="cs-CZ" sz="2200" dirty="0">
                <a:solidFill>
                  <a:schemeClr val="tx1"/>
                </a:solidFill>
              </a:rPr>
            </a:br>
            <a:r>
              <a:rPr lang="cs-CZ" sz="1800" i="1" dirty="0">
                <a:solidFill>
                  <a:schemeClr val="tx1"/>
                </a:solidFill>
              </a:rPr>
              <a:t>Určete hodnotu plánovaných autonomních výdajů.</a:t>
            </a:r>
            <a:br>
              <a:rPr lang="cs-CZ" sz="1800" i="1" dirty="0">
                <a:solidFill>
                  <a:schemeClr val="tx1"/>
                </a:solidFill>
              </a:rPr>
            </a:br>
            <a:r>
              <a:rPr lang="cs-CZ" sz="1800" i="1" dirty="0">
                <a:solidFill>
                  <a:schemeClr val="tx1"/>
                </a:solidFill>
              </a:rPr>
              <a:t>Jaká je hodnota multiplikátoru.</a:t>
            </a:r>
            <a:br>
              <a:rPr lang="cs-CZ" sz="1800" i="1" dirty="0">
                <a:solidFill>
                  <a:schemeClr val="tx1"/>
                </a:solidFill>
              </a:rPr>
            </a:br>
            <a:r>
              <a:rPr lang="cs-CZ" sz="1800" i="1" dirty="0">
                <a:solidFill>
                  <a:schemeClr val="tx1"/>
                </a:solidFill>
              </a:rPr>
              <a:t>Jaká je rovnice křivky IS.</a:t>
            </a:r>
            <a:br>
              <a:rPr lang="cs-CZ" sz="1800" i="1" dirty="0">
                <a:solidFill>
                  <a:schemeClr val="tx1"/>
                </a:solidFill>
              </a:rPr>
            </a:br>
            <a:r>
              <a:rPr lang="cs-CZ" sz="1800" i="1" dirty="0">
                <a:solidFill>
                  <a:schemeClr val="tx1"/>
                </a:solidFill>
              </a:rPr>
              <a:t>Nakreslete a určete sklon křivky IS.</a:t>
            </a:r>
            <a:br>
              <a:rPr lang="cs-CZ" sz="1800" i="1" dirty="0">
                <a:solidFill>
                  <a:schemeClr val="tx1"/>
                </a:solidFill>
              </a:rPr>
            </a:br>
            <a:r>
              <a:rPr lang="cs-CZ" sz="1800" i="1" dirty="0">
                <a:solidFill>
                  <a:schemeClr val="tx1"/>
                </a:solidFill>
              </a:rPr>
              <a:t>Jestliže se vládní výdaje zvýší o 160, jak se změní tvar funkce křivky IS.</a:t>
            </a:r>
            <a:br>
              <a:rPr lang="cs-CZ" sz="1800" i="1" dirty="0">
                <a:solidFill>
                  <a:schemeClr val="tx1"/>
                </a:solidFill>
              </a:rPr>
            </a:br>
            <a:r>
              <a:rPr lang="cs-CZ" sz="1800" i="1" dirty="0">
                <a:solidFill>
                  <a:schemeClr val="tx1"/>
                </a:solidFill>
              </a:rPr>
              <a:t>Při jaké úrovni rovnovážného důchodu bude nová křivka protínat horizontální a vertikální osu. Nakreslete. </a:t>
            </a:r>
            <a:br>
              <a:rPr lang="cs-CZ" sz="1800" i="1" dirty="0">
                <a:solidFill>
                  <a:schemeClr val="tx1"/>
                </a:solidFill>
              </a:rPr>
            </a:br>
            <a:r>
              <a:rPr lang="cs-CZ" sz="1800" i="1" dirty="0">
                <a:solidFill>
                  <a:schemeClr val="tx1"/>
                </a:solidFill>
              </a:rPr>
              <a:t>Co se stane se sklonem křivky IS.</a:t>
            </a:r>
          </a:p>
        </p:txBody>
      </p:sp>
    </p:spTree>
    <p:extLst>
      <p:ext uri="{BB962C8B-B14F-4D97-AF65-F5344CB8AC3E}">
        <p14:creationId xmlns:p14="http://schemas.microsoft.com/office/powerpoint/2010/main" val="178507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a:extLst>
              <a:ext uri="{FF2B5EF4-FFF2-40B4-BE49-F238E27FC236}">
                <a16:creationId xmlns:a16="http://schemas.microsoft.com/office/drawing/2014/main" id="{4E679B79-91DD-4C5B-A256-B69463FD9525}"/>
              </a:ext>
            </a:extLst>
          </p:cNvPr>
          <p:cNvSpPr>
            <a:spLocks noGrp="1"/>
          </p:cNvSpPr>
          <p:nvPr>
            <p:ph type="sldNum" sz="quarter" idx="12"/>
          </p:nvPr>
        </p:nvSpPr>
        <p:spPr/>
        <p:txBody>
          <a:bodyPr/>
          <a:lstStyle/>
          <a:p>
            <a:fld id="{4FAB73BC-B049-4115-A692-8D63A059BFB8}" type="slidenum">
              <a:rPr lang="en-US" smtClean="0">
                <a:solidFill>
                  <a:schemeClr val="tx1"/>
                </a:solidFill>
              </a:rPr>
              <a:pPr/>
              <a:t>4</a:t>
            </a:fld>
            <a:endParaRPr lang="en-US" dirty="0">
              <a:solidFill>
                <a:schemeClr val="tx1"/>
              </a:solidFill>
            </a:endParaRPr>
          </a:p>
        </p:txBody>
      </p:sp>
      <p:sp>
        <p:nvSpPr>
          <p:cNvPr id="2" name="Nadpis 1">
            <a:extLst>
              <a:ext uri="{FF2B5EF4-FFF2-40B4-BE49-F238E27FC236}">
                <a16:creationId xmlns:a16="http://schemas.microsoft.com/office/drawing/2014/main" id="{AAFE30E4-1C47-4051-94C2-6D6362EA4784}"/>
              </a:ext>
            </a:extLst>
          </p:cNvPr>
          <p:cNvSpPr>
            <a:spLocks noGrp="1"/>
          </p:cNvSpPr>
          <p:nvPr>
            <p:ph type="title" idx="4294967295"/>
          </p:nvPr>
        </p:nvSpPr>
        <p:spPr>
          <a:xfrm>
            <a:off x="-20203" y="0"/>
            <a:ext cx="9144000" cy="2481943"/>
          </a:xfrm>
        </p:spPr>
        <p:txBody>
          <a:bodyPr>
            <a:normAutofit fontScale="90000"/>
          </a:bodyPr>
          <a:lstStyle/>
          <a:p>
            <a:r>
              <a:rPr lang="cs-CZ" sz="2200" dirty="0">
                <a:solidFill>
                  <a:schemeClr val="tx1"/>
                </a:solidFill>
              </a:rPr>
              <a:t>Je zadána uzavřená ekonomika s těmito charakteristickými rysy: C</a:t>
            </a:r>
            <a:r>
              <a:rPr lang="cs-CZ" sz="2200" baseline="-25000" dirty="0">
                <a:solidFill>
                  <a:schemeClr val="tx1"/>
                </a:solidFill>
              </a:rPr>
              <a:t>a</a:t>
            </a:r>
            <a:r>
              <a:rPr lang="cs-CZ" sz="2200" dirty="0">
                <a:solidFill>
                  <a:schemeClr val="tx1"/>
                </a:solidFill>
              </a:rPr>
              <a:t>=200, c=0,6, I=600, b=20, t=0,4 a G=500.</a:t>
            </a:r>
            <a:br>
              <a:rPr lang="cs-CZ" sz="2200" dirty="0">
                <a:solidFill>
                  <a:schemeClr val="tx1"/>
                </a:solidFill>
              </a:rPr>
            </a:br>
            <a:r>
              <a:rPr lang="cs-CZ" sz="2000" i="1" dirty="0">
                <a:solidFill>
                  <a:schemeClr val="tx1"/>
                </a:solidFill>
              </a:rPr>
              <a:t>Jaká je rovnice křivky poptávky po investičních výdajích.</a:t>
            </a:r>
            <a:br>
              <a:rPr lang="cs-CZ" sz="2000" i="1" dirty="0">
                <a:solidFill>
                  <a:schemeClr val="tx1"/>
                </a:solidFill>
              </a:rPr>
            </a:br>
            <a:r>
              <a:rPr lang="cs-CZ" sz="2000" i="1" dirty="0">
                <a:solidFill>
                  <a:schemeClr val="tx1"/>
                </a:solidFill>
              </a:rPr>
              <a:t>Určete velikost autonomních výdajů.</a:t>
            </a:r>
            <a:br>
              <a:rPr lang="cs-CZ" sz="2000" i="1" dirty="0">
                <a:solidFill>
                  <a:schemeClr val="tx1"/>
                </a:solidFill>
              </a:rPr>
            </a:br>
            <a:r>
              <a:rPr lang="cs-CZ" sz="2000" i="1" dirty="0">
                <a:solidFill>
                  <a:schemeClr val="tx1"/>
                </a:solidFill>
              </a:rPr>
              <a:t>Určete multiplikátor třísektorové ekonomiky.</a:t>
            </a:r>
            <a:br>
              <a:rPr lang="cs-CZ" sz="2000" i="1" dirty="0">
                <a:solidFill>
                  <a:schemeClr val="tx1"/>
                </a:solidFill>
              </a:rPr>
            </a:br>
            <a:r>
              <a:rPr lang="cs-CZ" sz="2000" i="1" dirty="0">
                <a:solidFill>
                  <a:schemeClr val="tx1"/>
                </a:solidFill>
              </a:rPr>
              <a:t>Jaká je rovnice křivky AD.</a:t>
            </a:r>
            <a:br>
              <a:rPr lang="cs-CZ" sz="2000" i="1" dirty="0">
                <a:solidFill>
                  <a:schemeClr val="tx1"/>
                </a:solidFill>
              </a:rPr>
            </a:br>
            <a:r>
              <a:rPr lang="cs-CZ" sz="2000" i="1" dirty="0">
                <a:solidFill>
                  <a:schemeClr val="tx1"/>
                </a:solidFill>
              </a:rPr>
              <a:t>Jaká je rovnice křivky IS.</a:t>
            </a:r>
            <a:br>
              <a:rPr lang="cs-CZ" sz="2000" i="1" dirty="0">
                <a:solidFill>
                  <a:schemeClr val="tx1"/>
                </a:solidFill>
              </a:rPr>
            </a:br>
            <a:r>
              <a:rPr lang="cs-CZ" sz="2000" i="1" dirty="0">
                <a:solidFill>
                  <a:schemeClr val="tx1"/>
                </a:solidFill>
              </a:rPr>
              <a:t>Jaká je úroveň rovnovážné produkce pro i= 0%, i=5% a i=10%. Graficky zobrazte křivku IS.</a:t>
            </a:r>
            <a:br>
              <a:rPr lang="cs-CZ" sz="2000" i="1" dirty="0">
                <a:solidFill>
                  <a:schemeClr val="tx1"/>
                </a:solidFill>
              </a:rPr>
            </a:br>
            <a:r>
              <a:rPr lang="cs-CZ" sz="2000" i="1" dirty="0">
                <a:solidFill>
                  <a:schemeClr val="tx1"/>
                </a:solidFill>
              </a:rPr>
              <a:t>Charakterizujte body A </a:t>
            </a:r>
            <a:r>
              <a:rPr lang="cs-CZ" sz="2000" i="1" dirty="0" err="1">
                <a:solidFill>
                  <a:schemeClr val="tx1"/>
                </a:solidFill>
              </a:rPr>
              <a:t>a</a:t>
            </a:r>
            <a:r>
              <a:rPr lang="cs-CZ" sz="2000" i="1" dirty="0">
                <a:solidFill>
                  <a:schemeClr val="tx1"/>
                </a:solidFill>
              </a:rPr>
              <a:t> B mimo křivku IS (</a:t>
            </a:r>
            <a:r>
              <a:rPr lang="cs-CZ" sz="2000" i="1" dirty="0" err="1">
                <a:solidFill>
                  <a:schemeClr val="tx1"/>
                </a:solidFill>
              </a:rPr>
              <a:t>A:i</a:t>
            </a:r>
            <a:r>
              <a:rPr lang="cs-CZ" sz="2000" i="1" dirty="0">
                <a:solidFill>
                  <a:schemeClr val="tx1"/>
                </a:solidFill>
              </a:rPr>
              <a:t>=5,Y=1700 a B:i=10,Y=2000)</a:t>
            </a:r>
            <a:endParaRPr lang="cs-CZ" sz="2200" i="1" dirty="0">
              <a:solidFill>
                <a:schemeClr val="tx1"/>
              </a:solidFill>
            </a:endParaRPr>
          </a:p>
        </p:txBody>
      </p:sp>
    </p:spTree>
    <p:extLst>
      <p:ext uri="{BB962C8B-B14F-4D97-AF65-F5344CB8AC3E}">
        <p14:creationId xmlns:p14="http://schemas.microsoft.com/office/powerpoint/2010/main" val="254384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95FC61E-1B21-4708-A6C6-5E6B205EB788}"/>
              </a:ext>
            </a:extLst>
          </p:cNvPr>
          <p:cNvSpPr>
            <a:spLocks noGrp="1"/>
          </p:cNvSpPr>
          <p:nvPr>
            <p:ph type="ctrTitle"/>
          </p:nvPr>
        </p:nvSpPr>
        <p:spPr>
          <a:xfrm>
            <a:off x="1277471" y="1670049"/>
            <a:ext cx="4132221" cy="3517901"/>
          </a:xfrm>
        </p:spPr>
        <p:txBody>
          <a:bodyPr anchor="ctr">
            <a:normAutofit/>
          </a:bodyPr>
          <a:lstStyle/>
          <a:p>
            <a:pPr algn="r"/>
            <a:r>
              <a:rPr lang="cs-CZ" sz="5400">
                <a:solidFill>
                  <a:schemeClr val="tx1">
                    <a:lumMod val="75000"/>
                    <a:lumOff val="25000"/>
                  </a:schemeClr>
                </a:solidFill>
              </a:rPr>
              <a:t>Děkuji za pozornost.</a:t>
            </a:r>
          </a:p>
        </p:txBody>
      </p:sp>
      <p:sp>
        <p:nvSpPr>
          <p:cNvPr id="2" name="Zástupný symbol pro číslo snímku 1">
            <a:extLst>
              <a:ext uri="{FF2B5EF4-FFF2-40B4-BE49-F238E27FC236}">
                <a16:creationId xmlns:a16="http://schemas.microsoft.com/office/drawing/2014/main" id="{108E0EB3-70ED-427A-8D4A-82A52A917D4C}"/>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827425030"/>
      </p:ext>
    </p:extLst>
  </p:cSld>
  <p:clrMapOvr>
    <a:masterClrMapping/>
  </p:clrMapOvr>
</p:sld>
</file>

<file path=ppt/theme/theme1.xml><?xml version="1.0" encoding="utf-8"?>
<a:theme xmlns:a="http://schemas.openxmlformats.org/drawingml/2006/main" name="Rámeček">
  <a:themeElements>
    <a:clrScheme name="Rámeče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Rámeček">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ámeček">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TM03457475[[fn=Rámeček]]</Template>
  <TotalTime>165</TotalTime>
  <Words>277</Words>
  <Application>Microsoft Office PowerPoint</Application>
  <PresentationFormat>Předvádění na obrazovce (4:3)</PresentationFormat>
  <Paragraphs>12</Paragraphs>
  <Slides>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vt:i4>
      </vt:variant>
    </vt:vector>
  </HeadingPairs>
  <TitlesOfParts>
    <vt:vector size="11" baseType="lpstr">
      <vt:lpstr>Arial</vt:lpstr>
      <vt:lpstr>Calibri</vt:lpstr>
      <vt:lpstr>Corbel</vt:lpstr>
      <vt:lpstr>Times New Roman</vt:lpstr>
      <vt:lpstr>Wingdings 2</vt:lpstr>
      <vt:lpstr>Rámeček</vt:lpstr>
      <vt:lpstr>Makroekonomie NPMKB_MI   Trh statků a služeb Křivka IS</vt:lpstr>
      <vt:lpstr>Prezentace aplikace PowerPoint</vt:lpstr>
      <vt:lpstr>Struktura trhu statků a služeb je popsána následujícími rovnicemi a výdaji:  C=Ca+0,6YD, Ca=150, T= 200+0,6Y, I=400-50i; TR=50 a G=500. Určete hodnotu plánovaných autonomních výdajů. Jaká je hodnota multiplikátoru. Jaká je rovnice křivky IS. Nakreslete a určete sklon křivky IS. Jestliže se vládní výdaje zvýší o 160, jak se změní tvar funkce křivky IS. Při jaké úrovni rovnovážného důchodu bude nová křivka protínat horizontální a vertikální osu. Nakreslete.  Co se stane se sklonem křivky IS.</vt:lpstr>
      <vt:lpstr>Je zadána uzavřená ekonomika s těmito charakteristickými rysy: Ca=200, c=0,6, I=600, b=20, t=0,4 a G=500. Jaká je rovnice křivky poptávky po investičních výdajích. Určete velikost autonomních výdajů. Určete multiplikátor třísektorové ekonomiky. Jaká je rovnice křivky AD. Jaká je rovnice křivky IS. Jaká je úroveň rovnovážné produkce pro i= 0%, i=5% a i=10%. Graficky zobrazte křivku IS. Charakterizujte body A a B mimo křivku IS (A:i=5,Y=1700 a B:i=10,Y=2000)</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Mikroekonomie 2+1, NPMKB</dc:title>
  <dc:creator>Kamila</dc:creator>
  <cp:lastModifiedBy>Kamila Turečková</cp:lastModifiedBy>
  <cp:revision>44</cp:revision>
  <cp:lastPrinted>2019-08-27T11:19:21Z</cp:lastPrinted>
  <dcterms:created xsi:type="dcterms:W3CDTF">2019-08-09T18:58:20Z</dcterms:created>
  <dcterms:modified xsi:type="dcterms:W3CDTF">2020-04-28T16:02:36Z</dcterms:modified>
</cp:coreProperties>
</file>