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94" r:id="rId3"/>
    <p:sldId id="265" r:id="rId4"/>
    <p:sldId id="266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9931"/>
            <a:ext cx="7132319" cy="3219885"/>
          </a:xfrm>
        </p:spPr>
        <p:txBody>
          <a:bodyPr anchor="b">
            <a:normAutofit/>
          </a:bodyPr>
          <a:lstStyle/>
          <a:p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Makroekonomie</a:t>
            </a:r>
            <a:r>
              <a:rPr lang="cs-CZ" sz="4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NPMKB_MI</a:t>
            </a: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b="1" dirty="0"/>
              <a:t>Model AS-AD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647" y="5413052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4">
                    <a:lumMod val="5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6951124" y="-181716"/>
            <a:ext cx="2192876" cy="382462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6600" b="1">
                <a:solidFill>
                  <a:schemeClr val="accent5">
                    <a:lumMod val="50000"/>
                  </a:schemeClr>
                </a:solidFill>
              </a:rPr>
              <a:t>8/8</a:t>
            </a:r>
            <a:endParaRPr lang="cs-CZ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106FF0C-3386-43C8-84FF-13A5E02B2A4B}"/>
              </a:ext>
            </a:extLst>
          </p:cNvPr>
          <p:cNvSpPr/>
          <p:nvPr/>
        </p:nvSpPr>
        <p:spPr>
          <a:xfrm>
            <a:off x="311728" y="942190"/>
            <a:ext cx="852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Agregátní poptávka, křivka AD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D107857-E19F-4C75-8210-A439B48B6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78" y="1450407"/>
            <a:ext cx="7287642" cy="79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3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0" y="0"/>
            <a:ext cx="91237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Ekonomika je charakterizována následujícími ukazateli: c=0,5, A = 1000, t=0,6, b=50, h=50, k=0,5, M=500, index agregátní cenové úrovně P</a:t>
            </a:r>
            <a:r>
              <a:rPr lang="cs-CZ" sz="1600" baseline="-25000" dirty="0"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 =1, P</a:t>
            </a:r>
            <a:r>
              <a:rPr lang="cs-CZ" sz="1600" baseline="-25000" dirty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=1,25.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Určete rovnici křivky IS a rovnici kviky LM pro oba cenové indexy (víte, že </a:t>
            </a:r>
            <a:r>
              <a:rPr lang="el-GR" sz="1600" dirty="0">
                <a:latin typeface="Arial" panose="020B0604020202020204" pitchFamily="34" charset="0"/>
                <a:ea typeface="Times New Roman" panose="02020603050405020304" pitchFamily="18" charset="0"/>
              </a:rPr>
              <a:t>α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=1,25)</a:t>
            </a:r>
          </a:p>
          <a:p>
            <a:pPr marL="342900" indent="-342900">
              <a:buFont typeface="+mj-lt"/>
              <a:buAutoNum type="arabicPeriod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Určete rovnovážný důchod a úrokovou sazbu pro oba cenové indexy. </a:t>
            </a:r>
          </a:p>
          <a:p>
            <a:pPr marL="342900" indent="-342900">
              <a:buFont typeface="+mj-lt"/>
              <a:buAutoNum type="arabicPeriod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Určete rovnici AD.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Graficky znázorněte IS-LM a AD.</a:t>
            </a:r>
          </a:p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Vláda zvýší vládní nákupy o 200.</a:t>
            </a:r>
          </a:p>
          <a:p>
            <a:pPr marL="800100" lvl="1" indent="-342900">
              <a:buFont typeface="+mj-lt"/>
              <a:buAutoNum type="alphaLcPeriod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Určete novou rovnici IS a AD.</a:t>
            </a:r>
          </a:p>
          <a:p>
            <a:pPr marL="800100" lvl="1" indent="-342900">
              <a:buFont typeface="+mj-lt"/>
              <a:buAutoNum type="alphaLcPeriod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Jaký je efekt této fiskální expanze na křivku AD pro obě cenové úrovně.</a:t>
            </a:r>
          </a:p>
          <a:p>
            <a:pPr marL="800100" lvl="1" indent="-342900">
              <a:buFont typeface="+mj-lt"/>
              <a:buAutoNum type="alphaLcPeriod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Graficky znázorněte.</a:t>
            </a:r>
          </a:p>
        </p:txBody>
      </p:sp>
    </p:spTree>
    <p:extLst>
      <p:ext uri="{BB962C8B-B14F-4D97-AF65-F5344CB8AC3E}">
        <p14:creationId xmlns:p14="http://schemas.microsoft.com/office/powerpoint/2010/main" val="29428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1" y="0"/>
            <a:ext cx="91237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</a:t>
            </a:r>
            <a:r>
              <a:rPr lang="cs-CZ" dirty="0" err="1"/>
              <a:t>Lucasově</a:t>
            </a:r>
            <a:r>
              <a:rPr lang="cs-CZ" dirty="0"/>
              <a:t> modelu hospodářského cyklu je křivka krátkodobé agregátní nabídky dána rovnicí: </a:t>
            </a:r>
            <a:r>
              <a:rPr lang="cs-CZ" b="1" dirty="0"/>
              <a:t>Y=Y*+</a:t>
            </a:r>
            <a:r>
              <a:rPr lang="el-GR" b="1" dirty="0"/>
              <a:t>δ(</a:t>
            </a:r>
            <a:r>
              <a:rPr lang="cs-CZ" b="1" dirty="0"/>
              <a:t>P-</a:t>
            </a:r>
            <a:r>
              <a:rPr lang="cs-CZ" b="1" dirty="0" err="1"/>
              <a:t>P</a:t>
            </a:r>
            <a:r>
              <a:rPr lang="cs-CZ" b="1" baseline="30000" dirty="0" err="1"/>
              <a:t>e</a:t>
            </a:r>
            <a:r>
              <a:rPr lang="cs-CZ" b="1" dirty="0"/>
              <a:t>)</a:t>
            </a:r>
            <a:r>
              <a:rPr lang="cs-CZ" dirty="0"/>
              <a:t>, kde Y* je potenciální produkt na úrovni 1000, </a:t>
            </a:r>
            <a:r>
              <a:rPr lang="el-GR" dirty="0"/>
              <a:t>δ </a:t>
            </a:r>
            <a:r>
              <a:rPr lang="cs-CZ" dirty="0"/>
              <a:t>vyjadřuje citlivost produkce na neočekávané změny skutečné cenové hladiny (</a:t>
            </a:r>
            <a:r>
              <a:rPr lang="el-GR" dirty="0"/>
              <a:t>δ=Δ</a:t>
            </a:r>
            <a:r>
              <a:rPr lang="cs-CZ" dirty="0"/>
              <a:t>Y/</a:t>
            </a:r>
            <a:r>
              <a:rPr lang="el-GR" dirty="0"/>
              <a:t>Δ</a:t>
            </a:r>
            <a:r>
              <a:rPr lang="cs-CZ" dirty="0"/>
              <a:t>P) a je na úrovni 200, P je skutečná cenová hladina a </a:t>
            </a:r>
            <a:r>
              <a:rPr lang="cs-CZ" dirty="0" err="1"/>
              <a:t>P</a:t>
            </a:r>
            <a:r>
              <a:rPr lang="cs-CZ" baseline="30000" dirty="0" err="1"/>
              <a:t>e</a:t>
            </a:r>
            <a:r>
              <a:rPr lang="cs-CZ" dirty="0"/>
              <a:t> je očekávaná cenová hladina na úrovni 2.</a:t>
            </a:r>
          </a:p>
          <a:p>
            <a:r>
              <a:rPr lang="cs-CZ" dirty="0"/>
              <a:t>a)	Napište </a:t>
            </a:r>
            <a:r>
              <a:rPr lang="cs-CZ" dirty="0" err="1"/>
              <a:t>Lucasovu</a:t>
            </a:r>
            <a:r>
              <a:rPr lang="cs-CZ" dirty="0"/>
              <a:t> funkci agregátní nabídky.</a:t>
            </a:r>
          </a:p>
          <a:p>
            <a:r>
              <a:rPr lang="cs-CZ" dirty="0"/>
              <a:t>b)	Určete úroveň reálné produkce (Y) pro cenové hladiny: P=0,5, P=1, P=1,5, P=2, P=2,5, P=3.</a:t>
            </a:r>
          </a:p>
          <a:p>
            <a:r>
              <a:rPr lang="cs-CZ" dirty="0"/>
              <a:t>c)	Znázorněte graficky </a:t>
            </a:r>
            <a:r>
              <a:rPr lang="cs-CZ" dirty="0" err="1"/>
              <a:t>Lucasovu</a:t>
            </a:r>
            <a:r>
              <a:rPr lang="cs-CZ" dirty="0"/>
              <a:t> křivku krátkodobé agregátní nabídky.</a:t>
            </a:r>
          </a:p>
        </p:txBody>
      </p:sp>
    </p:spTree>
    <p:extLst>
      <p:ext uri="{BB962C8B-B14F-4D97-AF65-F5344CB8AC3E}">
        <p14:creationId xmlns:p14="http://schemas.microsoft.com/office/powerpoint/2010/main" val="349476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1670049"/>
            <a:ext cx="4132221" cy="3517901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185</TotalTime>
  <Words>278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Rámeček</vt:lpstr>
      <vt:lpstr>Makroekonomie NPMKB_MI   Model AS-AD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51</cp:revision>
  <cp:lastPrinted>2019-08-27T11:19:21Z</cp:lastPrinted>
  <dcterms:created xsi:type="dcterms:W3CDTF">2019-08-09T18:58:20Z</dcterms:created>
  <dcterms:modified xsi:type="dcterms:W3CDTF">2020-04-28T16:11:20Z</dcterms:modified>
</cp:coreProperties>
</file>