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  <p:sldMasterId id="2147483876" r:id="rId2"/>
  </p:sldMasterIdLst>
  <p:handoutMasterIdLst>
    <p:handoutMasterId r:id="rId13"/>
  </p:handoutMasterIdLst>
  <p:sldIdLst>
    <p:sldId id="256" r:id="rId3"/>
    <p:sldId id="264" r:id="rId4"/>
    <p:sldId id="262" r:id="rId5"/>
    <p:sldId id="274" r:id="rId6"/>
    <p:sldId id="263" r:id="rId7"/>
    <p:sldId id="265" r:id="rId8"/>
    <p:sldId id="290" r:id="rId9"/>
    <p:sldId id="292" r:id="rId10"/>
    <p:sldId id="293" r:id="rId11"/>
    <p:sldId id="261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5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43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65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5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4425" b="0" spc="-75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650" cap="none" spc="0" baseline="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85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73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11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95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84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76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3008"/>
            <a:ext cx="212598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10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83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3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0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4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6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6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5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9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spc="-45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53" y="879742"/>
            <a:ext cx="6705601" cy="3193493"/>
          </a:xfrm>
        </p:spPr>
        <p:txBody>
          <a:bodyPr anchor="b">
            <a:normAutofit/>
          </a:bodyPr>
          <a:lstStyle/>
          <a:p>
            <a:r>
              <a:rPr lang="cs-CZ" sz="6600" b="1" dirty="0"/>
              <a:t>Makroekonomie</a:t>
            </a:r>
            <a:br>
              <a:rPr lang="cs-CZ" sz="4400" dirty="0"/>
            </a:br>
            <a:r>
              <a:rPr lang="cs-CZ" sz="4400" dirty="0"/>
              <a:t>3+2, NPMABMI</a:t>
            </a:r>
            <a:br>
              <a:rPr lang="cs-CZ" sz="4400" dirty="0"/>
            </a:br>
            <a:br>
              <a:rPr lang="cs-CZ" sz="2800" dirty="0"/>
            </a:br>
            <a:r>
              <a:rPr lang="cs-CZ" sz="4800" b="1" dirty="0">
                <a:solidFill>
                  <a:schemeClr val="accent2">
                    <a:lumMod val="50000"/>
                  </a:schemeClr>
                </a:solidFill>
              </a:rPr>
              <a:t>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36" y="6281913"/>
            <a:ext cx="5390647" cy="576087"/>
          </a:xfrm>
        </p:spPr>
        <p:txBody>
          <a:bodyPr anchor="t">
            <a:normAutofit fontScale="92500"/>
          </a:bodyPr>
          <a:lstStyle/>
          <a:p>
            <a:r>
              <a:rPr lang="cs-CZ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FBC2DE6-834A-412D-87F7-221B3919316F}"/>
              </a:ext>
            </a:extLst>
          </p:cNvPr>
          <p:cNvSpPr/>
          <p:nvPr/>
        </p:nvSpPr>
        <p:spPr>
          <a:xfrm>
            <a:off x="7038109" y="4893694"/>
            <a:ext cx="21058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Manažerská informatika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" descr="Slezská univerzita v Opav&amp;ecaron;, Obchodn&amp;ecaron; podnikatelská fakulta v Karviné">
            <a:extLst>
              <a:ext uri="{FF2B5EF4-FFF2-40B4-BE49-F238E27FC236}">
                <a16:creationId xmlns:a16="http://schemas.microsoft.com/office/drawing/2014/main" id="{5F0235C6-1F57-4A0F-A5A3-F89B0826C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411" y="175153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037" y="4692072"/>
            <a:ext cx="6502400" cy="1237673"/>
          </a:xfrm>
        </p:spPr>
        <p:txBody>
          <a:bodyPr anchor="ctr">
            <a:normAutofit/>
          </a:bodyPr>
          <a:lstStyle/>
          <a:p>
            <a:pPr algn="r"/>
            <a:r>
              <a:rPr lang="cs-CZ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013BD-3E3F-4EDC-AD62-C4B75E922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700128"/>
            <a:ext cx="2597726" cy="3450887"/>
          </a:xfrm>
        </p:spPr>
        <p:txBody>
          <a:bodyPr/>
          <a:lstStyle/>
          <a:p>
            <a:r>
              <a:rPr lang="cs-CZ" b="1" dirty="0"/>
              <a:t>Okruhy z </a:t>
            </a:r>
            <a:r>
              <a:rPr lang="cs-CZ" sz="2400" b="1" dirty="0"/>
              <a:t>makroekonomické</a:t>
            </a:r>
            <a:r>
              <a:rPr lang="cs-CZ" b="1" dirty="0"/>
              <a:t> části pro SZZ programu Manažerská informatika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B17100-F99A-4B22-8657-05AEEEAE3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728" y="295564"/>
            <a:ext cx="6250708" cy="6456218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14. Hodnocení účinnosti hospodářské politiky prizmatem modelu IS-LM. </a:t>
            </a:r>
          </a:p>
          <a:p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15. Model IS-ELM, hodnocení účinnosti hospodářská politiky v modelu IS-ELM.</a:t>
            </a:r>
          </a:p>
          <a:p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16. Hospodářská politika v modelu IS-LM-BP v podmínkách různých systémů měnových kurzů, platební bilance a její kategorie. </a:t>
            </a:r>
          </a:p>
          <a:p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17. Hospodářská politika v modelu AS-AD, krátkodobé a dlouhodobé efekty fiskální politiky a monetární politiky. </a:t>
            </a:r>
          </a:p>
          <a:p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18. Inflace a nezaměstnanost a jejich vzájemný vztah. </a:t>
            </a:r>
          </a:p>
          <a:p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19. Hospodářský cyklus a teorie konjunktury. </a:t>
            </a:r>
          </a:p>
          <a:p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20. Teorie racionálních očekávání a její implikace pro tvůrce hospodářské politiky. </a:t>
            </a:r>
          </a:p>
        </p:txBody>
      </p:sp>
    </p:spTree>
    <p:extLst>
      <p:ext uri="{BB962C8B-B14F-4D97-AF65-F5344CB8AC3E}">
        <p14:creationId xmlns:p14="http://schemas.microsoft.com/office/powerpoint/2010/main" val="100741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700128"/>
            <a:ext cx="2240573" cy="3450887"/>
          </a:xfrm>
        </p:spPr>
        <p:txBody>
          <a:bodyPr/>
          <a:lstStyle/>
          <a:p>
            <a:r>
              <a:rPr lang="cs-CZ" sz="3300" b="1" dirty="0"/>
              <a:t>Studijní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945" y="64656"/>
            <a:ext cx="6465455" cy="6793344"/>
          </a:xfrm>
        </p:spPr>
        <p:txBody>
          <a:bodyPr>
            <a:normAutofit fontScale="70000" lnSpcReduction="20000"/>
          </a:bodyPr>
          <a:lstStyle/>
          <a:p>
            <a:r>
              <a:rPr lang="cs-CZ" sz="27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Základní: </a:t>
            </a:r>
          </a:p>
          <a:p>
            <a:pPr lvl="1"/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ŠEVELA, M. Makroekonomie II. Středně pokročilý kurz. Brno: Mendelova univerzita, 2012. ISBN 978-80-7375-609-3. </a:t>
            </a:r>
          </a:p>
          <a:p>
            <a:pPr lvl="1"/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CAHLÍK, T., HLAVÁČEK, M., SEIDLER, J. Makroekonomie. Praha: Karolinum, 2010. ISBN 978-80-246-1906-4.</a:t>
            </a:r>
          </a:p>
          <a:p>
            <a:pPr lvl="1"/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SOUKUP, J. A KOL. Makroekonomie: moderní přístup. Praha: Management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2010. ISBN 978-80-7261-219-2.</a:t>
            </a:r>
          </a:p>
          <a:p>
            <a:pPr lvl="1"/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HOLMAN, R. Makroekonomie: středně pokročilý kurz. Praha: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C.H.Beck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2010. ISBN 978-80-7179-861-3. </a:t>
            </a:r>
          </a:p>
          <a:p>
            <a:pPr lvl="1"/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MACH, M. Makroekonomie II. Pro magisterské (inženýrské) studium. 1. a 2. část. Slaný: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Melandrium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2002. ISBN 80-86175-18-9. </a:t>
            </a:r>
          </a:p>
          <a:p>
            <a:r>
              <a:rPr lang="cs-CZ" sz="27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Doporučená: </a:t>
            </a:r>
          </a:p>
          <a:p>
            <a:pPr lvl="1"/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WAWROSZ, P., HEISSLER, H., MACH, P. Reálie v makroekonomii: odborné texty, mediální reflexe, praktické analýzy. Praha: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Wolters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Kluwer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Česká republika, 2012. ISBN 978-80-7357-848-0.</a:t>
            </a:r>
          </a:p>
          <a:p>
            <a:pPr lvl="1"/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JONES, CH. I.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Macroeconomics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New York: W. W.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Norton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&amp;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Company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2011. ISBN 978-0-393-93423-6. </a:t>
            </a:r>
          </a:p>
          <a:p>
            <a:pPr lvl="1"/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HALL, R. E., PAPELL, D. H.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Macroeconomics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: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Economic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Growth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Fluctuations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And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Policy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New York: W. W.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Norton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&amp;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Company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2011. ISBN 978-0-393-97515-4. </a:t>
            </a:r>
          </a:p>
          <a:p>
            <a:pPr lvl="1"/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MANSOOR, M. Makroekonomie v praxi. Praha: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Wolters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255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Kluwer</a:t>
            </a:r>
            <a:r>
              <a:rPr lang="cs-CZ" sz="255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Česká republika, 2010. ISBN 978-80-7357-560-1. </a:t>
            </a:r>
          </a:p>
          <a:p>
            <a:endParaRPr lang="cs-CZ" sz="27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cs-CZ" sz="27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Studijní opora Makroekonomie, viz Public</a:t>
            </a:r>
          </a:p>
        </p:txBody>
      </p:sp>
    </p:spTree>
    <p:extLst>
      <p:ext uri="{BB962C8B-B14F-4D97-AF65-F5344CB8AC3E}">
        <p14:creationId xmlns:p14="http://schemas.microsoft.com/office/powerpoint/2010/main" val="187175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29" y="2279911"/>
            <a:ext cx="6585098" cy="2298178"/>
          </a:xfrm>
        </p:spPr>
        <p:txBody>
          <a:bodyPr anchor="b">
            <a:noAutofit/>
          </a:bodyPr>
          <a:lstStyle/>
          <a:p>
            <a:r>
              <a:rPr lang="cs-CZ" sz="7200" b="1" dirty="0"/>
              <a:t>Makroekonomie</a:t>
            </a:r>
            <a:br>
              <a:rPr lang="cs-CZ" sz="4800" dirty="0"/>
            </a:br>
            <a:r>
              <a:rPr lang="cs-CZ" sz="4800" dirty="0"/>
              <a:t>3+2, NPMABMI</a:t>
            </a:r>
            <a:br>
              <a:rPr lang="cs-CZ" sz="4800" dirty="0"/>
            </a:br>
            <a:br>
              <a:rPr lang="cs-CZ" sz="3200" dirty="0"/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Model důchod-výdaje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opakování</a:t>
            </a:r>
            <a:endParaRPr lang="cs-CZ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00518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7343593" y="950782"/>
            <a:ext cx="1800407" cy="158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80000"/>
              </a:lnSpc>
              <a:defRPr/>
            </a:pPr>
            <a:r>
              <a:rPr lang="cs-CZ" sz="6600" b="1" kern="0" dirty="0">
                <a:solidFill>
                  <a:schemeClr val="accent5">
                    <a:lumMod val="50000"/>
                  </a:schemeClr>
                </a:solidFill>
              </a:rPr>
              <a:t>1/8</a:t>
            </a:r>
            <a:endParaRPr lang="cs-CZ" sz="5400" b="1" kern="0" dirty="0">
              <a:solidFill>
                <a:schemeClr val="accent5">
                  <a:lumMod val="50000"/>
                </a:schemeClr>
              </a:solidFill>
            </a:endParaRPr>
          </a:p>
          <a:p>
            <a:pPr defTabSz="685800">
              <a:lnSpc>
                <a:spcPct val="80000"/>
              </a:lnSpc>
              <a:defRPr/>
            </a:pPr>
            <a:endParaRPr lang="cs-CZ" sz="54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7038109" y="4968499"/>
            <a:ext cx="210589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  <a:t>Manažerská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informatika</a:t>
            </a:r>
            <a:endParaRPr lang="cs-CZ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F00AFFA-F4A9-451C-B668-B10479E5D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837" y="3815686"/>
            <a:ext cx="2901244" cy="230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0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Teoretický vstup k modelu důchod-výdaje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325" y="212436"/>
            <a:ext cx="6364057" cy="6493164"/>
          </a:xfrm>
        </p:spPr>
        <p:txBody>
          <a:bodyPr anchor="t">
            <a:normAutofit lnSpcReduction="10000"/>
          </a:bodyPr>
          <a:lstStyle/>
          <a:p>
            <a:pPr hangingPunct="0"/>
            <a:r>
              <a:rPr lang="cs-CZ" sz="2400" dirty="0">
                <a:solidFill>
                  <a:schemeClr val="tx1"/>
                </a:solidFill>
              </a:rPr>
              <a:t>model pod úhlem 45</a:t>
            </a:r>
            <a:r>
              <a:rPr lang="cs-CZ" sz="2400" baseline="30000" dirty="0">
                <a:solidFill>
                  <a:schemeClr val="tx1"/>
                </a:solidFill>
              </a:rPr>
              <a:t>0</a:t>
            </a:r>
            <a:r>
              <a:rPr lang="cs-CZ" sz="2400" dirty="0">
                <a:solidFill>
                  <a:schemeClr val="tx1"/>
                </a:solidFill>
              </a:rPr>
              <a:t>, model multiplikátoru či jednoduchý keynesiánský model</a:t>
            </a:r>
          </a:p>
          <a:p>
            <a:pPr hangingPunct="0"/>
            <a:r>
              <a:rPr lang="cs-CZ" sz="2800" dirty="0">
                <a:solidFill>
                  <a:schemeClr val="tx1"/>
                </a:solidFill>
              </a:rPr>
              <a:t>poptávkově orientovaný statický model, popisuje mechanismus, kterým agregátní výdaje (AE) ovlivňují reálný produkt (důchod; Y)</a:t>
            </a:r>
          </a:p>
          <a:p>
            <a:pPr hangingPunct="0"/>
            <a:r>
              <a:rPr lang="cs-CZ" sz="2400" b="1" dirty="0">
                <a:solidFill>
                  <a:schemeClr val="tx1"/>
                </a:solidFill>
              </a:rPr>
              <a:t>předpoklady modelu: </a:t>
            </a:r>
          </a:p>
          <a:p>
            <a:pPr lvl="1" hangingPunct="0"/>
            <a:r>
              <a:rPr lang="cs-CZ" sz="2250" dirty="0">
                <a:solidFill>
                  <a:schemeClr val="tx1"/>
                </a:solidFill>
              </a:rPr>
              <a:t>cenová hladina je stabilní (reálné veličiny jsou totožné s veličinami nominálními), </a:t>
            </a:r>
          </a:p>
          <a:p>
            <a:pPr lvl="1" hangingPunct="0"/>
            <a:r>
              <a:rPr lang="cs-CZ" sz="2250" dirty="0">
                <a:solidFill>
                  <a:schemeClr val="tx1"/>
                </a:solidFill>
              </a:rPr>
              <a:t>ekonomika je uzavřená, </a:t>
            </a:r>
          </a:p>
          <a:p>
            <a:pPr lvl="1" hangingPunct="0"/>
            <a:r>
              <a:rPr lang="cs-CZ" sz="2250" dirty="0">
                <a:solidFill>
                  <a:schemeClr val="tx1"/>
                </a:solidFill>
              </a:rPr>
              <a:t>ekonomika se nachází v produkční – recesní mezeře (Y&lt;Y*), </a:t>
            </a:r>
          </a:p>
          <a:p>
            <a:pPr lvl="1" hangingPunct="0"/>
            <a:r>
              <a:rPr lang="cs-CZ" sz="2250" dirty="0">
                <a:solidFill>
                  <a:schemeClr val="tx1"/>
                </a:solidFill>
              </a:rPr>
              <a:t>model je krátkodobého charakteru (model nereflektuje stranu nabídky (stranu firem), </a:t>
            </a:r>
          </a:p>
          <a:p>
            <a:pPr lvl="1" hangingPunct="0"/>
            <a:r>
              <a:rPr lang="cs-CZ" sz="2250" dirty="0">
                <a:solidFill>
                  <a:schemeClr val="tx1"/>
                </a:solidFill>
              </a:rPr>
              <a:t>úrokové míry jsou konstantní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rovnováha v ekonomice nastává, pokud </a:t>
            </a:r>
            <a:r>
              <a:rPr lang="cs-CZ" sz="2400" b="1" dirty="0">
                <a:solidFill>
                  <a:schemeClr val="tx1"/>
                </a:solidFill>
              </a:rPr>
              <a:t>Y=AD 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nerovnováha nastává, pokud se </a:t>
            </a:r>
            <a:r>
              <a:rPr lang="cs-CZ" sz="2400" b="1" dirty="0">
                <a:solidFill>
                  <a:schemeClr val="tx1"/>
                </a:solidFill>
              </a:rPr>
              <a:t>AD≠Y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 Y&lt;AD, neplánované zásoby jsou záporné (IU-)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Y&gt;AD, neplánované zásoby jsou kladné (IU+)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687782" cy="3450887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accent5">
                    <a:lumMod val="50000"/>
                  </a:schemeClr>
                </a:solidFill>
              </a:rPr>
              <a:t>Dvousektorový </a:t>
            </a:r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08728" y="203200"/>
                <a:ext cx="6470617" cy="6465455"/>
              </a:xfrm>
            </p:spPr>
            <p:txBody>
              <a:bodyPr anchor="t">
                <a:normAutofit fontScale="85000" lnSpcReduction="20000"/>
              </a:bodyPr>
              <a:lstStyle/>
              <a:p>
                <a:pPr hangingPunct="0"/>
                <a:r>
                  <a:rPr lang="cs-CZ" sz="3000" dirty="0">
                    <a:solidFill>
                      <a:schemeClr val="tx1"/>
                    </a:solidFill>
                  </a:rPr>
                  <a:t>domácnosti (spotřeba, C) a firmy (investice, I)</a:t>
                </a:r>
              </a:p>
              <a:p>
                <a:pPr lvl="1" hangingPunct="0"/>
                <a:r>
                  <a:rPr lang="cs-CZ" sz="3000" dirty="0">
                    <a:solidFill>
                      <a:schemeClr val="tx1"/>
                    </a:solidFill>
                  </a:rPr>
                  <a:t>spotřební funkce: C= </a:t>
                </a:r>
                <a:r>
                  <a:rPr lang="cs-CZ" sz="3000" dirty="0" err="1">
                    <a:solidFill>
                      <a:schemeClr val="tx1"/>
                    </a:solidFill>
                  </a:rPr>
                  <a:t>Ca+c</a:t>
                </a:r>
                <a:r>
                  <a:rPr lang="cs-CZ" sz="3000" dirty="0">
                    <a:solidFill>
                      <a:schemeClr val="tx1"/>
                    </a:solidFill>
                  </a:rPr>
                  <a:t>*YD</a:t>
                </a:r>
              </a:p>
              <a:p>
                <a:pPr lvl="1" hangingPunct="0"/>
                <a:r>
                  <a:rPr lang="cs-CZ" sz="3000" dirty="0">
                    <a:solidFill>
                      <a:schemeClr val="tx1"/>
                    </a:solidFill>
                  </a:rPr>
                  <a:t>úsporová funkce: S=-</a:t>
                </a:r>
                <a:r>
                  <a:rPr lang="cs-CZ" sz="3000" dirty="0" err="1">
                    <a:solidFill>
                      <a:schemeClr val="tx1"/>
                    </a:solidFill>
                  </a:rPr>
                  <a:t>Ca+s</a:t>
                </a:r>
                <a:r>
                  <a:rPr lang="cs-CZ" sz="3000" dirty="0">
                    <a:solidFill>
                      <a:schemeClr val="tx1"/>
                    </a:solidFill>
                  </a:rPr>
                  <a:t>*YD</a:t>
                </a:r>
              </a:p>
              <a:p>
                <a:pPr lvl="2" hangingPunct="0"/>
                <a:r>
                  <a:rPr lang="cs-CZ" sz="2600" dirty="0">
                    <a:solidFill>
                      <a:schemeClr val="tx1"/>
                    </a:solidFill>
                  </a:rPr>
                  <a:t>platí, že </a:t>
                </a:r>
                <a:r>
                  <a:rPr lang="cs-CZ" sz="2600" dirty="0" err="1">
                    <a:solidFill>
                      <a:schemeClr val="tx1"/>
                    </a:solidFill>
                  </a:rPr>
                  <a:t>c+s</a:t>
                </a:r>
                <a:r>
                  <a:rPr lang="cs-CZ" sz="2600" dirty="0">
                    <a:solidFill>
                      <a:schemeClr val="tx1"/>
                    </a:solidFill>
                  </a:rPr>
                  <a:t>=1</a:t>
                </a:r>
              </a:p>
              <a:p>
                <a:pPr lvl="2" hangingPunct="0"/>
                <a:r>
                  <a:rPr lang="cs-CZ" sz="2600" dirty="0">
                    <a:solidFill>
                      <a:schemeClr val="tx1"/>
                    </a:solidFill>
                  </a:rPr>
                  <a:t>ve dvousektorovém modelu platí, že </a:t>
                </a:r>
                <a:r>
                  <a:rPr lang="cs-CZ" sz="2600" b="1" dirty="0">
                    <a:solidFill>
                      <a:schemeClr val="tx1"/>
                    </a:solidFill>
                  </a:rPr>
                  <a:t>Y=YD</a:t>
                </a:r>
                <a:endParaRPr lang="cs-CZ" sz="2200" b="1" dirty="0">
                  <a:solidFill>
                    <a:schemeClr val="tx1"/>
                  </a:solidFill>
                </a:endParaRPr>
              </a:p>
              <a:p>
                <a:pPr lvl="1" hangingPunct="0"/>
                <a:r>
                  <a:rPr lang="cs-CZ" sz="3000" dirty="0">
                    <a:solidFill>
                      <a:schemeClr val="tx1"/>
                    </a:solidFill>
                  </a:rPr>
                  <a:t>Y=C+S</a:t>
                </a:r>
              </a:p>
              <a:p>
                <a:pPr hangingPunct="0"/>
                <a:r>
                  <a:rPr lang="cs-CZ" sz="3000" dirty="0">
                    <a:solidFill>
                      <a:schemeClr val="tx1"/>
                    </a:solidFill>
                  </a:rPr>
                  <a:t>plánované agregátní výdaje (AE) jsou souhrnem spotřebních výdajů domácností (C) a výdajů firem na hrubé investice (I) a jsou totožné s agregátní poptávkou AD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AD = C + I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800" b="1" dirty="0" err="1">
                    <a:solidFill>
                      <a:schemeClr val="tx1"/>
                    </a:solidFill>
                  </a:rPr>
                  <a:t>Ca+c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*Y+I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800" b="1" dirty="0" err="1">
                    <a:solidFill>
                      <a:schemeClr val="tx1"/>
                    </a:solidFill>
                  </a:rPr>
                  <a:t>A+c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*Y        </a:t>
                </a:r>
                <a:r>
                  <a:rPr lang="cs-CZ" sz="2400" dirty="0">
                    <a:solidFill>
                      <a:schemeClr val="tx1"/>
                    </a:solidFill>
                  </a:rPr>
                  <a:t> kde A=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Ca+I</a:t>
                </a:r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endParaRPr lang="cs-CZ" sz="1800" dirty="0">
                  <a:solidFill>
                    <a:schemeClr val="tx1"/>
                  </a:solidFill>
                </a:endParaRP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  <a:highlight>
                      <a:srgbClr val="C0C0C0"/>
                    </a:highlight>
                  </a:rPr>
                  <a:t>AD = Y              podmínka rovnováhy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28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= </a:t>
                </a:r>
                <a:r>
                  <a:rPr lang="cs-CZ" sz="2800" b="1" dirty="0" err="1">
                    <a:solidFill>
                      <a:schemeClr val="tx1"/>
                    </a:solidFill>
                  </a:rPr>
                  <a:t>A+c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*Y  </a:t>
                </a:r>
                <a:r>
                  <a:rPr lang="cs-CZ" sz="28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 Y-c*Y=A </a:t>
                </a:r>
                <a:r>
                  <a:rPr lang="cs-CZ" sz="28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 Y(1-c)=A </a:t>
                </a:r>
              </a:p>
              <a:p>
                <a:pPr lvl="2" hangingPunct="0"/>
                <a:r>
                  <a:rPr lang="cs-CZ" sz="28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28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28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8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cs-CZ" sz="2800" b="1" dirty="0">
                    <a:solidFill>
                      <a:schemeClr val="tx1"/>
                    </a:solidFill>
                  </a:rPr>
                  <a:t>*A  </a:t>
                </a:r>
              </a:p>
              <a:p>
                <a:pPr marL="720090" lvl="2" indent="0" hangingPunct="0">
                  <a:buNone/>
                </a:pPr>
                <a:r>
                  <a:rPr lang="cs-CZ" sz="28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62990" lvl="3" indent="0" hangingPunct="0">
                  <a:buNone/>
                </a:pPr>
                <a:r>
                  <a:rPr lang="cs-CZ" sz="3300" b="1" dirty="0">
                    <a:solidFill>
                      <a:schemeClr val="tx1"/>
                    </a:solidFill>
                  </a:rPr>
                  <a:t> </a:t>
                </a:r>
                <a:r>
                  <a:rPr lang="cs-CZ" sz="2800" dirty="0">
                    <a:solidFill>
                      <a:schemeClr val="tx1"/>
                    </a:solidFill>
                  </a:rPr>
                  <a:t>kde</a:t>
                </a:r>
                <a:r>
                  <a:rPr lang="cs-CZ" sz="3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3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33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33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33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cs-CZ" sz="3300" dirty="0">
                    <a:solidFill>
                      <a:schemeClr val="tx1"/>
                    </a:solidFill>
                  </a:rPr>
                  <a:t>=</a:t>
                </a:r>
                <a:r>
                  <a:rPr lang="el-GR" sz="3300" dirty="0">
                    <a:solidFill>
                      <a:schemeClr val="tx1"/>
                    </a:solidFill>
                  </a:rPr>
                  <a:t>α</a:t>
                </a:r>
                <a:r>
                  <a:rPr lang="cs-CZ" sz="3300" dirty="0">
                    <a:solidFill>
                      <a:schemeClr val="tx1"/>
                    </a:solidFill>
                  </a:rPr>
                  <a:t> </a:t>
                </a:r>
                <a:r>
                  <a:rPr lang="cs-CZ" sz="2100" dirty="0">
                    <a:solidFill>
                      <a:schemeClr val="tx1"/>
                    </a:solidFill>
                  </a:rPr>
                  <a:t>(jednoduchý výdajový multiplikátor)</a:t>
                </a:r>
                <a:endParaRPr lang="cs-CZ" sz="3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08728" y="203200"/>
                <a:ext cx="6470617" cy="6465455"/>
              </a:xfrm>
              <a:blipFill>
                <a:blip r:embed="rId2"/>
                <a:stretch>
                  <a:fillRect l="-1320" t="-2356" r="-20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>
            <a:extLst>
              <a:ext uri="{FF2B5EF4-FFF2-40B4-BE49-F238E27FC236}">
                <a16:creationId xmlns:a16="http://schemas.microsoft.com/office/drawing/2014/main" id="{D14EC0B5-F7E2-49DF-B245-ECD343143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00" y="4205348"/>
            <a:ext cx="2968442" cy="265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5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608730" cy="3450887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accent5">
                    <a:lumMod val="50000"/>
                  </a:schemeClr>
                </a:solidFill>
              </a:rPr>
              <a:t>Třísektorový </a:t>
            </a:r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21324" y="0"/>
                <a:ext cx="6410240" cy="6858000"/>
              </a:xfrm>
            </p:spPr>
            <p:txBody>
              <a:bodyPr anchor="t">
                <a:normAutofit fontScale="92500"/>
              </a:bodyPr>
              <a:lstStyle/>
              <a:p>
                <a:pPr hangingPunct="0"/>
                <a:r>
                  <a:rPr lang="cs-CZ" sz="2400" dirty="0">
                    <a:solidFill>
                      <a:schemeClr val="tx1"/>
                    </a:solidFill>
                  </a:rPr>
                  <a:t>domácnosti, firmy,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stát (vláda)</a:t>
                </a: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výdaje na nákup statků a služeb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(G)</a:t>
                </a: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výdaje na transferové platby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(TR)</a:t>
                </a: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příjmy v podobě daní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(T)</a:t>
                </a:r>
                <a:r>
                  <a:rPr lang="cs-CZ" sz="2400" dirty="0">
                    <a:solidFill>
                      <a:schemeClr val="tx1"/>
                    </a:solidFill>
                  </a:rPr>
                  <a:t>, které stát dostává od ekonomických subjektů,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T= Ta + t*Y</a:t>
                </a:r>
              </a:p>
              <a:p>
                <a:pPr hangingPunct="0"/>
                <a:r>
                  <a:rPr lang="cs-CZ" sz="2400" dirty="0">
                    <a:solidFill>
                      <a:schemeClr val="tx1"/>
                    </a:solidFill>
                  </a:rPr>
                  <a:t>domácnosti mají k dispozici disponibilní důchod (YD), což je důchod zvýšený o transferové platby a snížený o daně: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YD = Y+TR-T  → YD=Y+TR-Ta-t*Y</a:t>
                </a:r>
                <a:endParaRPr lang="cs-CZ" sz="2400" dirty="0">
                  <a:solidFill>
                    <a:schemeClr val="tx1"/>
                  </a:solidFill>
                </a:endParaRPr>
              </a:p>
              <a:p>
                <a:pPr hangingPunct="0"/>
                <a:r>
                  <a:rPr lang="cs-CZ" sz="2400" dirty="0">
                    <a:solidFill>
                      <a:schemeClr val="tx1"/>
                    </a:solidFill>
                  </a:rPr>
                  <a:t>spotřeba domácností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C=</a:t>
                </a:r>
                <a:r>
                  <a:rPr lang="cs-CZ" sz="2400" b="1" dirty="0" err="1">
                    <a:solidFill>
                      <a:schemeClr val="tx1"/>
                    </a:solidFill>
                  </a:rPr>
                  <a:t>Ca+c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*YD </a:t>
                </a:r>
              </a:p>
              <a:p>
                <a:pPr marL="0" indent="0" hangingPunct="0">
                  <a:buNone/>
                </a:pPr>
                <a:r>
                  <a:rPr lang="cs-CZ" sz="2400" b="1" dirty="0">
                    <a:solidFill>
                      <a:schemeClr val="tx1"/>
                    </a:solidFill>
                  </a:rPr>
                  <a:t>                                         → C=</a:t>
                </a:r>
                <a:r>
                  <a:rPr lang="cs-CZ" sz="2400" b="1" dirty="0" err="1">
                    <a:solidFill>
                      <a:schemeClr val="tx1"/>
                    </a:solidFill>
                  </a:rPr>
                  <a:t>Ca+c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*(Y+TR-Ta-t*Y)</a:t>
                </a:r>
              </a:p>
              <a:p>
                <a:pPr marL="377190" lvl="1" indent="0" hangingPunct="0">
                  <a:buNone/>
                </a:pPr>
                <a:r>
                  <a:rPr lang="cs-CZ" sz="2000" dirty="0">
                    <a:solidFill>
                      <a:schemeClr val="tx1"/>
                    </a:solidFill>
                  </a:rPr>
                  <a:t>    </a:t>
                </a:r>
                <a:endParaRPr lang="cs-CZ" sz="2000" b="1" dirty="0">
                  <a:solidFill>
                    <a:schemeClr val="tx1"/>
                  </a:solidFill>
                </a:endParaRPr>
              </a:p>
              <a:p>
                <a:pPr lvl="2" hangingPunct="0"/>
                <a:r>
                  <a:rPr lang="cs-CZ" sz="24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C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 + I + G</a:t>
                </a:r>
              </a:p>
              <a:p>
                <a:pPr lvl="2" hangingPunct="0"/>
                <a:r>
                  <a:rPr lang="cs-CZ" sz="24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400" b="1" dirty="0" err="1">
                    <a:solidFill>
                      <a:schemeClr val="accent5">
                        <a:lumMod val="75000"/>
                      </a:schemeClr>
                    </a:solidFill>
                  </a:rPr>
                  <a:t>Ca+</a:t>
                </a:r>
                <a:r>
                  <a:rPr lang="cs-CZ" sz="2400" b="1" u="sng" dirty="0" err="1">
                    <a:solidFill>
                      <a:schemeClr val="accent5">
                        <a:lumMod val="75000"/>
                      </a:schemeClr>
                    </a:solidFill>
                  </a:rPr>
                  <a:t>c</a:t>
                </a:r>
                <a:r>
                  <a:rPr lang="cs-CZ" sz="2400" b="1" u="sng" dirty="0">
                    <a:solidFill>
                      <a:schemeClr val="accent5">
                        <a:lumMod val="75000"/>
                      </a:schemeClr>
                    </a:solidFill>
                  </a:rPr>
                  <a:t>*</a:t>
                </a:r>
                <a:r>
                  <a:rPr lang="cs-CZ" sz="2400" b="1" u="sng" dirty="0" err="1">
                    <a:solidFill>
                      <a:schemeClr val="accent5">
                        <a:lumMod val="75000"/>
                      </a:schemeClr>
                    </a:solidFill>
                  </a:rPr>
                  <a:t>Y</a:t>
                </a:r>
                <a:r>
                  <a:rPr lang="cs-CZ" sz="2400" b="1" dirty="0" err="1">
                    <a:solidFill>
                      <a:schemeClr val="accent5">
                        <a:lumMod val="75000"/>
                      </a:schemeClr>
                    </a:solidFill>
                  </a:rPr>
                  <a:t>+c</a:t>
                </a:r>
                <a:r>
                  <a:rPr lang="cs-CZ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*TR-c*Ta</a:t>
                </a:r>
                <a:r>
                  <a:rPr lang="cs-CZ" sz="2400" b="1" u="sng" dirty="0">
                    <a:solidFill>
                      <a:schemeClr val="accent5">
                        <a:lumMod val="75000"/>
                      </a:schemeClr>
                    </a:solidFill>
                  </a:rPr>
                  <a:t>-c*t*Y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+I + G</a:t>
                </a:r>
              </a:p>
              <a:p>
                <a:pPr lvl="2" hangingPunct="0"/>
                <a:r>
                  <a:rPr lang="cs-CZ" sz="24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400" b="1" dirty="0" err="1">
                    <a:solidFill>
                      <a:schemeClr val="tx1"/>
                    </a:solidFill>
                  </a:rPr>
                  <a:t>A+</a:t>
                </a:r>
                <a:r>
                  <a:rPr lang="cs-CZ" sz="2400" b="1" u="sng" dirty="0" err="1">
                    <a:solidFill>
                      <a:schemeClr val="tx1"/>
                    </a:solidFill>
                  </a:rPr>
                  <a:t>c</a:t>
                </a:r>
                <a:r>
                  <a:rPr lang="cs-CZ" sz="2400" b="1" u="sng" dirty="0">
                    <a:solidFill>
                      <a:schemeClr val="tx1"/>
                    </a:solidFill>
                  </a:rPr>
                  <a:t>*Y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-</a:t>
                </a:r>
                <a:r>
                  <a:rPr lang="cs-CZ" sz="2400" b="1" u="sng" dirty="0">
                    <a:solidFill>
                      <a:schemeClr val="tx1"/>
                    </a:solidFill>
                  </a:rPr>
                  <a:t>c*t*Y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       </a:t>
                </a:r>
                <a:r>
                  <a:rPr lang="cs-CZ" sz="2000" dirty="0">
                    <a:solidFill>
                      <a:schemeClr val="tx1"/>
                    </a:solidFill>
                  </a:rPr>
                  <a:t>A=</a:t>
                </a:r>
                <a:r>
                  <a:rPr lang="cs-CZ" sz="2000" dirty="0" err="1">
                    <a:solidFill>
                      <a:schemeClr val="tx1"/>
                    </a:solidFill>
                  </a:rPr>
                  <a:t>Ca+cTR-cTa+I+G</a:t>
                </a:r>
                <a:endParaRPr lang="cs-CZ" sz="2000" dirty="0">
                  <a:solidFill>
                    <a:schemeClr val="tx1"/>
                  </a:solidFill>
                </a:endParaRPr>
              </a:p>
              <a:p>
                <a:pPr lvl="2" hangingPunct="0"/>
                <a:r>
                  <a:rPr lang="cs-CZ" sz="2400" b="1" dirty="0">
                    <a:solidFill>
                      <a:schemeClr val="tx1"/>
                    </a:solidFill>
                  </a:rPr>
                  <a:t>AD = A +c(1-t)Y</a:t>
                </a:r>
              </a:p>
              <a:p>
                <a:pPr lvl="2" hangingPunct="0"/>
                <a:r>
                  <a:rPr lang="cs-CZ" sz="2400" b="1" dirty="0">
                    <a:solidFill>
                      <a:schemeClr val="tx1"/>
                    </a:solidFill>
                    <a:highlight>
                      <a:srgbClr val="C0C0C0"/>
                    </a:highlight>
                  </a:rPr>
                  <a:t>AD = Y              podmínka rovnováhy</a:t>
                </a:r>
              </a:p>
              <a:p>
                <a:pPr lvl="2" hangingPunct="0"/>
                <a:r>
                  <a:rPr lang="cs-CZ" sz="24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24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 =  A +c(1-t)Y </a:t>
                </a:r>
                <a:r>
                  <a:rPr lang="cs-CZ" sz="24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  Y- c(1-t)Y =A                           </a:t>
                </a:r>
                <a:r>
                  <a:rPr lang="cs-CZ" sz="24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  Y(1-c(1-t))=A </a:t>
                </a:r>
              </a:p>
              <a:p>
                <a:pPr lvl="2" hangingPunct="0"/>
                <a:r>
                  <a:rPr lang="cs-CZ" sz="24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24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*A          </a:t>
                </a:r>
                <a:r>
                  <a:rPr lang="cs-CZ" sz="2000" dirty="0">
                    <a:solidFill>
                      <a:schemeClr val="tx1"/>
                    </a:solidFill>
                  </a:rPr>
                  <a:t>kde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  <m:r>
                          <a:rPr lang="cs-CZ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=</a:t>
                </a:r>
                <a:r>
                  <a:rPr lang="el-GR" sz="2000" dirty="0">
                    <a:solidFill>
                      <a:schemeClr val="tx1"/>
                    </a:solidFill>
                  </a:rPr>
                  <a:t>α</a:t>
                </a:r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21324" y="0"/>
                <a:ext cx="6410240" cy="6858000"/>
              </a:xfrm>
              <a:blipFill>
                <a:blip r:embed="rId2"/>
                <a:stretch>
                  <a:fillRect l="-951" t="-11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333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608730" cy="3450887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chemeClr val="accent5">
                    <a:lumMod val="50000"/>
                  </a:schemeClr>
                </a:solidFill>
              </a:rPr>
              <a:t>Analýza státního rozpočtu</a:t>
            </a:r>
            <a:endParaRPr lang="cs-CZ" sz="3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324" y="138544"/>
            <a:ext cx="6622676" cy="6719455"/>
          </a:xfrm>
        </p:spPr>
        <p:txBody>
          <a:bodyPr anchor="t">
            <a:normAutofit/>
          </a:bodyPr>
          <a:lstStyle/>
          <a:p>
            <a:pPr hangingPunct="0"/>
            <a:r>
              <a:rPr lang="cs-CZ" sz="2800" dirty="0">
                <a:solidFill>
                  <a:schemeClr val="tx1"/>
                </a:solidFill>
              </a:rPr>
              <a:t>saldo státního rozpočtu = příjmy – výdaje</a:t>
            </a:r>
          </a:p>
          <a:p>
            <a:pPr marL="0" indent="0" hangingPunct="0">
              <a:buNone/>
            </a:pPr>
            <a:r>
              <a:rPr lang="cs-CZ" sz="2400" b="1" dirty="0">
                <a:solidFill>
                  <a:schemeClr val="tx1"/>
                </a:solidFill>
              </a:rPr>
              <a:t>				BS = T – (G+TR)</a:t>
            </a:r>
          </a:p>
          <a:p>
            <a:pPr marL="0" indent="0" hangingPunct="0">
              <a:buNone/>
            </a:pPr>
            <a:r>
              <a:rPr lang="cs-CZ" sz="2400" b="1" dirty="0">
                <a:solidFill>
                  <a:schemeClr val="tx1"/>
                </a:solidFill>
              </a:rPr>
              <a:t>				BS = Ta + t*Y-G-TR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státní rozpočet může být vyrovnaný (BS=0), přebytkový (BS&gt;0) nebo deficitní (BS&lt;0)</a:t>
            </a: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rozlišujeme 3 typy rozpočtů:</a:t>
            </a:r>
          </a:p>
          <a:p>
            <a:pPr lvl="1" hangingPunct="0"/>
            <a:r>
              <a:rPr lang="cs-CZ" sz="2400" b="1" dirty="0">
                <a:solidFill>
                  <a:schemeClr val="tx1"/>
                </a:solidFill>
              </a:rPr>
              <a:t>běžný rozpočet</a:t>
            </a:r>
            <a:r>
              <a:rPr lang="cs-CZ" sz="2400" dirty="0">
                <a:solidFill>
                  <a:schemeClr val="tx1"/>
                </a:solidFill>
              </a:rPr>
              <a:t>: BS = Ta + </a:t>
            </a:r>
            <a:r>
              <a:rPr lang="cs-CZ" sz="2400" dirty="0" err="1">
                <a:solidFill>
                  <a:schemeClr val="tx1"/>
                </a:solidFill>
              </a:rPr>
              <a:t>tY</a:t>
            </a:r>
            <a:r>
              <a:rPr lang="cs-CZ" sz="2400" dirty="0">
                <a:solidFill>
                  <a:schemeClr val="tx1"/>
                </a:solidFill>
              </a:rPr>
              <a:t>-G-TR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jaký je skutečný rozpočet při daném (resp. rovnovážném) důchodu</a:t>
            </a:r>
          </a:p>
          <a:p>
            <a:pPr lvl="1" hangingPunct="0"/>
            <a:r>
              <a:rPr lang="cs-CZ" sz="2400" b="1" dirty="0">
                <a:solidFill>
                  <a:schemeClr val="tx1"/>
                </a:solidFill>
              </a:rPr>
              <a:t>strukturální rozpočet</a:t>
            </a:r>
            <a:r>
              <a:rPr lang="cs-CZ" sz="2400" dirty="0">
                <a:solidFill>
                  <a:schemeClr val="tx1"/>
                </a:solidFill>
              </a:rPr>
              <a:t>: BS</a:t>
            </a:r>
            <a:r>
              <a:rPr lang="cs-CZ" sz="2400" baseline="-25000" dirty="0">
                <a:solidFill>
                  <a:schemeClr val="tx1"/>
                </a:solidFill>
              </a:rPr>
              <a:t>S</a:t>
            </a:r>
            <a:r>
              <a:rPr lang="cs-CZ" sz="2400" dirty="0">
                <a:solidFill>
                  <a:schemeClr val="tx1"/>
                </a:solidFill>
              </a:rPr>
              <a:t> = Ta + </a:t>
            </a:r>
            <a:r>
              <a:rPr lang="cs-CZ" sz="2400" dirty="0" err="1">
                <a:solidFill>
                  <a:schemeClr val="tx1"/>
                </a:solidFill>
              </a:rPr>
              <a:t>tY</a:t>
            </a:r>
            <a:r>
              <a:rPr lang="cs-CZ" sz="2400" dirty="0">
                <a:solidFill>
                  <a:schemeClr val="tx1"/>
                </a:solidFill>
              </a:rPr>
              <a:t>*-G-TR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jaký by mohl být rozpočet, pokud by ekonomika při daných makroekonomických proměnných (T, G, TR) produkovala na úrovni potenciálního produktu</a:t>
            </a:r>
          </a:p>
          <a:p>
            <a:pPr lvl="1" hangingPunct="0"/>
            <a:r>
              <a:rPr lang="cs-CZ" sz="2400" b="1" dirty="0">
                <a:solidFill>
                  <a:schemeClr val="tx1"/>
                </a:solidFill>
              </a:rPr>
              <a:t>cyklický </a:t>
            </a:r>
            <a:r>
              <a:rPr lang="cs-CZ" sz="2400" dirty="0">
                <a:solidFill>
                  <a:schemeClr val="tx1"/>
                </a:solidFill>
              </a:rPr>
              <a:t>rozpočet: BS</a:t>
            </a:r>
            <a:r>
              <a:rPr lang="cs-CZ" sz="2400" baseline="-25000" dirty="0">
                <a:solidFill>
                  <a:schemeClr val="tx1"/>
                </a:solidFill>
              </a:rPr>
              <a:t>C</a:t>
            </a:r>
            <a:r>
              <a:rPr lang="cs-CZ" sz="2400" dirty="0">
                <a:solidFill>
                  <a:schemeClr val="tx1"/>
                </a:solidFill>
              </a:rPr>
              <a:t> = BS - BS</a:t>
            </a:r>
            <a:r>
              <a:rPr lang="cs-CZ" sz="2400" baseline="-25000" dirty="0">
                <a:solidFill>
                  <a:schemeClr val="tx1"/>
                </a:solidFill>
              </a:rPr>
              <a:t>S</a:t>
            </a:r>
            <a:r>
              <a:rPr lang="cs-CZ" sz="2400" dirty="0">
                <a:solidFill>
                  <a:schemeClr val="tx1"/>
                </a:solidFill>
              </a:rPr>
              <a:t> = t(Y-Y*)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jak si na tom „stojí“ skutečný rozpočet oproti tomu, jaký by byl v případě potenciálu</a:t>
            </a:r>
          </a:p>
        </p:txBody>
      </p:sp>
    </p:spTree>
    <p:extLst>
      <p:ext uri="{BB962C8B-B14F-4D97-AF65-F5344CB8AC3E}">
        <p14:creationId xmlns:p14="http://schemas.microsoft.com/office/powerpoint/2010/main" val="128084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608730" cy="3450887"/>
          </a:xfrm>
        </p:spPr>
        <p:txBody>
          <a:bodyPr>
            <a:normAutofit/>
          </a:bodyPr>
          <a:lstStyle/>
          <a:p>
            <a:r>
              <a:rPr lang="cs-CZ" sz="3000" b="1" dirty="0" err="1">
                <a:solidFill>
                  <a:schemeClr val="accent5">
                    <a:lumMod val="50000"/>
                  </a:schemeClr>
                </a:solidFill>
              </a:rPr>
              <a:t>Čtyřsektorový</a:t>
            </a:r>
            <a:r>
              <a:rPr lang="cs-CZ" sz="3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21324" y="166256"/>
                <a:ext cx="6622676" cy="6691744"/>
              </a:xfrm>
            </p:spPr>
            <p:txBody>
              <a:bodyPr anchor="t">
                <a:normAutofit lnSpcReduction="10000"/>
              </a:bodyPr>
              <a:lstStyle/>
              <a:p>
                <a:pPr hangingPunct="0"/>
                <a:r>
                  <a:rPr lang="cs-CZ" sz="2400" dirty="0">
                    <a:solidFill>
                      <a:schemeClr val="tx1"/>
                    </a:solidFill>
                  </a:rPr>
                  <a:t>domácnosti, firmy, stát (vláda),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zahraničí (NX)</a:t>
                </a: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vývoz, export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(EX)</a:t>
                </a:r>
              </a:p>
              <a:p>
                <a:pPr lvl="1" hangingPunct="0"/>
                <a:r>
                  <a:rPr lang="cs-CZ" sz="2400" dirty="0">
                    <a:solidFill>
                      <a:schemeClr val="tx1"/>
                    </a:solidFill>
                  </a:rPr>
                  <a:t>dovoz, import 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(IM)</a:t>
                </a:r>
                <a:r>
                  <a:rPr lang="cs-CZ" sz="2400" dirty="0">
                    <a:solidFill>
                      <a:schemeClr val="tx1"/>
                    </a:solidFill>
                  </a:rPr>
                  <a:t>,kdy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IM=IMa+m*Y   </a:t>
                </a:r>
              </a:p>
              <a:p>
                <a:pPr lvl="1" hangingPunct="0"/>
                <a:r>
                  <a:rPr lang="cs-CZ" sz="2400" b="1" dirty="0">
                    <a:solidFill>
                      <a:schemeClr val="tx1"/>
                    </a:solidFill>
                  </a:rPr>
                  <a:t>čistý export: NX=EX-IM → NX=EX-</a:t>
                </a:r>
                <a:r>
                  <a:rPr lang="cs-CZ" sz="2400" b="1" dirty="0" err="1">
                    <a:solidFill>
                      <a:schemeClr val="tx1"/>
                    </a:solidFill>
                  </a:rPr>
                  <a:t>IMa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-m*Y</a:t>
                </a:r>
                <a:r>
                  <a:rPr lang="cs-CZ" sz="1800" dirty="0">
                    <a:solidFill>
                      <a:schemeClr val="tx1"/>
                    </a:solidFill>
                  </a:rPr>
                  <a:t>	 </a:t>
                </a:r>
                <a:endParaRPr lang="cs-CZ" sz="1800" b="1" dirty="0">
                  <a:solidFill>
                    <a:schemeClr val="tx1"/>
                  </a:solidFill>
                </a:endParaRPr>
              </a:p>
              <a:p>
                <a:pPr hangingPunct="0"/>
                <a:r>
                  <a:rPr lang="cs-CZ" sz="2400" b="1" dirty="0">
                    <a:solidFill>
                      <a:schemeClr val="tx1"/>
                    </a:solidFill>
                  </a:rPr>
                  <a:t>AD = C + I + G + </a:t>
                </a:r>
                <a:r>
                  <a:rPr lang="cs-CZ" sz="2400" b="1" dirty="0">
                    <a:solidFill>
                      <a:srgbClr val="0070C0"/>
                    </a:solidFill>
                  </a:rPr>
                  <a:t>NX</a:t>
                </a:r>
              </a:p>
              <a:p>
                <a:pPr hangingPunct="0"/>
                <a:r>
                  <a:rPr lang="cs-CZ" sz="24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400" b="1" dirty="0" err="1">
                    <a:solidFill>
                      <a:schemeClr val="tx1"/>
                    </a:solidFill>
                  </a:rPr>
                  <a:t>Ca+</a:t>
                </a:r>
                <a:r>
                  <a:rPr lang="cs-CZ" sz="2400" b="1" u="sng" dirty="0" err="1">
                    <a:solidFill>
                      <a:schemeClr val="tx1"/>
                    </a:solidFill>
                  </a:rPr>
                  <a:t>c</a:t>
                </a:r>
                <a:r>
                  <a:rPr lang="cs-CZ" sz="2400" b="1" u="sng" dirty="0">
                    <a:solidFill>
                      <a:schemeClr val="tx1"/>
                    </a:solidFill>
                  </a:rPr>
                  <a:t>*</a:t>
                </a:r>
                <a:r>
                  <a:rPr lang="cs-CZ" sz="2400" b="1" u="sng" dirty="0" err="1">
                    <a:solidFill>
                      <a:schemeClr val="tx1"/>
                    </a:solidFill>
                  </a:rPr>
                  <a:t>Y</a:t>
                </a:r>
                <a:r>
                  <a:rPr lang="cs-CZ" sz="2400" b="1" dirty="0" err="1">
                    <a:solidFill>
                      <a:schemeClr val="tx1"/>
                    </a:solidFill>
                  </a:rPr>
                  <a:t>+c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*TR-c*Ta</a:t>
                </a:r>
                <a:r>
                  <a:rPr lang="cs-CZ" sz="2400" b="1" u="sng" dirty="0">
                    <a:solidFill>
                      <a:schemeClr val="tx1"/>
                    </a:solidFill>
                  </a:rPr>
                  <a:t>-c*t*Y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+I+G+</a:t>
                </a:r>
                <a:r>
                  <a:rPr lang="cs-CZ" sz="2400" b="1" dirty="0">
                    <a:solidFill>
                      <a:srgbClr val="0070C0"/>
                    </a:solidFill>
                  </a:rPr>
                  <a:t>EX–</a:t>
                </a:r>
                <a:r>
                  <a:rPr lang="cs-CZ" sz="2400" b="1" dirty="0" err="1">
                    <a:solidFill>
                      <a:srgbClr val="0070C0"/>
                    </a:solidFill>
                  </a:rPr>
                  <a:t>IMa</a:t>
                </a:r>
                <a:r>
                  <a:rPr lang="cs-CZ" sz="2400" b="1" dirty="0">
                    <a:solidFill>
                      <a:srgbClr val="0070C0"/>
                    </a:solidFill>
                  </a:rPr>
                  <a:t>-</a:t>
                </a:r>
                <a:r>
                  <a:rPr lang="cs-CZ" sz="2400" b="1" u="sng" dirty="0">
                    <a:solidFill>
                      <a:srgbClr val="0070C0"/>
                    </a:solidFill>
                  </a:rPr>
                  <a:t>m*Y</a:t>
                </a:r>
              </a:p>
              <a:p>
                <a:pPr hangingPunct="0"/>
                <a:r>
                  <a:rPr lang="cs-CZ" sz="2400" b="1" dirty="0">
                    <a:solidFill>
                      <a:schemeClr val="tx1"/>
                    </a:solidFill>
                  </a:rPr>
                  <a:t>AD = </a:t>
                </a:r>
                <a:r>
                  <a:rPr lang="cs-CZ" sz="2400" b="1" dirty="0" err="1">
                    <a:solidFill>
                      <a:schemeClr val="tx1"/>
                    </a:solidFill>
                  </a:rPr>
                  <a:t>A+</a:t>
                </a:r>
                <a:r>
                  <a:rPr lang="cs-CZ" sz="2400" b="1" u="sng" dirty="0" err="1">
                    <a:solidFill>
                      <a:schemeClr val="tx1"/>
                    </a:solidFill>
                  </a:rPr>
                  <a:t>c</a:t>
                </a:r>
                <a:r>
                  <a:rPr lang="cs-CZ" sz="2400" b="1" u="sng" dirty="0">
                    <a:solidFill>
                      <a:schemeClr val="tx1"/>
                    </a:solidFill>
                  </a:rPr>
                  <a:t>*Y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-</a:t>
                </a:r>
                <a:r>
                  <a:rPr lang="cs-CZ" sz="2400" b="1" u="sng" dirty="0">
                    <a:solidFill>
                      <a:schemeClr val="tx1"/>
                    </a:solidFill>
                  </a:rPr>
                  <a:t>c*t*Y</a:t>
                </a:r>
                <a:r>
                  <a:rPr lang="cs-CZ" sz="2400" b="1" u="sng" dirty="0">
                    <a:solidFill>
                      <a:srgbClr val="0070C0"/>
                    </a:solidFill>
                  </a:rPr>
                  <a:t>-m*Y</a:t>
                </a:r>
                <a:r>
                  <a:rPr lang="cs-CZ" sz="2400" b="1" dirty="0">
                    <a:solidFill>
                      <a:srgbClr val="0070C0"/>
                    </a:solidFill>
                  </a:rPr>
                  <a:t>    </a:t>
                </a:r>
                <a:r>
                  <a:rPr lang="cs-CZ" sz="2000" dirty="0">
                    <a:solidFill>
                      <a:schemeClr val="tx1"/>
                    </a:solidFill>
                  </a:rPr>
                  <a:t>A=</a:t>
                </a:r>
                <a:r>
                  <a:rPr lang="cs-CZ" sz="2000" dirty="0" err="1">
                    <a:solidFill>
                      <a:schemeClr val="tx1"/>
                    </a:solidFill>
                  </a:rPr>
                  <a:t>Ca+cTR-cTa+I+G</a:t>
                </a:r>
                <a:r>
                  <a:rPr lang="cs-CZ" sz="2000" dirty="0" err="1">
                    <a:solidFill>
                      <a:srgbClr val="0070C0"/>
                    </a:solidFill>
                  </a:rPr>
                  <a:t>+EX-IMa</a:t>
                </a:r>
                <a:endParaRPr lang="cs-CZ" sz="2000" dirty="0">
                  <a:solidFill>
                    <a:srgbClr val="0070C0"/>
                  </a:solidFill>
                </a:endParaRPr>
              </a:p>
              <a:p>
                <a:pPr hangingPunct="0"/>
                <a:r>
                  <a:rPr lang="cs-CZ" sz="2400" b="1" dirty="0">
                    <a:solidFill>
                      <a:schemeClr val="tx1"/>
                    </a:solidFill>
                  </a:rPr>
                  <a:t>AD = A +[c(1-t)-m]Y</a:t>
                </a:r>
              </a:p>
              <a:p>
                <a:pPr hangingPunct="0"/>
                <a:r>
                  <a:rPr lang="cs-CZ" sz="2400" b="1" dirty="0">
                    <a:solidFill>
                      <a:schemeClr val="tx1"/>
                    </a:solidFill>
                    <a:highlight>
                      <a:srgbClr val="C0C0C0"/>
                    </a:highlight>
                  </a:rPr>
                  <a:t>AD = Y              podmínka rovnováhy</a:t>
                </a:r>
              </a:p>
              <a:p>
                <a:pPr hangingPunct="0"/>
                <a:r>
                  <a:rPr lang="cs-CZ" sz="24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24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=A+[c(1-t)-m] Y</a:t>
                </a:r>
                <a:r>
                  <a:rPr lang="cs-CZ" sz="24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Y-[c(1-t)-m] Y=A</a:t>
                </a:r>
              </a:p>
              <a:p>
                <a:pPr marL="0" indent="0" hangingPunct="0">
                  <a:buNone/>
                </a:pPr>
                <a:r>
                  <a:rPr lang="cs-CZ" sz="2400" b="1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</a:rPr>
                  <a:t>→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Y(1-c(1-t)+m)=A </a:t>
                </a:r>
              </a:p>
              <a:p>
                <a:pPr hangingPunct="0"/>
                <a:r>
                  <a:rPr lang="cs-CZ" sz="2400" b="1" dirty="0">
                    <a:solidFill>
                      <a:schemeClr val="tx1"/>
                    </a:solidFill>
                  </a:rPr>
                  <a:t>Y</a:t>
                </a:r>
                <a:r>
                  <a:rPr lang="cs-CZ" sz="2400" b="1" baseline="-25000" dirty="0">
                    <a:solidFill>
                      <a:schemeClr val="tx1"/>
                    </a:solidFill>
                  </a:rPr>
                  <a:t>E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d>
                          <m:dPr>
                            <m:ctrlPr>
                              <a:rPr lang="cs-CZ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sz="2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2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</m:d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</m:den>
                    </m:f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*A    </a:t>
                </a:r>
              </a:p>
              <a:p>
                <a:pPr hangingPunct="0"/>
                <a:endParaRPr lang="cs-CZ" sz="1950" dirty="0">
                  <a:solidFill>
                    <a:schemeClr val="tx1"/>
                  </a:solidFill>
                </a:endParaRPr>
              </a:p>
              <a:p>
                <a:pPr marL="0" indent="0" hangingPunc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95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95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95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95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195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d>
                          <m:dPr>
                            <m:ctrlPr>
                              <a:rPr lang="cs-CZ" sz="195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195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sz="195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195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</m:d>
                        <m:r>
                          <a:rPr lang="cs-CZ" sz="195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195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</m:den>
                    </m:f>
                  </m:oMath>
                </a14:m>
                <a:r>
                  <a:rPr lang="cs-CZ" sz="1950" dirty="0">
                    <a:solidFill>
                      <a:schemeClr val="tx1"/>
                    </a:solidFill>
                  </a:rPr>
                  <a:t>=</a:t>
                </a:r>
                <a:r>
                  <a:rPr lang="el-GR" sz="1950" dirty="0">
                    <a:solidFill>
                      <a:schemeClr val="tx1"/>
                    </a:solidFill>
                  </a:rPr>
                  <a:t>α</a:t>
                </a:r>
                <a:r>
                  <a:rPr lang="cs-CZ" sz="1950" baseline="-25000" dirty="0">
                    <a:solidFill>
                      <a:schemeClr val="tx1"/>
                    </a:solidFill>
                  </a:rPr>
                  <a:t>F</a:t>
                </a:r>
                <a:r>
                  <a:rPr lang="cs-CZ" sz="1950" dirty="0">
                    <a:solidFill>
                      <a:schemeClr val="tx1"/>
                    </a:solidFill>
                  </a:rPr>
                  <a:t>  </a:t>
                </a:r>
                <a:r>
                  <a:rPr lang="cs-CZ" sz="1650" dirty="0">
                    <a:solidFill>
                      <a:schemeClr val="tx1"/>
                    </a:solidFill>
                  </a:rPr>
                  <a:t>jednoduchý výdajový  multiplikátor  otevřené ekonomiky</a:t>
                </a:r>
                <a:endParaRPr lang="cs-CZ" sz="2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E106ADE-B463-4C6E-A026-C62A4598A4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21324" y="166256"/>
                <a:ext cx="6622676" cy="6691744"/>
              </a:xfrm>
              <a:blipFill>
                <a:blip r:embed="rId2"/>
                <a:stretch>
                  <a:fillRect l="-1473" t="-1730" r="-9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296857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1_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611</TotalTime>
  <Words>1199</Words>
  <Application>Microsoft Office PowerPoint</Application>
  <PresentationFormat>Předvádění na obrazovce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Yu Gothic UI Semibold</vt:lpstr>
      <vt:lpstr>Calibri</vt:lpstr>
      <vt:lpstr>Cambria Math</vt:lpstr>
      <vt:lpstr>Corbel</vt:lpstr>
      <vt:lpstr>Wingdings 2</vt:lpstr>
      <vt:lpstr>Rámeček</vt:lpstr>
      <vt:lpstr>1_Rámeček</vt:lpstr>
      <vt:lpstr>Makroekonomie 3+2, NPMABMI  Úvod</vt:lpstr>
      <vt:lpstr>Okruhy z makroekonomické části pro SZZ programu Manažerská informatika</vt:lpstr>
      <vt:lpstr>Studijní literatura</vt:lpstr>
      <vt:lpstr>Makroekonomie 3+2, NPMABMI  Model důchod-výdaje opakování</vt:lpstr>
      <vt:lpstr>Teoretický vstup k modelu důchod-výdaje</vt:lpstr>
      <vt:lpstr>Dvousektorový model</vt:lpstr>
      <vt:lpstr>Třísektorový model</vt:lpstr>
      <vt:lpstr>Analýza státního rozpočtu</vt:lpstr>
      <vt:lpstr>Čtyřsektorový model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95</cp:revision>
  <cp:lastPrinted>2019-09-04T11:02:17Z</cp:lastPrinted>
  <dcterms:created xsi:type="dcterms:W3CDTF">2019-08-09T18:58:20Z</dcterms:created>
  <dcterms:modified xsi:type="dcterms:W3CDTF">2020-04-22T07:31:32Z</dcterms:modified>
</cp:coreProperties>
</file>