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handoutMasterIdLst>
    <p:handoutMasterId r:id="rId10"/>
  </p:handoutMasterIdLst>
  <p:sldIdLst>
    <p:sldId id="274" r:id="rId2"/>
    <p:sldId id="263" r:id="rId3"/>
    <p:sldId id="289" r:id="rId4"/>
    <p:sldId id="291" r:id="rId5"/>
    <p:sldId id="293" r:id="rId6"/>
    <p:sldId id="295" r:id="rId7"/>
    <p:sldId id="297" r:id="rId8"/>
    <p:sldId id="261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67D7E-0490-41AC-9754-96AF99EAA0B9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AB08E-C68C-4441-AFE8-B215937F50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698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5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4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7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7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0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3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4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6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6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5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029" y="2279911"/>
            <a:ext cx="6585098" cy="2298178"/>
          </a:xfrm>
        </p:spPr>
        <p:txBody>
          <a:bodyPr anchor="b">
            <a:noAutofit/>
          </a:bodyPr>
          <a:lstStyle/>
          <a:p>
            <a:r>
              <a:rPr lang="cs-CZ" sz="7200" b="1" dirty="0"/>
              <a:t>Makroekonomie</a:t>
            </a:r>
            <a:br>
              <a:rPr lang="cs-CZ" sz="4800" dirty="0"/>
            </a:br>
            <a:r>
              <a:rPr lang="cs-CZ" sz="4800" dirty="0"/>
              <a:t>3+2, NPMABMI</a:t>
            </a:r>
            <a:br>
              <a:rPr lang="cs-CZ" sz="4800" dirty="0"/>
            </a:br>
            <a:br>
              <a:rPr lang="cs-CZ" sz="3200" dirty="0"/>
            </a:b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Model IS-LM</a:t>
            </a:r>
            <a:endParaRPr lang="cs-CZ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200518"/>
            <a:ext cx="5390647" cy="576087"/>
          </a:xfr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2F0B0B3-991B-43B6-A40E-9256F3D2E35F}"/>
              </a:ext>
            </a:extLst>
          </p:cNvPr>
          <p:cNvSpPr/>
          <p:nvPr/>
        </p:nvSpPr>
        <p:spPr>
          <a:xfrm>
            <a:off x="7343593" y="950782"/>
            <a:ext cx="1800407" cy="1586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80000"/>
              </a:lnSpc>
              <a:defRPr/>
            </a:pPr>
            <a:r>
              <a:rPr lang="cs-CZ" sz="6600" b="1" kern="0" dirty="0">
                <a:solidFill>
                  <a:schemeClr val="accent5">
                    <a:lumMod val="50000"/>
                  </a:schemeClr>
                </a:solidFill>
              </a:rPr>
              <a:t>2/8</a:t>
            </a:r>
            <a:endParaRPr lang="cs-CZ" sz="5400" b="1" kern="0" dirty="0">
              <a:solidFill>
                <a:schemeClr val="accent5">
                  <a:lumMod val="50000"/>
                </a:schemeClr>
              </a:solidFill>
            </a:endParaRPr>
          </a:p>
          <a:p>
            <a:pPr defTabSz="685800">
              <a:lnSpc>
                <a:spcPct val="80000"/>
              </a:lnSpc>
              <a:defRPr/>
            </a:pPr>
            <a:endParaRPr lang="cs-CZ" sz="5400" kern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035DAF0-844D-4D86-B01F-2E65269EE636}"/>
              </a:ext>
            </a:extLst>
          </p:cNvPr>
          <p:cNvSpPr/>
          <p:nvPr/>
        </p:nvSpPr>
        <p:spPr>
          <a:xfrm>
            <a:off x="7038109" y="4968499"/>
            <a:ext cx="210589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700" b="1" dirty="0">
                <a:solidFill>
                  <a:schemeClr val="accent2">
                    <a:lumMod val="50000"/>
                  </a:schemeClr>
                </a:solidFill>
              </a:rPr>
              <a:t>Manažerská 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</a:rPr>
              <a:t>informatika</a:t>
            </a:r>
            <a:endParaRPr lang="cs-CZ" sz="27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7F67096-B18D-4C68-B5F4-E430A06125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152" y="2576674"/>
            <a:ext cx="2972805" cy="239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104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700128"/>
            <a:ext cx="2678545" cy="3450887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5">
                    <a:lumMod val="50000"/>
                  </a:schemeClr>
                </a:solidFill>
              </a:rPr>
              <a:t>Předpoklady modelu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1325" y="212436"/>
            <a:ext cx="6364057" cy="6687127"/>
          </a:xfrm>
        </p:spPr>
        <p:txBody>
          <a:bodyPr anchor="ctr">
            <a:normAutofit/>
          </a:bodyPr>
          <a:lstStyle/>
          <a:p>
            <a:pPr hangingPunct="0"/>
            <a:r>
              <a:rPr lang="cs-CZ" sz="2800" dirty="0">
                <a:solidFill>
                  <a:schemeClr val="tx1"/>
                </a:solidFill>
              </a:rPr>
              <a:t>Neokeynesiánský makroekonomický  model (1937, J.R. </a:t>
            </a:r>
            <a:r>
              <a:rPr lang="cs-CZ" sz="2800" dirty="0" err="1">
                <a:solidFill>
                  <a:schemeClr val="tx1"/>
                </a:solidFill>
              </a:rPr>
              <a:t>Hicks</a:t>
            </a:r>
            <a:r>
              <a:rPr lang="cs-CZ" sz="2800" dirty="0">
                <a:solidFill>
                  <a:schemeClr val="tx1"/>
                </a:solidFill>
              </a:rPr>
              <a:t>)</a:t>
            </a:r>
          </a:p>
          <a:p>
            <a:pPr hangingPunct="0"/>
            <a:endParaRPr lang="cs-CZ" sz="2800" dirty="0">
              <a:solidFill>
                <a:schemeClr val="tx1"/>
              </a:solidFill>
            </a:endParaRPr>
          </a:p>
          <a:p>
            <a:pPr hangingPunct="0"/>
            <a:r>
              <a:rPr lang="cs-CZ" sz="2800" dirty="0">
                <a:solidFill>
                  <a:schemeClr val="tx1"/>
                </a:solidFill>
              </a:rPr>
              <a:t>cenová hladina je fixní </a:t>
            </a:r>
          </a:p>
          <a:p>
            <a:pPr hangingPunct="0"/>
            <a:r>
              <a:rPr lang="cs-CZ" sz="2800" dirty="0">
                <a:solidFill>
                  <a:schemeClr val="tx1"/>
                </a:solidFill>
              </a:rPr>
              <a:t>ekonomika se nachází pod svým potenciálem, tedy v recesní mezeře, </a:t>
            </a:r>
          </a:p>
          <a:p>
            <a:pPr hangingPunct="0"/>
            <a:r>
              <a:rPr lang="cs-CZ" sz="2800" dirty="0">
                <a:solidFill>
                  <a:schemeClr val="tx1"/>
                </a:solidFill>
              </a:rPr>
              <a:t>ekonomika je uzavřená, </a:t>
            </a:r>
          </a:p>
          <a:p>
            <a:pPr hangingPunct="0"/>
            <a:r>
              <a:rPr lang="cs-CZ" sz="2800" dirty="0">
                <a:solidFill>
                  <a:schemeClr val="tx1"/>
                </a:solidFill>
              </a:rPr>
              <a:t>centrální banka kontroluje nabídku peněz</a:t>
            </a:r>
          </a:p>
          <a:p>
            <a:pPr hangingPunct="0"/>
            <a:endParaRPr lang="cs-CZ" sz="2800" dirty="0">
              <a:solidFill>
                <a:schemeClr val="tx1"/>
              </a:solidFill>
            </a:endParaRPr>
          </a:p>
          <a:p>
            <a:pPr hangingPunct="0"/>
            <a:r>
              <a:rPr lang="cs-CZ" sz="2800" dirty="0">
                <a:solidFill>
                  <a:schemeClr val="tx1"/>
                </a:solidFill>
              </a:rPr>
              <a:t>interakci trhu statků a služeb (křivka IS) s trhem peněz (křivka LM)</a:t>
            </a:r>
          </a:p>
        </p:txBody>
      </p:sp>
    </p:spTree>
    <p:extLst>
      <p:ext uri="{BB962C8B-B14F-4D97-AF65-F5344CB8AC3E}">
        <p14:creationId xmlns:p14="http://schemas.microsoft.com/office/powerpoint/2010/main" val="336095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17B6050B-0AFE-4272-A465-658F31850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33597"/>
            <a:ext cx="2889367" cy="2385858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4128"/>
            <a:ext cx="2521324" cy="3450887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Křivka IS</a:t>
            </a:r>
            <a:b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600" b="1" dirty="0">
                <a:solidFill>
                  <a:schemeClr val="accent5">
                    <a:lumMod val="50000"/>
                  </a:schemeClr>
                </a:solidFill>
              </a:rPr>
              <a:t>rovnováha na trhu statků a služeb </a:t>
            </a:r>
            <a:endParaRPr lang="cs-CZ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3689" y="138545"/>
            <a:ext cx="6401002" cy="6650182"/>
          </a:xfrm>
        </p:spPr>
        <p:txBody>
          <a:bodyPr anchor="t">
            <a:normAutofit/>
          </a:bodyPr>
          <a:lstStyle/>
          <a:p>
            <a:pPr hangingPunct="0"/>
            <a:r>
              <a:rPr lang="cs-CZ" sz="2400" dirty="0">
                <a:solidFill>
                  <a:schemeClr val="tx1"/>
                </a:solidFill>
              </a:rPr>
              <a:t>zachycuje veškeré kombinace úrokové míry (i) a reálného produktu (důchodu; Y), při nichž je trh zboží a služeb v rovnováze</a:t>
            </a:r>
          </a:p>
          <a:p>
            <a:pPr hangingPunct="0"/>
            <a:r>
              <a:rPr lang="cs-CZ" sz="2400" dirty="0">
                <a:solidFill>
                  <a:schemeClr val="tx1"/>
                </a:solidFill>
              </a:rPr>
              <a:t>křivka IS zobrazuje rovnováhu na trhu zboží a služeb, tzn. rovnost agregátní poptávky a produkce (AD=Y) při dané úrokové míře</a:t>
            </a:r>
          </a:p>
          <a:p>
            <a:pPr lvl="1" hangingPunct="0"/>
            <a:r>
              <a:rPr lang="cs-CZ" sz="2000" dirty="0">
                <a:solidFill>
                  <a:schemeClr val="tx1"/>
                </a:solidFill>
              </a:rPr>
              <a:t>na úrokovou míru jsou nyní citlivé investice: 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</a:rPr>
              <a:t>I=</a:t>
            </a:r>
            <a:r>
              <a:rPr lang="cs-CZ" sz="2000" b="1" dirty="0" err="1">
                <a:solidFill>
                  <a:schemeClr val="accent2">
                    <a:lumMod val="50000"/>
                  </a:schemeClr>
                </a:solidFill>
              </a:rPr>
              <a:t>Ia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</a:rPr>
              <a:t>-b*i</a:t>
            </a:r>
            <a:endParaRPr lang="cs-CZ" sz="1800" b="1" dirty="0">
              <a:solidFill>
                <a:schemeClr val="tx1"/>
              </a:solidFill>
            </a:endParaRPr>
          </a:p>
          <a:p>
            <a:pPr hangingPunct="0"/>
            <a:r>
              <a:rPr lang="nn-NO" sz="2400" dirty="0">
                <a:solidFill>
                  <a:schemeClr val="tx1"/>
                </a:solidFill>
              </a:rPr>
              <a:t>AD = C + </a:t>
            </a:r>
            <a:r>
              <a:rPr lang="nn-NO" sz="2400" b="1" dirty="0">
                <a:solidFill>
                  <a:schemeClr val="accent2">
                    <a:lumMod val="50000"/>
                  </a:schemeClr>
                </a:solidFill>
              </a:rPr>
              <a:t>I</a:t>
            </a:r>
            <a:r>
              <a:rPr lang="nn-NO" sz="2400" dirty="0">
                <a:solidFill>
                  <a:schemeClr val="tx1"/>
                </a:solidFill>
              </a:rPr>
              <a:t> + G</a:t>
            </a:r>
          </a:p>
          <a:p>
            <a:pPr hangingPunct="0"/>
            <a:r>
              <a:rPr lang="nn-NO" sz="2000" dirty="0">
                <a:solidFill>
                  <a:schemeClr val="tx1"/>
                </a:solidFill>
              </a:rPr>
              <a:t>AD = Ca+c*Y+c*TR-c*Ta-c*t*Y +</a:t>
            </a:r>
            <a:r>
              <a:rPr lang="nn-NO" sz="2000" b="1" dirty="0">
                <a:solidFill>
                  <a:schemeClr val="accent2">
                    <a:lumMod val="50000"/>
                  </a:schemeClr>
                </a:solidFill>
              </a:rPr>
              <a:t>I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</a:rPr>
              <a:t>a-b*i</a:t>
            </a:r>
            <a:r>
              <a:rPr lang="nn-NO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nn-NO" sz="2000" dirty="0">
                <a:solidFill>
                  <a:schemeClr val="tx1"/>
                </a:solidFill>
              </a:rPr>
              <a:t>+ G</a:t>
            </a:r>
            <a:endParaRPr lang="cs-CZ" sz="2000" dirty="0">
              <a:solidFill>
                <a:schemeClr val="tx1"/>
              </a:solidFill>
            </a:endParaRPr>
          </a:p>
          <a:p>
            <a:pPr hangingPunct="0"/>
            <a:r>
              <a:rPr lang="es-ES" sz="2000" dirty="0">
                <a:solidFill>
                  <a:schemeClr val="tx1"/>
                </a:solidFill>
              </a:rPr>
              <a:t>AD = A+c*Y-c*t*Y</a:t>
            </a:r>
            <a:r>
              <a:rPr lang="cs-CZ" sz="2000" b="1" dirty="0">
                <a:solidFill>
                  <a:schemeClr val="tx1"/>
                </a:solidFill>
              </a:rPr>
              <a:t>-b*i</a:t>
            </a:r>
            <a:r>
              <a:rPr lang="es-ES" sz="2000" b="1" dirty="0">
                <a:solidFill>
                  <a:schemeClr val="tx1"/>
                </a:solidFill>
              </a:rPr>
              <a:t>         </a:t>
            </a:r>
            <a:r>
              <a:rPr lang="es-ES" sz="2000" dirty="0">
                <a:solidFill>
                  <a:schemeClr val="tx1"/>
                </a:solidFill>
              </a:rPr>
              <a:t>kde A=Ca+cTR-cTa+</a:t>
            </a:r>
            <a:r>
              <a:rPr lang="cs-CZ" sz="2000" b="1" dirty="0" err="1">
                <a:solidFill>
                  <a:schemeClr val="tx1"/>
                </a:solidFill>
              </a:rPr>
              <a:t>Ia</a:t>
            </a:r>
            <a:r>
              <a:rPr lang="es-ES" sz="2000" dirty="0">
                <a:solidFill>
                  <a:schemeClr val="tx1"/>
                </a:solidFill>
              </a:rPr>
              <a:t>+G</a:t>
            </a:r>
          </a:p>
          <a:p>
            <a:pPr hangingPunct="0"/>
            <a:r>
              <a:rPr lang="es-ES" sz="2000" dirty="0">
                <a:solidFill>
                  <a:schemeClr val="tx1"/>
                </a:solidFill>
              </a:rPr>
              <a:t>AD = A +c(1-t)Y</a:t>
            </a:r>
            <a:r>
              <a:rPr lang="cs-CZ" sz="2000" b="1" dirty="0">
                <a:solidFill>
                  <a:schemeClr val="tx1"/>
                </a:solidFill>
              </a:rPr>
              <a:t>-</a:t>
            </a:r>
            <a:r>
              <a:rPr lang="cs-CZ" sz="2000" b="1" dirty="0" err="1">
                <a:solidFill>
                  <a:schemeClr val="tx1"/>
                </a:solidFill>
              </a:rPr>
              <a:t>bi</a:t>
            </a:r>
            <a:endParaRPr lang="es-ES" sz="2000" b="1" dirty="0">
              <a:solidFill>
                <a:schemeClr val="tx1"/>
              </a:solidFill>
            </a:endParaRPr>
          </a:p>
          <a:p>
            <a:pPr hangingPunct="0"/>
            <a:r>
              <a:rPr lang="es-ES" sz="2000" u="sng" dirty="0">
                <a:solidFill>
                  <a:schemeClr val="tx1"/>
                </a:solidFill>
              </a:rPr>
              <a:t>AD = Y          podmínka rovnováhy</a:t>
            </a:r>
            <a:r>
              <a:rPr lang="cs-CZ" sz="2000" u="sng" dirty="0">
                <a:solidFill>
                  <a:schemeClr val="tx1"/>
                </a:solidFill>
              </a:rPr>
              <a:t> na trhu statků a služeb</a:t>
            </a:r>
            <a:endParaRPr lang="es-ES" sz="2000" u="sng" dirty="0">
              <a:solidFill>
                <a:schemeClr val="tx1"/>
              </a:solidFill>
            </a:endParaRPr>
          </a:p>
          <a:p>
            <a:pPr hangingPunct="0"/>
            <a:r>
              <a:rPr lang="es-ES" sz="2000" dirty="0">
                <a:solidFill>
                  <a:schemeClr val="tx1"/>
                </a:solidFill>
              </a:rPr>
              <a:t>Y</a:t>
            </a:r>
            <a:r>
              <a:rPr lang="es-ES" sz="2000" baseline="-25000" dirty="0">
                <a:solidFill>
                  <a:schemeClr val="tx1"/>
                </a:solidFill>
              </a:rPr>
              <a:t>E</a:t>
            </a:r>
            <a:r>
              <a:rPr lang="es-ES" sz="2000" dirty="0">
                <a:solidFill>
                  <a:schemeClr val="tx1"/>
                </a:solidFill>
              </a:rPr>
              <a:t> =  A +c(1-t)Y</a:t>
            </a:r>
            <a:r>
              <a:rPr lang="cs-CZ" sz="2000" dirty="0">
                <a:solidFill>
                  <a:schemeClr val="tx1"/>
                </a:solidFill>
              </a:rPr>
              <a:t>-</a:t>
            </a:r>
            <a:r>
              <a:rPr lang="cs-CZ" sz="2000" dirty="0" err="1">
                <a:solidFill>
                  <a:schemeClr val="tx1"/>
                </a:solidFill>
              </a:rPr>
              <a:t>bi</a:t>
            </a:r>
            <a:r>
              <a:rPr lang="es-ES" sz="2000" dirty="0">
                <a:solidFill>
                  <a:schemeClr val="tx1"/>
                </a:solidFill>
              </a:rPr>
              <a:t> →  Y</a:t>
            </a:r>
            <a:r>
              <a:rPr lang="es-ES" sz="2000" baseline="-25000" dirty="0">
                <a:solidFill>
                  <a:schemeClr val="tx1"/>
                </a:solidFill>
              </a:rPr>
              <a:t>E</a:t>
            </a:r>
            <a:r>
              <a:rPr lang="es-ES" sz="2000" dirty="0">
                <a:solidFill>
                  <a:schemeClr val="tx1"/>
                </a:solidFill>
              </a:rPr>
              <a:t> = </a:t>
            </a:r>
            <a:r>
              <a:rPr lang="el-GR" sz="2000" dirty="0">
                <a:solidFill>
                  <a:schemeClr val="tx1"/>
                </a:solidFill>
              </a:rPr>
              <a:t>α</a:t>
            </a:r>
            <a:r>
              <a:rPr lang="es-ES" sz="2000" dirty="0">
                <a:solidFill>
                  <a:schemeClr val="tx1"/>
                </a:solidFill>
              </a:rPr>
              <a:t>*</a:t>
            </a:r>
            <a:r>
              <a:rPr lang="cs-CZ" sz="2000" dirty="0">
                <a:solidFill>
                  <a:schemeClr val="tx1"/>
                </a:solidFill>
              </a:rPr>
              <a:t>(</a:t>
            </a:r>
            <a:r>
              <a:rPr lang="es-ES" sz="2000" dirty="0">
                <a:solidFill>
                  <a:schemeClr val="tx1"/>
                </a:solidFill>
              </a:rPr>
              <a:t>A</a:t>
            </a:r>
            <a:r>
              <a:rPr lang="cs-CZ" sz="2000" dirty="0">
                <a:solidFill>
                  <a:schemeClr val="tx1"/>
                </a:solidFill>
              </a:rPr>
              <a:t>-</a:t>
            </a:r>
            <a:r>
              <a:rPr lang="cs-CZ" sz="2000" dirty="0" err="1">
                <a:solidFill>
                  <a:schemeClr val="tx1"/>
                </a:solidFill>
              </a:rPr>
              <a:t>bi</a:t>
            </a:r>
            <a:r>
              <a:rPr lang="cs-CZ" sz="2000" dirty="0">
                <a:solidFill>
                  <a:schemeClr val="tx1"/>
                </a:solidFill>
              </a:rPr>
              <a:t>) </a:t>
            </a:r>
          </a:p>
          <a:p>
            <a:pPr hangingPunct="0"/>
            <a:r>
              <a:rPr lang="cs-CZ" sz="2000" b="1" dirty="0">
                <a:solidFill>
                  <a:schemeClr val="tx1"/>
                </a:solidFill>
              </a:rPr>
              <a:t>rovnice křivky IS: </a:t>
            </a:r>
            <a:r>
              <a:rPr lang="es-ES" sz="2000" b="1" dirty="0">
                <a:solidFill>
                  <a:schemeClr val="tx1"/>
                </a:solidFill>
              </a:rPr>
              <a:t>Y = </a:t>
            </a:r>
            <a:r>
              <a:rPr lang="el-GR" sz="2000" b="1" dirty="0">
                <a:solidFill>
                  <a:schemeClr val="tx1"/>
                </a:solidFill>
              </a:rPr>
              <a:t>α</a:t>
            </a:r>
            <a:r>
              <a:rPr lang="es-ES" sz="2000" b="1" dirty="0">
                <a:solidFill>
                  <a:schemeClr val="tx1"/>
                </a:solidFill>
              </a:rPr>
              <a:t>*</a:t>
            </a:r>
            <a:r>
              <a:rPr lang="cs-CZ" sz="2000" b="1" dirty="0">
                <a:solidFill>
                  <a:schemeClr val="tx1"/>
                </a:solidFill>
              </a:rPr>
              <a:t>(</a:t>
            </a:r>
            <a:r>
              <a:rPr lang="es-ES" sz="2000" b="1" dirty="0">
                <a:solidFill>
                  <a:schemeClr val="tx1"/>
                </a:solidFill>
              </a:rPr>
              <a:t>A</a:t>
            </a:r>
            <a:r>
              <a:rPr lang="cs-CZ" sz="2000" b="1" dirty="0">
                <a:solidFill>
                  <a:schemeClr val="tx1"/>
                </a:solidFill>
              </a:rPr>
              <a:t>-</a:t>
            </a:r>
            <a:r>
              <a:rPr lang="cs-CZ" sz="2000" b="1" dirty="0" err="1">
                <a:solidFill>
                  <a:schemeClr val="tx1"/>
                </a:solidFill>
              </a:rPr>
              <a:t>bi</a:t>
            </a:r>
            <a:r>
              <a:rPr lang="cs-CZ" sz="2000" b="1" dirty="0">
                <a:solidFill>
                  <a:schemeClr val="tx1"/>
                </a:solidFill>
              </a:rPr>
              <a:t>) </a:t>
            </a:r>
          </a:p>
          <a:p>
            <a:pPr hangingPunct="0"/>
            <a:endParaRPr lang="cs-CZ" sz="2000" b="1" dirty="0">
              <a:solidFill>
                <a:schemeClr val="tx1"/>
              </a:solidFill>
            </a:endParaRPr>
          </a:p>
          <a:p>
            <a:pPr hangingPunct="0"/>
            <a:r>
              <a:rPr lang="cs-CZ" sz="2000" dirty="0">
                <a:solidFill>
                  <a:schemeClr val="tx1"/>
                </a:solidFill>
              </a:rPr>
              <a:t>sklon IS (b,</a:t>
            </a:r>
            <a:r>
              <a:rPr lang="el-GR" sz="2000" dirty="0">
                <a:solidFill>
                  <a:schemeClr val="tx1"/>
                </a:solidFill>
              </a:rPr>
              <a:t> α</a:t>
            </a:r>
            <a:r>
              <a:rPr lang="cs-CZ" sz="2000" dirty="0">
                <a:solidFill>
                  <a:schemeClr val="tx1"/>
                </a:solidFill>
              </a:rPr>
              <a:t>) , poloha a posuny IS (A), body mimo IS</a:t>
            </a:r>
            <a:endParaRPr lang="nn-NO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078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7992"/>
            <a:ext cx="2521324" cy="3450887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Křivka LM</a:t>
            </a:r>
            <a:b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600" b="1" dirty="0">
                <a:solidFill>
                  <a:schemeClr val="accent5">
                    <a:lumMod val="50000"/>
                  </a:schemeClr>
                </a:solidFill>
              </a:rPr>
              <a:t>rovnováha na trhu peněz</a:t>
            </a:r>
            <a:endParaRPr lang="cs-CZ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8388" y="0"/>
            <a:ext cx="6468036" cy="4830618"/>
          </a:xfrm>
        </p:spPr>
        <p:txBody>
          <a:bodyPr anchor="t">
            <a:normAutofit/>
          </a:bodyPr>
          <a:lstStyle/>
          <a:p>
            <a:pPr hangingPunct="0"/>
            <a:r>
              <a:rPr lang="cs-CZ" sz="1800" dirty="0">
                <a:solidFill>
                  <a:srgbClr val="000000"/>
                </a:solidFill>
              </a:rPr>
              <a:t>křivka LM představuje množinu bodů, které každé úrovní důchodu přiřazují takovou úrokovou míru, která zabezpečí rovnováhu mezi nabídkou reálných peněžních prostředků a poptávkou po nich (L=M/P)</a:t>
            </a:r>
          </a:p>
          <a:p>
            <a:pPr hangingPunct="0"/>
            <a:endParaRPr lang="cs-CZ" sz="1800" dirty="0">
              <a:solidFill>
                <a:srgbClr val="000000"/>
              </a:solidFill>
            </a:endParaRPr>
          </a:p>
          <a:p>
            <a:pPr hangingPunct="0"/>
            <a:endParaRPr lang="cs-CZ" sz="1800" dirty="0">
              <a:solidFill>
                <a:srgbClr val="000000"/>
              </a:solidFill>
            </a:endParaRPr>
          </a:p>
          <a:p>
            <a:pPr hangingPunct="0"/>
            <a:endParaRPr lang="cs-CZ" sz="1800" dirty="0">
              <a:solidFill>
                <a:srgbClr val="000000"/>
              </a:solidFill>
            </a:endParaRPr>
          </a:p>
          <a:p>
            <a:pPr hangingPunct="0"/>
            <a:endParaRPr lang="cs-CZ" sz="1800" dirty="0">
              <a:solidFill>
                <a:srgbClr val="000000"/>
              </a:solidFill>
            </a:endParaRPr>
          </a:p>
          <a:p>
            <a:pPr hangingPunct="0"/>
            <a:endParaRPr lang="cs-CZ" sz="1800" dirty="0">
              <a:solidFill>
                <a:srgbClr val="000000"/>
              </a:solidFill>
            </a:endParaRPr>
          </a:p>
          <a:p>
            <a:pPr lvl="1" hangingPunct="0"/>
            <a:endParaRPr lang="cs-CZ" sz="1650" dirty="0">
              <a:solidFill>
                <a:srgbClr val="000000"/>
              </a:solidFill>
            </a:endParaRPr>
          </a:p>
          <a:p>
            <a:pPr hangingPunct="0"/>
            <a:endParaRPr lang="nn-NO" sz="1800" b="1" dirty="0">
              <a:solidFill>
                <a:schemeClr val="tx1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4FFAC2F-6653-4CE7-AB3C-130349C29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08879"/>
            <a:ext cx="3344820" cy="2887485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271B774E-2672-448F-85D4-CA5FE3827F59}"/>
              </a:ext>
            </a:extLst>
          </p:cNvPr>
          <p:cNvSpPr/>
          <p:nvPr/>
        </p:nvSpPr>
        <p:spPr>
          <a:xfrm>
            <a:off x="3344820" y="5288286"/>
            <a:ext cx="5420488" cy="153888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hangingPunct="0"/>
            <a:r>
              <a:rPr lang="cs-CZ" sz="2000" dirty="0">
                <a:solidFill>
                  <a:srgbClr val="000000"/>
                </a:solidFill>
              </a:rPr>
              <a:t>trh peněz v rovnováze</a:t>
            </a:r>
          </a:p>
          <a:p>
            <a:pPr marL="742950" lvl="1" indent="-285750" hangingPunct="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</a:rPr>
              <a:t>nabídka reálných peněžních zůstatků (M/P) je plně v kompetenci centrální banky a je tudíž exogenní proměnnou</a:t>
            </a:r>
          </a:p>
          <a:p>
            <a:pPr marL="742950" lvl="1" indent="-285750" hangingPunct="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</a:rPr>
              <a:t>poptávka po penězích (L) : 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</a:rPr>
              <a:t>L=k*Y-h*i</a:t>
            </a:r>
            <a:endParaRPr lang="cs-CZ" sz="160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0B38E0E-CD1B-42E0-83D1-89852658D8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0229" y="2518494"/>
            <a:ext cx="3419829" cy="2801450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5121A6DD-1739-432A-95E3-0016FE87F467}"/>
              </a:ext>
            </a:extLst>
          </p:cNvPr>
          <p:cNvSpPr/>
          <p:nvPr/>
        </p:nvSpPr>
        <p:spPr>
          <a:xfrm>
            <a:off x="2728904" y="1284204"/>
            <a:ext cx="286415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  <a:buClr>
                <a:schemeClr val="tx1"/>
              </a:buClr>
              <a:buSzPct val="120000"/>
            </a:pPr>
            <a:r>
              <a:rPr lang="cs-CZ" dirty="0">
                <a:solidFill>
                  <a:srgbClr val="000000"/>
                </a:solidFill>
              </a:rPr>
              <a:t>Vycházíme z podmínky rovnováhy na trhu peněz: </a:t>
            </a:r>
          </a:p>
          <a:p>
            <a:pPr>
              <a:spcAft>
                <a:spcPts val="900"/>
              </a:spcAft>
              <a:buClr>
                <a:schemeClr val="tx1"/>
              </a:buClr>
              <a:buSzPct val="120000"/>
            </a:pPr>
            <a:r>
              <a:rPr lang="cs-CZ" b="1" dirty="0"/>
              <a:t>L = M/P </a:t>
            </a:r>
          </a:p>
          <a:p>
            <a:pPr>
              <a:spcAft>
                <a:spcPts val="900"/>
              </a:spcAft>
              <a:buClr>
                <a:schemeClr val="tx1"/>
              </a:buClr>
              <a:buSzPct val="120000"/>
            </a:pPr>
            <a:r>
              <a:rPr lang="cs-CZ" b="1" dirty="0"/>
              <a:t>k*Y – h*i = M/P</a:t>
            </a:r>
          </a:p>
          <a:p>
            <a:pPr>
              <a:spcAft>
                <a:spcPts val="900"/>
              </a:spcAft>
              <a:buClr>
                <a:schemeClr val="tx1"/>
              </a:buClr>
              <a:buSzPct val="120000"/>
            </a:pPr>
            <a:r>
              <a:rPr lang="cs-CZ" b="1" dirty="0" err="1"/>
              <a:t>hi</a:t>
            </a:r>
            <a:r>
              <a:rPr lang="cs-CZ" b="1" dirty="0"/>
              <a:t> = k*Y+M/P</a:t>
            </a:r>
          </a:p>
          <a:p>
            <a:pPr>
              <a:spcAft>
                <a:spcPts val="900"/>
              </a:spcAft>
              <a:buClr>
                <a:schemeClr val="tx1"/>
              </a:buClr>
              <a:buSzPct val="120000"/>
            </a:pPr>
            <a:r>
              <a:rPr lang="cs-CZ" b="1" dirty="0">
                <a:solidFill>
                  <a:srgbClr val="000000"/>
                </a:solidFill>
              </a:rPr>
              <a:t>Rovnice křivky LM pak bude mít tvar: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4E89CFA6-FB8B-43FB-A562-52F83B651738}"/>
                  </a:ext>
                </a:extLst>
              </p:cNvPr>
              <p:cNvSpPr/>
              <p:nvPr/>
            </p:nvSpPr>
            <p:spPr>
              <a:xfrm>
                <a:off x="2728904" y="3690733"/>
                <a:ext cx="2250809" cy="559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Aft>
                    <a:spcPts val="900"/>
                  </a:spcAft>
                  <a:buClr>
                    <a:schemeClr val="tx1"/>
                  </a:buClr>
                  <a:buSzPct val="120000"/>
                </a:pPr>
                <a:r>
                  <a:rPr lang="cs-CZ" sz="2100" b="1" dirty="0">
                    <a:solidFill>
                      <a:schemeClr val="accent2">
                        <a:lumMod val="50000"/>
                      </a:schemeClr>
                    </a:solidFill>
                  </a:rPr>
                  <a:t>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1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1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1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den>
                    </m:f>
                    <m:r>
                      <a:rPr lang="cs-CZ" sz="2100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∗(</m:t>
                    </m:r>
                    <m:r>
                      <a:rPr lang="cs-CZ" sz="2100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sz="2100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cs-CZ" sz="2100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𝒀</m:t>
                    </m:r>
                    <m:r>
                      <a:rPr lang="cs-CZ" sz="2100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cs-CZ" sz="21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1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num>
                      <m:den>
                        <m:r>
                          <a:rPr lang="cs-CZ" sz="21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den>
                    </m:f>
                    <m:r>
                      <a:rPr lang="cs-CZ" sz="2100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sz="21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4E89CFA6-FB8B-43FB-A562-52F83B6517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904" y="3690733"/>
                <a:ext cx="2250809" cy="559064"/>
              </a:xfrm>
              <a:prstGeom prst="rect">
                <a:avLst/>
              </a:prstGeom>
              <a:blipFill>
                <a:blip r:embed="rId4"/>
                <a:stretch>
                  <a:fillRect l="-2710" b="-978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délník 4">
            <a:extLst>
              <a:ext uri="{FF2B5EF4-FFF2-40B4-BE49-F238E27FC236}">
                <a16:creationId xmlns:a16="http://schemas.microsoft.com/office/drawing/2014/main" id="{4B76CEAF-CB17-4A05-B366-799392DBE053}"/>
              </a:ext>
            </a:extLst>
          </p:cNvPr>
          <p:cNvSpPr/>
          <p:nvPr/>
        </p:nvSpPr>
        <p:spPr>
          <a:xfrm>
            <a:off x="5619533" y="1017464"/>
            <a:ext cx="3463955" cy="15132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450"/>
              </a:spcAft>
              <a:buClr>
                <a:schemeClr val="tx1"/>
              </a:buClr>
              <a:buSzPct val="120000"/>
              <a:tabLst>
                <a:tab pos="171450" algn="l"/>
              </a:tabLst>
            </a:pPr>
            <a:r>
              <a:rPr lang="cs-CZ" dirty="0">
                <a:solidFill>
                  <a:srgbClr val="000000"/>
                </a:solidFill>
              </a:rPr>
              <a:t>Posuny křivky LM: změna (M/P)</a:t>
            </a:r>
          </a:p>
          <a:p>
            <a:pPr algn="just">
              <a:spcAft>
                <a:spcPts val="450"/>
              </a:spcAft>
              <a:buClr>
                <a:schemeClr val="tx1"/>
              </a:buClr>
              <a:buSzPct val="120000"/>
              <a:tabLst>
                <a:tab pos="171450" algn="l"/>
              </a:tabLst>
            </a:pPr>
            <a:r>
              <a:rPr lang="cs-CZ" dirty="0">
                <a:solidFill>
                  <a:srgbClr val="000000"/>
                </a:solidFill>
              </a:rPr>
              <a:t>Sklon křivky LM závisí na k a h</a:t>
            </a:r>
          </a:p>
          <a:p>
            <a:pPr marL="285750" indent="-285750">
              <a:spcAft>
                <a:spcPts val="45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171450" algn="l"/>
              </a:tabLst>
            </a:pPr>
            <a:r>
              <a:rPr lang="cs-CZ" sz="1600" dirty="0">
                <a:solidFill>
                  <a:srgbClr val="000000"/>
                </a:solidFill>
              </a:rPr>
              <a:t>Je-li </a:t>
            </a:r>
            <a:r>
              <a:rPr lang="cs-CZ" sz="1600" b="1" dirty="0"/>
              <a:t>h=0</a:t>
            </a:r>
            <a:r>
              <a:rPr lang="cs-CZ" sz="1600" dirty="0">
                <a:solidFill>
                  <a:srgbClr val="000000"/>
                </a:solidFill>
              </a:rPr>
              <a:t>, křivka LM je </a:t>
            </a:r>
            <a:r>
              <a:rPr lang="cs-CZ" sz="1600" b="1" dirty="0"/>
              <a:t>vertikální. </a:t>
            </a:r>
            <a:r>
              <a:rPr lang="cs-CZ" sz="1600" dirty="0"/>
              <a:t>Je-li h=∞, je LM </a:t>
            </a:r>
            <a:r>
              <a:rPr lang="cs-CZ" sz="1600" b="1" dirty="0"/>
              <a:t>horizontální </a:t>
            </a:r>
            <a:r>
              <a:rPr lang="cs-CZ" sz="1600" dirty="0"/>
              <a:t>(past likvidity)</a:t>
            </a:r>
          </a:p>
        </p:txBody>
      </p:sp>
    </p:spTree>
    <p:extLst>
      <p:ext uri="{BB962C8B-B14F-4D97-AF65-F5344CB8AC3E}">
        <p14:creationId xmlns:p14="http://schemas.microsoft.com/office/powerpoint/2010/main" val="2936951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9ABAF5-D911-405C-83EC-0F5722346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05" y="857251"/>
            <a:ext cx="2210612" cy="3450887"/>
          </a:xfrm>
        </p:spPr>
        <p:txBody>
          <a:bodyPr/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Rovnováha v modelu IS-LM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AF4EF34E-7101-4AA4-BF89-AD91EBD90B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90800" y="0"/>
                <a:ext cx="6363511" cy="5893377"/>
              </a:xfrm>
            </p:spPr>
            <p:txBody>
              <a:bodyPr anchor="t"/>
              <a:lstStyle/>
              <a:p>
                <a:pPr algn="just">
                  <a:spcBef>
                    <a:spcPts val="0"/>
                  </a:spcBef>
                  <a:spcAft>
                    <a:spcPts val="450"/>
                  </a:spcAft>
                  <a:buClr>
                    <a:schemeClr val="tx1"/>
                  </a:buClr>
                  <a:buSzPct val="120000"/>
                </a:pPr>
                <a:r>
                  <a:rPr lang="cs-CZ" sz="2000" dirty="0">
                    <a:solidFill>
                      <a:srgbClr val="000000"/>
                    </a:solidFill>
                  </a:rPr>
                  <a:t>Rovnováha v modelu IS-LM nastává, pokud je v rovnováze současně trh zboží a služeb (křivka IS) a trh peněz a finančních aktiv (křivka LM):</a:t>
                </a:r>
              </a:p>
              <a:p>
                <a:pPr algn="just">
                  <a:spcBef>
                    <a:spcPts val="0"/>
                  </a:spcBef>
                  <a:spcAft>
                    <a:spcPts val="450"/>
                  </a:spcAft>
                  <a:buClr>
                    <a:schemeClr val="tx1"/>
                  </a:buClr>
                  <a:buSzPct val="120000"/>
                </a:pPr>
                <a:r>
                  <a:rPr lang="cs-CZ" sz="2000" b="1" dirty="0"/>
                  <a:t>Rovnováha na trhu statků a služeb </a:t>
                </a:r>
                <a:r>
                  <a:rPr lang="cs-CZ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→ IS: Y=</a:t>
                </a:r>
                <a:r>
                  <a:rPr lang="el-GR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α</a:t>
                </a:r>
                <a:r>
                  <a:rPr lang="cs-CZ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*(A - </a:t>
                </a:r>
                <a:r>
                  <a:rPr lang="cs-CZ" sz="2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</a:t>
                </a:r>
                <a:r>
                  <a:rPr lang="cs-CZ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marL="0" indent="0" algn="just">
                  <a:spcBef>
                    <a:spcPts val="0"/>
                  </a:spcBef>
                  <a:spcAft>
                    <a:spcPts val="450"/>
                  </a:spcAft>
                  <a:buClr>
                    <a:schemeClr val="tx1"/>
                  </a:buClr>
                  <a:buSzPct val="120000"/>
                  <a:buNone/>
                </a:pPr>
                <a:endParaRPr lang="cs-CZ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450"/>
                  </a:spcAft>
                  <a:buClr>
                    <a:schemeClr val="tx1"/>
                  </a:buClr>
                  <a:buSzPct val="120000"/>
                </a:pPr>
                <a:r>
                  <a:rPr lang="cs-CZ" sz="2000" b="1" dirty="0">
                    <a:solidFill>
                      <a:srgbClr val="307871"/>
                    </a:solidFill>
                  </a:rPr>
                  <a:t>Rovnováha a trhu peněz → LM:</a:t>
                </a:r>
              </a:p>
              <a:p>
                <a:pPr algn="just">
                  <a:spcBef>
                    <a:spcPts val="0"/>
                  </a:spcBef>
                  <a:spcAft>
                    <a:spcPts val="450"/>
                  </a:spcAft>
                  <a:buClr>
                    <a:schemeClr val="tx1"/>
                  </a:buClr>
                  <a:buSzPct val="120000"/>
                </a:pPr>
                <a:endParaRPr lang="cs-CZ" sz="2000" b="1" dirty="0">
                  <a:solidFill>
                    <a:srgbClr val="307871"/>
                  </a:solidFill>
                </a:endParaRPr>
              </a:p>
              <a:p>
                <a:pPr>
                  <a:spcBef>
                    <a:spcPts val="0"/>
                  </a:spcBef>
                  <a:spcAft>
                    <a:spcPts val="450"/>
                  </a:spcAft>
                  <a:buClr>
                    <a:schemeClr val="tx1"/>
                  </a:buClr>
                  <a:buSzPct val="120000"/>
                </a:pPr>
                <a:r>
                  <a:rPr lang="cs-CZ" sz="2000" dirty="0">
                    <a:solidFill>
                      <a:schemeClr val="tx1"/>
                    </a:solidFill>
                  </a:rPr>
                  <a:t>Substitucí jedné rovnice do druhé získáme rovnovážný důchod a úrokovou míru.</a:t>
                </a:r>
              </a:p>
              <a:p>
                <a:pPr>
                  <a:spcBef>
                    <a:spcPts val="0"/>
                  </a:spcBef>
                  <a:spcAft>
                    <a:spcPts val="450"/>
                  </a:spcAft>
                  <a:buClr>
                    <a:schemeClr val="tx1"/>
                  </a:buClr>
                  <a:buSzPct val="120000"/>
                </a:pPr>
                <a:r>
                  <a:rPr lang="cs-CZ" sz="2000" dirty="0">
                    <a:solidFill>
                      <a:schemeClr val="tx1"/>
                    </a:solidFill>
                  </a:rPr>
                  <a:t> Lze využít také vzorec: </a:t>
                </a:r>
                <a:r>
                  <a:rPr lang="cs-CZ" sz="2000" b="1" dirty="0">
                    <a:solidFill>
                      <a:srgbClr val="307871"/>
                    </a:solidFill>
                  </a:rPr>
                  <a:t>Y = </a:t>
                </a:r>
                <a14:m>
                  <m:oMath xmlns:m="http://schemas.openxmlformats.org/officeDocument/2006/math">
                    <m:r>
                      <a:rPr lang="cs-CZ" sz="2000" b="1" i="1">
                        <a:solidFill>
                          <a:srgbClr val="30787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  <m:r>
                      <a:rPr lang="cs-CZ" sz="2000" b="1" i="1">
                        <a:solidFill>
                          <a:srgbClr val="30787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cs-CZ" sz="2000" b="1" i="1">
                        <a:solidFill>
                          <a:srgbClr val="30787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cs-CZ" sz="2000" b="1" i="1">
                        <a:solidFill>
                          <a:srgbClr val="30787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sz="2000" b="1" i="1">
                        <a:solidFill>
                          <a:srgbClr val="30787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  <m:r>
                      <a:rPr lang="cs-CZ" sz="2000" b="1" i="1">
                        <a:solidFill>
                          <a:srgbClr val="30787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cs-CZ" sz="20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cs-CZ" sz="20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𝒉</m:t>
                        </m:r>
                      </m:den>
                    </m:f>
                    <m:r>
                      <a:rPr lang="cs-CZ" sz="2000" b="1" i="1">
                        <a:solidFill>
                          <a:srgbClr val="30787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cs-CZ" sz="20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𝑴</m:t>
                        </m:r>
                      </m:num>
                      <m:den>
                        <m:r>
                          <a:rPr lang="cs-CZ" sz="20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𝑷</m:t>
                        </m:r>
                      </m:den>
                    </m:f>
                    <m:r>
                      <a:rPr lang="cs-CZ" sz="2000" b="1" i="1" smtClean="0">
                        <a:solidFill>
                          <a:srgbClr val="30787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2000" dirty="0">
                    <a:solidFill>
                      <a:srgbClr val="000000"/>
                    </a:solidFill>
                  </a:rPr>
                  <a:t> </a:t>
                </a:r>
              </a:p>
              <a:p>
                <a:pPr marL="0" indent="0">
                  <a:spcBef>
                    <a:spcPts val="0"/>
                  </a:spcBef>
                  <a:spcAft>
                    <a:spcPts val="450"/>
                  </a:spcAft>
                  <a:buClr>
                    <a:schemeClr val="tx1"/>
                  </a:buClr>
                  <a:buSzPct val="120000"/>
                  <a:buNone/>
                </a:pPr>
                <a:r>
                  <a:rPr lang="cs-CZ" sz="2000" dirty="0">
                    <a:solidFill>
                      <a:srgbClr val="000000"/>
                    </a:solidFill>
                  </a:rPr>
                  <a:t>			</a:t>
                </a:r>
                <a:r>
                  <a:rPr lang="cs-CZ" sz="2000" b="1" dirty="0">
                    <a:solidFill>
                      <a:srgbClr val="307871"/>
                    </a:solidFill>
                  </a:rPr>
                  <a:t>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num>
                      <m:den>
                        <m:r>
                          <a:rPr lang="cs-CZ" sz="20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den>
                    </m:f>
                    <m:r>
                      <a:rPr lang="cs-CZ" sz="2000" b="1">
                        <a:solidFill>
                          <a:srgbClr val="307871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cs-CZ" sz="2000" b="1" i="1">
                        <a:solidFill>
                          <a:srgbClr val="307871"/>
                        </a:solidFill>
                        <a:latin typeface="Cambria Math" panose="02040503050406030204" pitchFamily="18" charset="0"/>
                      </a:rPr>
                      <m:t>𝜸</m:t>
                    </m:r>
                    <m:r>
                      <a:rPr lang="cs-CZ" sz="2000" b="1">
                        <a:solidFill>
                          <a:srgbClr val="307871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cs-CZ" sz="2000" b="1" i="1">
                        <a:solidFill>
                          <a:srgbClr val="307871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sz="2000" b="1">
                        <a:solidFill>
                          <a:srgbClr val="30787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sz="20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0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  <m:r>
                          <a:rPr lang="cs-CZ" sz="2000" b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20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cs-CZ" sz="2000" b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cs-CZ" sz="20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cs-CZ" sz="2000" b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cs-CZ" sz="20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𝜶</m:t>
                        </m:r>
                      </m:den>
                    </m:f>
                    <m:r>
                      <a:rPr lang="cs-CZ" sz="2000" b="1">
                        <a:solidFill>
                          <a:srgbClr val="307871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cs-CZ" sz="2000" b="1" i="1">
                        <a:solidFill>
                          <a:srgbClr val="307871"/>
                        </a:solidFill>
                        <a:latin typeface="Cambria Math" panose="02040503050406030204" pitchFamily="18" charset="0"/>
                      </a:rPr>
                      <m:t>𝑴</m:t>
                    </m:r>
                    <m:r>
                      <a:rPr lang="cs-CZ" sz="2000" b="1">
                        <a:solidFill>
                          <a:srgbClr val="307871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cs-CZ" sz="2000" b="1" i="1">
                        <a:solidFill>
                          <a:srgbClr val="307871"/>
                        </a:solidFill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endParaRPr lang="cs-CZ" sz="2000" b="1" dirty="0">
                  <a:solidFill>
                    <a:srgbClr val="307871"/>
                  </a:solidFill>
                </a:endParaRPr>
              </a:p>
              <a:p>
                <a:pPr algn="just">
                  <a:spcBef>
                    <a:spcPts val="0"/>
                  </a:spcBef>
                  <a:spcAft>
                    <a:spcPts val="450"/>
                  </a:spcAft>
                  <a:buClr>
                    <a:schemeClr val="tx1"/>
                  </a:buClr>
                  <a:buSzPct val="120000"/>
                </a:pPr>
                <a:endParaRPr lang="cs-CZ" dirty="0">
                  <a:solidFill>
                    <a:srgbClr val="000000"/>
                  </a:solidFill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AF4EF34E-7101-4AA4-BF89-AD91EBD90B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0800" y="0"/>
                <a:ext cx="6363511" cy="5893377"/>
              </a:xfrm>
              <a:blipFill>
                <a:blip r:embed="rId2"/>
                <a:stretch>
                  <a:fillRect l="-1149" t="-1448" r="-9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B09ABE63-DCAB-4F12-AF4E-2FFBBB1F828F}"/>
                  </a:ext>
                </a:extLst>
              </p:cNvPr>
              <p:cNvSpPr/>
              <p:nvPr/>
            </p:nvSpPr>
            <p:spPr>
              <a:xfrm>
                <a:off x="6048147" y="1455947"/>
                <a:ext cx="2655731" cy="5369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900"/>
                  </a:spcAft>
                  <a:buClr>
                    <a:schemeClr val="tx1"/>
                  </a:buClr>
                  <a:buSzPct val="120000"/>
                </a:pPr>
                <a:r>
                  <a:rPr lang="cs-CZ" sz="2000" b="1" dirty="0">
                    <a:solidFill>
                      <a:schemeClr val="accent2">
                        <a:lumMod val="50000"/>
                      </a:schemeClr>
                    </a:solidFill>
                  </a:rPr>
                  <a:t>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0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den>
                    </m:f>
                    <m:r>
                      <a:rPr lang="cs-CZ" sz="2000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∗(</m:t>
                    </m:r>
                    <m:r>
                      <a:rPr lang="cs-CZ" sz="2000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sz="2000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cs-CZ" sz="2000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𝒀</m:t>
                    </m:r>
                    <m:r>
                      <a:rPr lang="cs-CZ" sz="2000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cs-CZ" sz="20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num>
                      <m:den>
                        <m:r>
                          <a:rPr lang="cs-CZ" sz="20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den>
                    </m:f>
                    <m:r>
                      <a:rPr lang="cs-CZ" sz="2000" b="1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sz="20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B09ABE63-DCAB-4F12-AF4E-2FFBBB1F82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8147" y="1455947"/>
                <a:ext cx="2655731" cy="536942"/>
              </a:xfrm>
              <a:prstGeom prst="rect">
                <a:avLst/>
              </a:prstGeom>
              <a:blipFill>
                <a:blip r:embed="rId3"/>
                <a:stretch>
                  <a:fillRect b="-79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10FED65D-B38E-4186-8742-06B92CB81975}"/>
                  </a:ext>
                </a:extLst>
              </p:cNvPr>
              <p:cNvSpPr/>
              <p:nvPr/>
            </p:nvSpPr>
            <p:spPr>
              <a:xfrm>
                <a:off x="5563663" y="4170535"/>
                <a:ext cx="3303246" cy="110703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spcAft>
                    <a:spcPts val="900"/>
                  </a:spcAft>
                  <a:buClr>
                    <a:schemeClr val="tx1"/>
                  </a:buClr>
                  <a:buSzPct val="120000"/>
                </a:pPr>
                <a:r>
                  <a:rPr lang="cs-CZ" sz="1600" dirty="0">
                    <a:solidFill>
                      <a:srgbClr val="000000"/>
                    </a:solidFill>
                  </a:rPr>
                  <a:t>Multiplikátor fiskální politiky </a:t>
                </a:r>
                <a:r>
                  <a:rPr lang="cs-CZ" sz="1600" i="1" dirty="0">
                    <a:solidFill>
                      <a:srgbClr val="000000"/>
                    </a:solidFill>
                  </a:rPr>
                  <a:t>gama</a:t>
                </a:r>
                <a:r>
                  <a:rPr lang="cs-CZ" sz="1600" dirty="0">
                    <a:solidFill>
                      <a:srgbClr val="000000"/>
                    </a:solidFill>
                  </a:rPr>
                  <a:t>:</a:t>
                </a:r>
              </a:p>
              <a:p>
                <a:pPr>
                  <a:spcAft>
                    <a:spcPts val="900"/>
                  </a:spcAft>
                  <a:buClr>
                    <a:schemeClr val="tx1"/>
                  </a:buClr>
                  <a:buSzPct val="120000"/>
                </a:pPr>
                <a:r>
                  <a:rPr lang="el-GR" sz="2400" b="1" dirty="0"/>
                  <a:t>γ</a:t>
                </a:r>
                <a:r>
                  <a:rPr lang="cs-CZ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num>
                      <m:den>
                        <m:r>
                          <a:rPr lang="cs-CZ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cs-CZ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𝜶</m:t>
                            </m:r>
                            <m:r>
                              <a:rPr lang="cs-CZ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cs-CZ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𝒃</m:t>
                            </m:r>
                            <m:r>
                              <a:rPr lang="cs-CZ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cs-CZ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𝒌</m:t>
                            </m:r>
                          </m:num>
                          <m:den>
                            <m:r>
                              <a:rPr lang="cs-CZ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𝒉</m:t>
                            </m:r>
                          </m:den>
                        </m:f>
                      </m:den>
                    </m:f>
                  </m:oMath>
                </a14:m>
                <a:endParaRPr lang="cs-CZ" sz="1600" dirty="0"/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10FED65D-B38E-4186-8742-06B92CB819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663" y="4170535"/>
                <a:ext cx="3303246" cy="1107034"/>
              </a:xfrm>
              <a:prstGeom prst="rect">
                <a:avLst/>
              </a:prstGeom>
              <a:blipFill>
                <a:blip r:embed="rId4"/>
                <a:stretch>
                  <a:fillRect l="-2952" t="-16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DC7D3E1D-0DE2-41E7-9133-33BE453CDDB5}"/>
                  </a:ext>
                </a:extLst>
              </p:cNvPr>
              <p:cNvSpPr/>
              <p:nvPr/>
            </p:nvSpPr>
            <p:spPr>
              <a:xfrm>
                <a:off x="5574921" y="5466336"/>
                <a:ext cx="3291987" cy="73096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spcAft>
                    <a:spcPts val="900"/>
                  </a:spcAft>
                  <a:buClr>
                    <a:schemeClr val="tx1"/>
                  </a:buClr>
                  <a:buSzPct val="120000"/>
                </a:pPr>
                <a:r>
                  <a:rPr lang="cs-CZ" sz="1600" dirty="0">
                    <a:solidFill>
                      <a:srgbClr val="000000"/>
                    </a:solidFill>
                  </a:rPr>
                  <a:t>Multiplikátor monetární politiky </a:t>
                </a:r>
                <a:r>
                  <a:rPr lang="cs-CZ" sz="1600" i="1" dirty="0">
                    <a:solidFill>
                      <a:srgbClr val="000000"/>
                    </a:solidFill>
                  </a:rPr>
                  <a:t>mí</a:t>
                </a:r>
                <a:r>
                  <a:rPr lang="cs-CZ" sz="1600" dirty="0">
                    <a:solidFill>
                      <a:srgbClr val="000000"/>
                    </a:solidFill>
                  </a:rPr>
                  <a:t>:</a:t>
                </a:r>
              </a:p>
              <a:p>
                <a:pPr>
                  <a:spcAft>
                    <a:spcPts val="900"/>
                  </a:spcAft>
                  <a:buClr>
                    <a:schemeClr val="tx1"/>
                  </a:buClr>
                  <a:buSzPct val="120000"/>
                </a:pPr>
                <a:r>
                  <a:rPr lang="el-GR" b="1" dirty="0"/>
                  <a:t>μ</a:t>
                </a:r>
                <a:r>
                  <a:rPr lang="cs-CZ" b="1" dirty="0"/>
                  <a:t> = </a:t>
                </a:r>
                <a14:m>
                  <m:oMath xmlns:m="http://schemas.openxmlformats.org/officeDocument/2006/math">
                    <m:r>
                      <a:rPr lang="cs-CZ" b="1">
                        <a:latin typeface="Cambria Math" panose="02040503050406030204" pitchFamily="18" charset="0"/>
                      </a:rPr>
                      <m:t>𝐛</m:t>
                    </m:r>
                    <m:r>
                      <a:rPr lang="cs-CZ" b="1">
                        <a:latin typeface="Cambria Math" panose="02040503050406030204" pitchFamily="18" charset="0"/>
                      </a:rPr>
                      <m:t>/</m:t>
                    </m:r>
                    <m:r>
                      <a:rPr lang="cs-CZ" b="1">
                        <a:latin typeface="Cambria Math" panose="02040503050406030204" pitchFamily="18" charset="0"/>
                      </a:rPr>
                      <m:t>𝐡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el-GR" b="1" i="1">
                        <a:latin typeface="Cambria Math" panose="02040503050406030204" pitchFamily="18" charset="0"/>
                      </a:rPr>
                      <m:t>γ</m:t>
                    </m:r>
                  </m:oMath>
                </a14:m>
                <a:endParaRPr lang="cs-CZ" b="1" dirty="0">
                  <a:solidFill>
                    <a:srgbClr val="00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DC7D3E1D-0DE2-41E7-9133-33BE453CDD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4921" y="5466336"/>
                <a:ext cx="3291987" cy="730969"/>
              </a:xfrm>
              <a:prstGeom prst="rect">
                <a:avLst/>
              </a:prstGeom>
              <a:blipFill>
                <a:blip r:embed="rId5"/>
                <a:stretch>
                  <a:fillRect l="-1667" t="-2500" b="-125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Obrázek 7">
            <a:extLst>
              <a:ext uri="{FF2B5EF4-FFF2-40B4-BE49-F238E27FC236}">
                <a16:creationId xmlns:a16="http://schemas.microsoft.com/office/drawing/2014/main" id="{2B1E71A6-73BE-4A60-99E5-BAB473075C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407115"/>
            <a:ext cx="4752364" cy="345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89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F17F6D-4DA5-41FB-9E12-E6BE6B2E9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128"/>
            <a:ext cx="2400301" cy="345088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Hospodářská politika v modelu IS-LM</a:t>
            </a:r>
            <a:br>
              <a:rPr lang="cs-CZ" b="1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cs-CZ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fiskální politika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BA63C3-129C-466E-ABF0-C5DE0FC42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582" y="76776"/>
            <a:ext cx="6255327" cy="6781224"/>
          </a:xfrm>
        </p:spPr>
        <p:txBody>
          <a:bodyPr anchor="t"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Expanzivní FP je uplatňována s cílem podněcovat růst agregátní poptávky, tedy zvýšit úroveň výstupu (důchodu) v ekonomice, a tím i úroveň zaměstnanosti.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fiskální politika ovlivňuje tvar a polohu křivky IS</a:t>
            </a:r>
          </a:p>
          <a:p>
            <a:r>
              <a:rPr lang="cs-CZ" sz="2200" dirty="0">
                <a:solidFill>
                  <a:schemeClr val="tx1"/>
                </a:solidFill>
              </a:rPr>
              <a:t>Fiskální expanze může způsobit posun křivky IS doprava (růst) nebo změnu jejího sklonu: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zvýšení vládních nákupů zboží a služeb (G),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zvýšení transferových plateb (TR),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snížení autonomních daní (Ta),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snížení sazby důchodové daně (t) (změna sklonu).</a:t>
            </a:r>
          </a:p>
          <a:p>
            <a:r>
              <a:rPr lang="cs-CZ" sz="1800" dirty="0">
                <a:solidFill>
                  <a:schemeClr val="tx1"/>
                </a:solidFill>
              </a:rPr>
              <a:t>Restriktivní FP se chová opačně.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1127D82-5884-4A9F-AD50-2B18D64F9D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5762" y="3768436"/>
            <a:ext cx="4866025" cy="308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389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F17F6D-4DA5-41FB-9E12-E6BE6B2E9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28543"/>
            <a:ext cx="2400301" cy="345088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Hospodářská politika v modelu IS-LM</a:t>
            </a:r>
            <a:br>
              <a:rPr lang="cs-CZ" b="1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cs-CZ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monetární politika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BA63C3-129C-466E-ABF0-C5DE0FC42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582" y="101599"/>
            <a:ext cx="6421582" cy="6659419"/>
          </a:xfrm>
        </p:spPr>
        <p:txBody>
          <a:bodyPr anchor="t">
            <a:normAutofit/>
          </a:bodyPr>
          <a:lstStyle/>
          <a:p>
            <a:r>
              <a:rPr lang="cs-CZ" sz="2100" dirty="0">
                <a:solidFill>
                  <a:schemeClr val="tx1"/>
                </a:solidFill>
              </a:rPr>
              <a:t>Za expanzivní monetární politiku neboli monetární expanzi označujeme takové kroky centrální banky, které vedou ke zvyšování nominální zásoby peněz v ekonomice s cílem zvýšit úroveň rovnovážného důchodu (s tím souvisí také zvyšování zaměstnanosti). </a:t>
            </a:r>
          </a:p>
          <a:p>
            <a:r>
              <a:rPr lang="cs-CZ" sz="2100" dirty="0">
                <a:solidFill>
                  <a:schemeClr val="tx1"/>
                </a:solidFill>
              </a:rPr>
              <a:t>monetární expanze (růst množství peněz v oběhu) může způsobit posun křivky LM nebo změnu jejího sklonu. Mezi opatření monetární expanze řadíme: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snižování povinných minimálních rezerv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snižování diskontních sazeb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nákup cenných papírů na trhu s cennými papíry</a:t>
            </a:r>
          </a:p>
          <a:p>
            <a:r>
              <a:rPr lang="cs-CZ" sz="2100" dirty="0">
                <a:solidFill>
                  <a:schemeClr val="tx1"/>
                </a:solidFill>
              </a:rPr>
              <a:t>monetární restrikce se provádí opačně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6AF9B1F-24BA-41E2-9EB6-9D782ED374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823" y="4116415"/>
            <a:ext cx="4861199" cy="274158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F83DF7E-F45A-436A-BE6F-FA4E969EE7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70400"/>
            <a:ext cx="4100841" cy="228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30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037" y="4692072"/>
            <a:ext cx="6502400" cy="1237673"/>
          </a:xfrm>
        </p:spPr>
        <p:txBody>
          <a:bodyPr anchor="ctr">
            <a:normAutofit/>
          </a:bodyPr>
          <a:lstStyle/>
          <a:p>
            <a:pPr algn="r"/>
            <a:r>
              <a:rPr lang="cs-CZ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22C2971-7731-4940-8DA4-B992E83C0D0F}"/>
              </a:ext>
            </a:extLst>
          </p:cNvPr>
          <p:cNvSpPr txBox="1"/>
          <p:nvPr/>
        </p:nvSpPr>
        <p:spPr>
          <a:xfrm>
            <a:off x="0" y="6142419"/>
            <a:ext cx="48675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/>
              <a:t>Část prezentace byla převzata z prezentace Makroekonomie</a:t>
            </a:r>
          </a:p>
          <a:p>
            <a:r>
              <a:rPr lang="cs-CZ" sz="1350" dirty="0"/>
              <a:t>pro navazující studium vyhotovené Ing. Evou Kotlánovou, Ph.D.</a:t>
            </a:r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705</TotalTime>
  <Words>791</Words>
  <Application>Microsoft Office PowerPoint</Application>
  <PresentationFormat>Předvádění na obrazovce (4:3)</PresentationFormat>
  <Paragraphs>78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Corbel</vt:lpstr>
      <vt:lpstr>Wingdings 2</vt:lpstr>
      <vt:lpstr>Rámeček</vt:lpstr>
      <vt:lpstr>Makroekonomie 3+2, NPMABMI  Model IS-LM</vt:lpstr>
      <vt:lpstr>Předpoklady modelu</vt:lpstr>
      <vt:lpstr>Křivka IS  rovnováha na trhu statků a služeb </vt:lpstr>
      <vt:lpstr>Křivka LM  rovnováha na trhu peněz</vt:lpstr>
      <vt:lpstr>Rovnováha v modelu IS-LM</vt:lpstr>
      <vt:lpstr>Hospodářská politika v modelu IS-LM  fiskální politika</vt:lpstr>
      <vt:lpstr>Hospodářská politika v modelu IS-LM  monetární politika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Kamila Turečková</cp:lastModifiedBy>
  <cp:revision>103</cp:revision>
  <cp:lastPrinted>2019-09-04T11:02:17Z</cp:lastPrinted>
  <dcterms:created xsi:type="dcterms:W3CDTF">2019-08-09T18:58:20Z</dcterms:created>
  <dcterms:modified xsi:type="dcterms:W3CDTF">2020-04-23T08:22:28Z</dcterms:modified>
</cp:coreProperties>
</file>