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11"/>
  </p:handoutMasterIdLst>
  <p:sldIdLst>
    <p:sldId id="274" r:id="rId2"/>
    <p:sldId id="263" r:id="rId3"/>
    <p:sldId id="291" r:id="rId4"/>
    <p:sldId id="292" r:id="rId5"/>
    <p:sldId id="293" r:id="rId6"/>
    <p:sldId id="294" r:id="rId7"/>
    <p:sldId id="295" r:id="rId8"/>
    <p:sldId id="296" r:id="rId9"/>
    <p:sldId id="261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5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7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4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6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6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29" y="2279911"/>
            <a:ext cx="6585098" cy="2298178"/>
          </a:xfrm>
        </p:spPr>
        <p:txBody>
          <a:bodyPr anchor="b">
            <a:noAutofit/>
          </a:bodyPr>
          <a:lstStyle/>
          <a:p>
            <a:r>
              <a:rPr lang="cs-CZ" sz="7200" b="1" dirty="0"/>
              <a:t>Makroekonomie</a:t>
            </a:r>
            <a:br>
              <a:rPr lang="cs-CZ" sz="4800" dirty="0"/>
            </a:br>
            <a:r>
              <a:rPr lang="cs-CZ" sz="4800" dirty="0"/>
              <a:t>3+2, NPMABMI</a:t>
            </a:r>
            <a:br>
              <a:rPr lang="cs-CZ" sz="4800" dirty="0"/>
            </a:br>
            <a:br>
              <a:rPr lang="cs-CZ" sz="3200" dirty="0"/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Model IS-ELM</a:t>
            </a:r>
            <a:endParaRPr lang="cs-CZ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00518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7343593" y="950782"/>
            <a:ext cx="1800407" cy="1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80000"/>
              </a:lnSpc>
              <a:defRPr/>
            </a:pPr>
            <a:r>
              <a:rPr lang="cs-CZ" sz="6600" b="1" kern="0" dirty="0">
                <a:solidFill>
                  <a:schemeClr val="accent5">
                    <a:lumMod val="50000"/>
                  </a:schemeClr>
                </a:solidFill>
              </a:rPr>
              <a:t>3/8</a:t>
            </a:r>
            <a:endParaRPr lang="cs-CZ" sz="5400" b="1" kern="0" dirty="0">
              <a:solidFill>
                <a:schemeClr val="accent5">
                  <a:lumMod val="50000"/>
                </a:schemeClr>
              </a:solidFill>
            </a:endParaRPr>
          </a:p>
          <a:p>
            <a:pPr defTabSz="685800">
              <a:lnSpc>
                <a:spcPct val="80000"/>
              </a:lnSpc>
              <a:defRPr/>
            </a:pPr>
            <a:endParaRPr lang="cs-CZ" sz="54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7038109" y="4968499"/>
            <a:ext cx="210589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  <a:t>Manažerská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informatika</a:t>
            </a:r>
            <a:endParaRPr lang="cs-CZ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65339ED-3797-488F-9DDE-4744DC459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648917"/>
            <a:ext cx="2678743" cy="23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0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Teoretický vstup k modelu     IS-ELM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326" y="157018"/>
            <a:ext cx="6179330" cy="6622472"/>
          </a:xfrm>
        </p:spPr>
        <p:txBody>
          <a:bodyPr anchor="t">
            <a:normAutofit/>
          </a:bodyPr>
          <a:lstStyle/>
          <a:p>
            <a:pPr hangingPunct="0"/>
            <a:r>
              <a:rPr lang="cs-CZ" sz="2800" dirty="0">
                <a:solidFill>
                  <a:schemeClr val="tx1"/>
                </a:solidFill>
              </a:rPr>
              <a:t>vychází z IS-LM: 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zásoba kapitálu je dostatečná 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uzavřená ekonomika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centrální banka kontroluje nabídku peněz</a:t>
            </a:r>
          </a:p>
          <a:p>
            <a:pPr marL="0" indent="0" hangingPunct="0">
              <a:buNone/>
            </a:pPr>
            <a:r>
              <a:rPr lang="cs-CZ" sz="2800" dirty="0">
                <a:solidFill>
                  <a:schemeClr val="tx1"/>
                </a:solidFill>
              </a:rPr>
              <a:t>                                          +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rozšíření modelu IS-LM o </a:t>
            </a:r>
            <a:r>
              <a:rPr lang="cs-CZ" sz="2000" b="1" dirty="0">
                <a:solidFill>
                  <a:schemeClr val="tx1"/>
                </a:solidFill>
              </a:rPr>
              <a:t>vliv změny cenové hladiny</a:t>
            </a:r>
            <a:r>
              <a:rPr lang="cs-CZ" sz="2000" dirty="0">
                <a:solidFill>
                  <a:schemeClr val="tx1"/>
                </a:solidFill>
              </a:rPr>
              <a:t>, cenová hladina je flexibilní, existuje inflace (</a:t>
            </a:r>
            <a:r>
              <a:rPr lang="cs-CZ" sz="2400" b="1" dirty="0"/>
              <a:t>𝜋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v konstrukci modelu se rozlišuje mezi: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dlouhodobými (</a:t>
            </a:r>
            <a:r>
              <a:rPr lang="cs-CZ" sz="2000" dirty="0" err="1">
                <a:solidFill>
                  <a:schemeClr val="tx1"/>
                </a:solidFill>
              </a:rPr>
              <a:t>i</a:t>
            </a:r>
            <a:r>
              <a:rPr lang="cs-CZ" sz="2000" baseline="-25000" dirty="0" err="1">
                <a:solidFill>
                  <a:schemeClr val="tx1"/>
                </a:solidFill>
              </a:rPr>
              <a:t>L</a:t>
            </a:r>
            <a:r>
              <a:rPr lang="cs-CZ" sz="2000" dirty="0">
                <a:solidFill>
                  <a:schemeClr val="tx1"/>
                </a:solidFill>
              </a:rPr>
              <a:t>) a krátkodobými (</a:t>
            </a:r>
            <a:r>
              <a:rPr lang="cs-CZ" sz="2000" dirty="0" err="1">
                <a:solidFill>
                  <a:schemeClr val="tx1"/>
                </a:solidFill>
              </a:rPr>
              <a:t>i</a:t>
            </a:r>
            <a:r>
              <a:rPr lang="cs-CZ" sz="2000" baseline="-25000" dirty="0" err="1">
                <a:solidFill>
                  <a:schemeClr val="tx1"/>
                </a:solidFill>
              </a:rPr>
              <a:t>S</a:t>
            </a:r>
            <a:r>
              <a:rPr lang="cs-CZ" sz="2000" dirty="0">
                <a:solidFill>
                  <a:schemeClr val="tx1"/>
                </a:solidFill>
              </a:rPr>
              <a:t>) úrokovými sazbami 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reálnými (r) a nominálními (i) úrokovými sazbami</a:t>
            </a:r>
          </a:p>
          <a:p>
            <a:pPr marL="960120" lvl="2" indent="0" hangingPunct="0">
              <a:buNone/>
            </a:pPr>
            <a:endParaRPr lang="cs-CZ" sz="16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r>
              <a:rPr lang="cs-CZ" sz="1950" dirty="0">
                <a:solidFill>
                  <a:schemeClr val="tx1"/>
                </a:solidFill>
                <a:cs typeface="Arial" panose="020B0604020202020204" pitchFamily="34" charset="0"/>
              </a:rPr>
              <a:t>→ model IS-ELM je realističtější než model IS-LM</a:t>
            </a:r>
          </a:p>
          <a:p>
            <a:pPr marL="0" indent="0" hangingPunct="0">
              <a:buNone/>
            </a:pPr>
            <a:r>
              <a:rPr lang="cs-CZ" sz="1950" dirty="0">
                <a:solidFill>
                  <a:schemeClr val="tx1"/>
                </a:solidFill>
                <a:cs typeface="Arial" panose="020B0604020202020204" pitchFamily="34" charset="0"/>
              </a:rPr>
              <a:t>vznik modelu: 1991 (</a:t>
            </a:r>
            <a:r>
              <a:rPr lang="en-US" sz="1950" dirty="0">
                <a:solidFill>
                  <a:schemeClr val="tx1"/>
                </a:solidFill>
                <a:cs typeface="Arial" panose="020B0604020202020204" pitchFamily="34" charset="0"/>
              </a:rPr>
              <a:t>Philip Friedman a Martin Neil Baily</a:t>
            </a:r>
            <a:r>
              <a:rPr lang="cs-CZ" sz="195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hangingPunct="0"/>
            <a:r>
              <a:rPr lang="cs-CZ" sz="1950" dirty="0">
                <a:solidFill>
                  <a:schemeClr val="tx1"/>
                </a:solidFill>
                <a:cs typeface="Arial" panose="020B0604020202020204" pitchFamily="34" charset="0"/>
              </a:rPr>
              <a:t>někdy se označuje jako model IS-ALM</a:t>
            </a: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73543"/>
            <a:ext cx="2521324" cy="345088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Úrokové sazby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6109" y="73891"/>
            <a:ext cx="6677891" cy="6705600"/>
          </a:xfrm>
        </p:spPr>
        <p:txBody>
          <a:bodyPr anchor="t">
            <a:normAutofit fontScale="92500" lnSpcReduction="20000"/>
          </a:bodyPr>
          <a:lstStyle/>
          <a:p>
            <a:pPr hangingPunct="0"/>
            <a:r>
              <a:rPr lang="cs-CZ" sz="1950" b="1" dirty="0">
                <a:solidFill>
                  <a:schemeClr val="tx1"/>
                </a:solidFill>
              </a:rPr>
              <a:t>reálná a nominální úroková sazba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zatímco nominální úrokové sazby jsou ty, se kterými se můžeme setkat ve smlouvách o vkladu či úvěru, reálné úrokové sazby navíc zohledňují změnu cenové hladiny</a:t>
            </a:r>
          </a:p>
          <a:p>
            <a:pPr marL="377190" lvl="1" indent="0" algn="ctr" hangingPunct="0">
              <a:buNone/>
            </a:pPr>
            <a:r>
              <a:rPr lang="cs-CZ" sz="2100" dirty="0"/>
              <a:t>𝑖=𝑟+𝜋 </a:t>
            </a:r>
            <a:r>
              <a:rPr lang="cs-CZ" dirty="0"/>
              <a:t>	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protože míru inflace ex ante neznáme, pracujeme s očekávanou mírou inflace (</a:t>
            </a:r>
            <a:r>
              <a:rPr lang="cs-CZ" sz="1950" b="1" dirty="0"/>
              <a:t>𝜋</a:t>
            </a:r>
            <a:r>
              <a:rPr lang="cs-CZ" sz="1950" baseline="30000" dirty="0"/>
              <a:t>e</a:t>
            </a:r>
            <a:r>
              <a:rPr lang="cs-CZ" sz="1950" dirty="0"/>
              <a:t>) : </a:t>
            </a:r>
            <a:r>
              <a:rPr lang="cs-CZ" sz="2100" b="1" dirty="0">
                <a:solidFill>
                  <a:srgbClr val="FF0000"/>
                </a:solidFill>
              </a:rPr>
              <a:t>𝑖=𝑟+𝜋</a:t>
            </a:r>
            <a:r>
              <a:rPr lang="cs-CZ" sz="2100" b="1" baseline="30000" dirty="0">
                <a:solidFill>
                  <a:srgbClr val="FF0000"/>
                </a:solidFill>
              </a:rPr>
              <a:t>e</a:t>
            </a:r>
            <a:r>
              <a:rPr lang="cs-CZ" sz="12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	</a:t>
            </a:r>
          </a:p>
          <a:p>
            <a:pPr marL="137160" lvl="2" hangingPunct="0">
              <a:spcBef>
                <a:spcPts val="900"/>
              </a:spcBef>
            </a:pPr>
            <a:r>
              <a:rPr lang="cs-CZ" sz="1950" b="1" dirty="0">
                <a:solidFill>
                  <a:schemeClr val="tx1"/>
                </a:solidFill>
              </a:rPr>
              <a:t>krátkodobá a dlouhodobá úroková sazba</a:t>
            </a:r>
          </a:p>
          <a:p>
            <a:pPr marL="480060" lvl="3" hangingPunct="0">
              <a:spcBef>
                <a:spcPts val="900"/>
              </a:spcBef>
            </a:pPr>
            <a:r>
              <a:rPr lang="cs-CZ" sz="1800" dirty="0">
                <a:solidFill>
                  <a:schemeClr val="tx1"/>
                </a:solidFill>
                <a:highlight>
                  <a:srgbClr val="C0C0C0"/>
                </a:highlight>
              </a:rPr>
              <a:t>(1) </a:t>
            </a:r>
            <a:r>
              <a:rPr lang="cs-CZ" sz="1900" dirty="0">
                <a:solidFill>
                  <a:schemeClr val="tx1"/>
                </a:solidFill>
              </a:rPr>
              <a:t>očekávání ohledně budoucího vývoje</a:t>
            </a:r>
          </a:p>
          <a:p>
            <a:pPr marL="937260" lvl="4" hangingPunct="0">
              <a:spcBef>
                <a:spcPts val="900"/>
              </a:spcBef>
            </a:pPr>
            <a:r>
              <a:rPr lang="cs-CZ" sz="1900" dirty="0">
                <a:solidFill>
                  <a:schemeClr val="tx1"/>
                </a:solidFill>
              </a:rPr>
              <a:t>vyjádřená výnosovou křivkou (</a:t>
            </a:r>
            <a:r>
              <a:rPr lang="cs-CZ" sz="1700" dirty="0">
                <a:solidFill>
                  <a:schemeClr val="tx1"/>
                </a:solidFill>
              </a:rPr>
              <a:t>výnosová křivka neboli časová struktura úrokových sazeb graficky popisuje vztah mezi výnosností finančních aktiv (nejčastěji dluhopisů) a jejich dobou do splatnosti)</a:t>
            </a:r>
          </a:p>
          <a:p>
            <a:pPr marL="1394460" lvl="5" hangingPunct="0">
              <a:spcBef>
                <a:spcPts val="900"/>
              </a:spcBef>
            </a:pPr>
            <a:r>
              <a:rPr lang="cs-CZ" sz="2100" b="1" dirty="0">
                <a:solidFill>
                  <a:srgbClr val="FF0000"/>
                </a:solidFill>
              </a:rPr>
              <a:t>𝑖</a:t>
            </a:r>
            <a:r>
              <a:rPr lang="cs-CZ" sz="2100" b="1" baseline="-25000" dirty="0">
                <a:solidFill>
                  <a:srgbClr val="FF0000"/>
                </a:solidFill>
              </a:rPr>
              <a:t>𝐿</a:t>
            </a:r>
            <a:r>
              <a:rPr lang="cs-CZ" sz="2100" b="1" dirty="0">
                <a:solidFill>
                  <a:srgbClr val="FF0000"/>
                </a:solidFill>
              </a:rPr>
              <a:t>=𝑖</a:t>
            </a:r>
            <a:r>
              <a:rPr lang="cs-CZ" sz="2100" b="1" baseline="-25000" dirty="0">
                <a:solidFill>
                  <a:srgbClr val="FF0000"/>
                </a:solidFill>
              </a:rPr>
              <a:t>𝑆</a:t>
            </a:r>
            <a:r>
              <a:rPr lang="cs-CZ" sz="2100" b="1" dirty="0">
                <a:solidFill>
                  <a:srgbClr val="FF0000"/>
                </a:solidFill>
              </a:rPr>
              <a:t>+𝜀</a:t>
            </a:r>
          </a:p>
          <a:p>
            <a:pPr marL="1394460" lvl="5" hangingPunct="0">
              <a:spcBef>
                <a:spcPts val="900"/>
              </a:spcBef>
            </a:pPr>
            <a:r>
              <a:rPr lang="cs-CZ" sz="1600" dirty="0">
                <a:solidFill>
                  <a:schemeClr val="tx1"/>
                </a:solidFill>
              </a:rPr>
              <a:t>faktor očekávání (</a:t>
            </a:r>
            <a:r>
              <a:rPr lang="el-GR" sz="1600" dirty="0">
                <a:solidFill>
                  <a:schemeClr val="tx1"/>
                </a:solidFill>
              </a:rPr>
              <a:t>ε) </a:t>
            </a:r>
            <a:r>
              <a:rPr lang="cs-CZ" sz="1600" dirty="0">
                <a:solidFill>
                  <a:schemeClr val="tx1"/>
                </a:solidFill>
              </a:rPr>
              <a:t>ohledně vývoje krátkodobých úrokových sazeb, kdy </a:t>
            </a:r>
            <a:r>
              <a:rPr lang="el-GR" sz="1600" dirty="0">
                <a:solidFill>
                  <a:schemeClr val="tx1"/>
                </a:solidFill>
              </a:rPr>
              <a:t>ε </a:t>
            </a:r>
            <a:r>
              <a:rPr lang="cs-CZ" sz="1600" dirty="0">
                <a:solidFill>
                  <a:schemeClr val="tx1"/>
                </a:solidFill>
              </a:rPr>
              <a:t>může nabývat jak kladných, tak záporných hodnot</a:t>
            </a:r>
          </a:p>
          <a:p>
            <a:pPr lvl="1" hangingPunct="0"/>
            <a:r>
              <a:rPr lang="cs-CZ" sz="1750" dirty="0">
                <a:solidFill>
                  <a:schemeClr val="tx1"/>
                </a:solidFill>
                <a:highlight>
                  <a:srgbClr val="C0C0C0"/>
                </a:highlight>
              </a:rPr>
              <a:t>(2) </a:t>
            </a:r>
            <a:r>
              <a:rPr lang="cs-CZ" sz="1900" dirty="0">
                <a:solidFill>
                  <a:schemeClr val="tx1"/>
                </a:solidFill>
              </a:rPr>
              <a:t>preference likvidity</a:t>
            </a:r>
          </a:p>
          <a:p>
            <a:pPr lvl="2" hangingPunct="0"/>
            <a:r>
              <a:rPr lang="cs-CZ" sz="1700" dirty="0">
                <a:solidFill>
                  <a:schemeClr val="tx1"/>
                </a:solidFill>
              </a:rPr>
              <a:t>za aktiva méně likvidní, požadují ekonomické subjekty vyšší míru výnosu </a:t>
            </a:r>
            <a:r>
              <a:rPr lang="cs-CZ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t</a:t>
            </a:r>
            <a:r>
              <a:rPr lang="cs-CZ" sz="1700" dirty="0">
                <a:solidFill>
                  <a:schemeClr val="tx1"/>
                </a:solidFill>
              </a:rPr>
              <a:t>ento dodatečný výnos se označuje jako </a:t>
            </a:r>
            <a:r>
              <a:rPr lang="cs-CZ" sz="1700" b="1" dirty="0">
                <a:solidFill>
                  <a:schemeClr val="tx1"/>
                </a:solidFill>
              </a:rPr>
              <a:t>prémie za likviditu (</a:t>
            </a:r>
            <a:r>
              <a:rPr lang="el-GR" sz="1700" b="1" dirty="0">
                <a:solidFill>
                  <a:schemeClr val="tx1"/>
                </a:solidFill>
              </a:rPr>
              <a:t>λ</a:t>
            </a:r>
            <a:r>
              <a:rPr lang="cs-CZ" sz="1700" b="1" dirty="0">
                <a:solidFill>
                  <a:schemeClr val="tx1"/>
                </a:solidFill>
              </a:rPr>
              <a:t>), </a:t>
            </a:r>
            <a:r>
              <a:rPr lang="cs-CZ" sz="1700" dirty="0">
                <a:solidFill>
                  <a:schemeClr val="tx1"/>
                </a:solidFill>
              </a:rPr>
              <a:t>které zvyšuje dlouhodobou úrokovou míru nad krátkodobou</a:t>
            </a:r>
          </a:p>
          <a:p>
            <a:pPr lvl="3" hangingPunct="0"/>
            <a:r>
              <a:rPr lang="cs-CZ" sz="2000" b="1" dirty="0">
                <a:solidFill>
                  <a:srgbClr val="FF0000"/>
                </a:solidFill>
              </a:rPr>
              <a:t>𝑖</a:t>
            </a:r>
            <a:r>
              <a:rPr lang="cs-CZ" sz="2000" b="1" baseline="-25000" dirty="0">
                <a:solidFill>
                  <a:srgbClr val="FF0000"/>
                </a:solidFill>
              </a:rPr>
              <a:t>𝐿</a:t>
            </a:r>
            <a:r>
              <a:rPr lang="cs-CZ" sz="2000" b="1" dirty="0">
                <a:solidFill>
                  <a:srgbClr val="FF0000"/>
                </a:solidFill>
              </a:rPr>
              <a:t>=𝑖</a:t>
            </a:r>
            <a:r>
              <a:rPr lang="cs-CZ" sz="2000" b="1" baseline="-25000" dirty="0">
                <a:solidFill>
                  <a:srgbClr val="FF0000"/>
                </a:solidFill>
              </a:rPr>
              <a:t>𝑆</a:t>
            </a:r>
            <a:r>
              <a:rPr lang="cs-CZ" sz="2000" b="1" dirty="0">
                <a:solidFill>
                  <a:srgbClr val="FF0000"/>
                </a:solidFill>
              </a:rPr>
              <a:t>+𝜀+𝜆 </a:t>
            </a:r>
            <a:r>
              <a:rPr lang="cs-CZ" dirty="0"/>
              <a:t>	</a:t>
            </a:r>
            <a:endParaRPr lang="cs-CZ" sz="1400" dirty="0">
              <a:solidFill>
                <a:schemeClr val="tx1"/>
              </a:solidFill>
            </a:endParaRPr>
          </a:p>
          <a:p>
            <a:pPr lvl="1" hangingPunct="0"/>
            <a:r>
              <a:rPr lang="cs-CZ" sz="1750" dirty="0">
                <a:solidFill>
                  <a:schemeClr val="tx1"/>
                </a:solidFill>
                <a:highlight>
                  <a:srgbClr val="C0C0C0"/>
                </a:highlight>
              </a:rPr>
              <a:t>(3) </a:t>
            </a:r>
            <a:r>
              <a:rPr lang="cs-CZ" sz="1900" dirty="0">
                <a:solidFill>
                  <a:schemeClr val="tx1"/>
                </a:solidFill>
              </a:rPr>
              <a:t>existence faktoru rizika</a:t>
            </a:r>
          </a:p>
          <a:p>
            <a:pPr lvl="2" hangingPunct="0"/>
            <a:r>
              <a:rPr lang="cs-CZ" sz="1700" dirty="0">
                <a:solidFill>
                  <a:schemeClr val="tx1"/>
                </a:solidFill>
              </a:rPr>
              <a:t>v dlouhém období se ceny dlouhodobých obligací mění výrazněji než ceny krátkodobých obligací v krátkém období → čím delší je doba splatnosti obligace, tím vyšší je úrokové riziko a subjekty požadují vyšší míru výnosu, tzv. </a:t>
            </a:r>
            <a:r>
              <a:rPr lang="cs-CZ" sz="1700" b="1" dirty="0">
                <a:solidFill>
                  <a:schemeClr val="tx1"/>
                </a:solidFill>
              </a:rPr>
              <a:t>rizikovou prémii (</a:t>
            </a:r>
            <a:r>
              <a:rPr lang="el-GR" sz="1700" b="1" dirty="0">
                <a:solidFill>
                  <a:schemeClr val="tx1"/>
                </a:solidFill>
              </a:rPr>
              <a:t>σ)</a:t>
            </a:r>
            <a:endParaRPr lang="cs-CZ" sz="1700" b="1" dirty="0">
              <a:solidFill>
                <a:schemeClr val="tx1"/>
              </a:solidFill>
            </a:endParaRPr>
          </a:p>
          <a:p>
            <a:pPr lvl="3" hangingPunct="0"/>
            <a:r>
              <a:rPr lang="cs-CZ" sz="2000" b="1" dirty="0">
                <a:solidFill>
                  <a:srgbClr val="FF0000"/>
                </a:solidFill>
              </a:rPr>
              <a:t>𝑖</a:t>
            </a:r>
            <a:r>
              <a:rPr lang="cs-CZ" sz="2000" b="1" baseline="-25000" dirty="0">
                <a:solidFill>
                  <a:srgbClr val="FF0000"/>
                </a:solidFill>
              </a:rPr>
              <a:t>𝐿</a:t>
            </a:r>
            <a:r>
              <a:rPr lang="cs-CZ" sz="2000" b="1" dirty="0">
                <a:solidFill>
                  <a:srgbClr val="FF0000"/>
                </a:solidFill>
              </a:rPr>
              <a:t>=𝑖</a:t>
            </a:r>
            <a:r>
              <a:rPr lang="cs-CZ" sz="2000" b="1" baseline="-25000" dirty="0">
                <a:solidFill>
                  <a:srgbClr val="FF0000"/>
                </a:solidFill>
              </a:rPr>
              <a:t>𝑆</a:t>
            </a:r>
            <a:r>
              <a:rPr lang="cs-CZ" sz="2000" b="1" dirty="0">
                <a:solidFill>
                  <a:srgbClr val="FF0000"/>
                </a:solidFill>
              </a:rPr>
              <a:t>+𝜀+𝜆+</a:t>
            </a:r>
            <a:r>
              <a:rPr lang="el-GR" sz="2000" b="1" dirty="0">
                <a:solidFill>
                  <a:srgbClr val="FF0000"/>
                </a:solidFill>
              </a:rPr>
              <a:t>σ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0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Rozdíly mez úrokovými sazbami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581" y="221673"/>
            <a:ext cx="6364330" cy="5725289"/>
          </a:xfrm>
        </p:spPr>
        <p:txBody>
          <a:bodyPr anchor="t">
            <a:normAutofit/>
          </a:bodyPr>
          <a:lstStyle/>
          <a:p>
            <a:pPr hangingPunct="0"/>
            <a:r>
              <a:rPr lang="cs-CZ" sz="2000" b="1" dirty="0">
                <a:solidFill>
                  <a:schemeClr val="tx1"/>
                </a:solidFill>
              </a:rPr>
              <a:t>(1) Rozdíl mezi dlouhodobými a krátkodobými nominálními úrokovými sazbami </a:t>
            </a:r>
            <a:r>
              <a:rPr lang="cs-CZ" sz="2000" dirty="0">
                <a:solidFill>
                  <a:schemeClr val="tx1"/>
                </a:solidFill>
              </a:rPr>
              <a:t>odráží očekávaný vývoj budoucích krátkodobých nominálních úrokových sazeb (</a:t>
            </a:r>
            <a:r>
              <a:rPr lang="el-GR" sz="2000" dirty="0">
                <a:solidFill>
                  <a:schemeClr val="tx1"/>
                </a:solidFill>
              </a:rPr>
              <a:t>ε), </a:t>
            </a:r>
            <a:r>
              <a:rPr lang="cs-CZ" sz="2000" dirty="0">
                <a:solidFill>
                  <a:schemeClr val="tx1"/>
                </a:solidFill>
              </a:rPr>
              <a:t>likvidní (</a:t>
            </a:r>
            <a:r>
              <a:rPr lang="el-GR" sz="2000" dirty="0">
                <a:solidFill>
                  <a:schemeClr val="tx1"/>
                </a:solidFill>
              </a:rPr>
              <a:t>λ) </a:t>
            </a:r>
            <a:r>
              <a:rPr lang="cs-CZ" sz="2000" dirty="0">
                <a:solidFill>
                  <a:schemeClr val="tx1"/>
                </a:solidFill>
              </a:rPr>
              <a:t>a rizikovou (</a:t>
            </a:r>
            <a:r>
              <a:rPr lang="el-GR" sz="2000" dirty="0">
                <a:solidFill>
                  <a:schemeClr val="tx1"/>
                </a:solidFill>
              </a:rPr>
              <a:t>σ) </a:t>
            </a:r>
            <a:r>
              <a:rPr lang="cs-CZ" sz="2000" dirty="0">
                <a:solidFill>
                  <a:schemeClr val="tx1"/>
                </a:solidFill>
              </a:rPr>
              <a:t>prémii. Tento rozdíl nazýváme splatnostní prémie (MP), která není v čase konstantní, ale přizpůsobuje se ekonomickým podmínkám:</a:t>
            </a:r>
          </a:p>
          <a:p>
            <a:pPr marL="0" indent="0" algn="ctr" hangingPunc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𝑀𝑃= 𝑖</a:t>
            </a:r>
            <a:r>
              <a:rPr lang="cs-CZ" sz="2400" b="1" baseline="-25000" dirty="0">
                <a:solidFill>
                  <a:srgbClr val="FF0000"/>
                </a:solidFill>
              </a:rPr>
              <a:t>𝐿</a:t>
            </a:r>
            <a:r>
              <a:rPr lang="cs-CZ" sz="2400" b="1" dirty="0">
                <a:solidFill>
                  <a:srgbClr val="FF0000"/>
                </a:solidFill>
              </a:rPr>
              <a:t>−𝑖</a:t>
            </a:r>
            <a:r>
              <a:rPr lang="cs-CZ" sz="2400" b="1" baseline="-25000" dirty="0">
                <a:solidFill>
                  <a:srgbClr val="FF0000"/>
                </a:solidFill>
              </a:rPr>
              <a:t>𝑆</a:t>
            </a:r>
            <a:r>
              <a:rPr lang="cs-CZ" sz="2400" b="1" dirty="0">
                <a:solidFill>
                  <a:srgbClr val="FF0000"/>
                </a:solidFill>
              </a:rPr>
              <a:t>=𝜀+𝜆+𝜎</a:t>
            </a:r>
          </a:p>
          <a:p>
            <a:pPr marL="0" indent="0" algn="ctr" hangingPunct="0">
              <a:buNone/>
            </a:pPr>
            <a:r>
              <a:rPr lang="cs-CZ" sz="2400" i="1" dirty="0">
                <a:solidFill>
                  <a:srgbClr val="FF0000"/>
                </a:solidFill>
              </a:rPr>
              <a:t>MP</a:t>
            </a:r>
            <a:r>
              <a:rPr lang="cs-CZ" sz="2400" b="1" dirty="0">
                <a:solidFill>
                  <a:srgbClr val="FF0000"/>
                </a:solidFill>
              </a:rPr>
              <a:t>=𝜀+𝜆+𝜎</a:t>
            </a:r>
          </a:p>
          <a:p>
            <a:pPr hangingPunct="0"/>
            <a:r>
              <a:rPr lang="cs-CZ" sz="2000" b="1" dirty="0">
                <a:solidFill>
                  <a:schemeClr val="tx1"/>
                </a:solidFill>
              </a:rPr>
              <a:t>(2) Rozdíl mezi dlouhodobými reálnými (</a:t>
            </a:r>
            <a:r>
              <a:rPr lang="cs-CZ" sz="2000" b="1" dirty="0" err="1">
                <a:solidFill>
                  <a:schemeClr val="tx1"/>
                </a:solidFill>
              </a:rPr>
              <a:t>r</a:t>
            </a:r>
            <a:r>
              <a:rPr lang="cs-CZ" sz="2000" b="1" baseline="-25000" dirty="0" err="1">
                <a:solidFill>
                  <a:schemeClr val="tx1"/>
                </a:solidFill>
              </a:rPr>
              <a:t>L</a:t>
            </a:r>
            <a:r>
              <a:rPr lang="cs-CZ" sz="2000" b="1" dirty="0">
                <a:solidFill>
                  <a:schemeClr val="tx1"/>
                </a:solidFill>
              </a:rPr>
              <a:t>) a dlouhodobými nominálními (</a:t>
            </a:r>
            <a:r>
              <a:rPr lang="cs-CZ" sz="2000" b="1" dirty="0" err="1">
                <a:solidFill>
                  <a:schemeClr val="tx1"/>
                </a:solidFill>
              </a:rPr>
              <a:t>i</a:t>
            </a:r>
            <a:r>
              <a:rPr lang="cs-CZ" sz="2000" b="1" baseline="-25000" dirty="0" err="1">
                <a:solidFill>
                  <a:schemeClr val="tx1"/>
                </a:solidFill>
              </a:rPr>
              <a:t>L</a:t>
            </a:r>
            <a:r>
              <a:rPr lang="cs-CZ" sz="2000" b="1" dirty="0">
                <a:solidFill>
                  <a:schemeClr val="tx1"/>
                </a:solidFill>
              </a:rPr>
              <a:t>) úrokovými sazbami </a:t>
            </a:r>
            <a:r>
              <a:rPr lang="cs-CZ" sz="2000" dirty="0">
                <a:solidFill>
                  <a:schemeClr val="tx1"/>
                </a:solidFill>
              </a:rPr>
              <a:t>odráží očekávanou změnu inflace během doby do splatnosti finančního aktiva:</a:t>
            </a:r>
          </a:p>
          <a:p>
            <a:pPr hangingPunct="0"/>
            <a:r>
              <a:rPr lang="cs-CZ" sz="2000" b="1" dirty="0">
                <a:solidFill>
                  <a:srgbClr val="002060"/>
                </a:solidFill>
              </a:rPr>
              <a:t>𝑖=𝑟+𝜋</a:t>
            </a:r>
            <a:r>
              <a:rPr lang="cs-CZ" sz="2000" b="1" baseline="30000" dirty="0">
                <a:solidFill>
                  <a:srgbClr val="002060"/>
                </a:solidFill>
              </a:rPr>
              <a:t>e</a:t>
            </a:r>
            <a:r>
              <a:rPr lang="cs-CZ" sz="1100" b="1" dirty="0">
                <a:solidFill>
                  <a:srgbClr val="002060"/>
                </a:solidFill>
              </a:rPr>
              <a:t>  </a:t>
            </a:r>
            <a:r>
              <a:rPr lang="cs-CZ" sz="2000" b="1" dirty="0">
                <a:solidFill>
                  <a:srgbClr val="002060"/>
                </a:solidFill>
              </a:rPr>
              <a:t>→ </a:t>
            </a:r>
            <a:r>
              <a:rPr lang="cs-CZ" sz="2000" b="1" i="1" dirty="0">
                <a:solidFill>
                  <a:srgbClr val="002060"/>
                </a:solidFill>
              </a:rPr>
              <a:t>r = i-</a:t>
            </a:r>
            <a:r>
              <a:rPr lang="cs-CZ" sz="2000" b="1" dirty="0">
                <a:solidFill>
                  <a:srgbClr val="002060"/>
                </a:solidFill>
              </a:rPr>
              <a:t>𝜋</a:t>
            </a:r>
            <a:r>
              <a:rPr lang="cs-CZ" sz="2000" b="1" baseline="30000" dirty="0">
                <a:solidFill>
                  <a:srgbClr val="002060"/>
                </a:solidFill>
              </a:rPr>
              <a:t>e</a:t>
            </a:r>
            <a:r>
              <a:rPr lang="cs-CZ" sz="1100" b="1" dirty="0">
                <a:solidFill>
                  <a:srgbClr val="002060"/>
                </a:solidFill>
              </a:rPr>
              <a:t>     </a:t>
            </a:r>
            <a:r>
              <a:rPr lang="cs-CZ" sz="2000" b="1" dirty="0">
                <a:solidFill>
                  <a:srgbClr val="002060"/>
                </a:solidFill>
              </a:rPr>
              <a:t>resp</a:t>
            </a:r>
            <a:r>
              <a:rPr lang="cs-CZ" sz="2000" b="1" i="1" dirty="0">
                <a:solidFill>
                  <a:srgbClr val="002060"/>
                </a:solidFill>
              </a:rPr>
              <a:t>.   </a:t>
            </a:r>
            <a:r>
              <a:rPr lang="cs-CZ" sz="2000" b="1" i="1" dirty="0" err="1">
                <a:solidFill>
                  <a:srgbClr val="002060"/>
                </a:solidFill>
              </a:rPr>
              <a:t>r</a:t>
            </a:r>
            <a:r>
              <a:rPr lang="cs-CZ" sz="2000" b="1" i="1" baseline="-25000" dirty="0" err="1">
                <a:solidFill>
                  <a:srgbClr val="002060"/>
                </a:solidFill>
              </a:rPr>
              <a:t>L</a:t>
            </a:r>
            <a:r>
              <a:rPr lang="cs-CZ" sz="2000" b="1" i="1" dirty="0">
                <a:solidFill>
                  <a:srgbClr val="002060"/>
                </a:solidFill>
              </a:rPr>
              <a:t>=</a:t>
            </a:r>
            <a:r>
              <a:rPr lang="cs-CZ" sz="2000" b="1" i="1" dirty="0" err="1">
                <a:solidFill>
                  <a:srgbClr val="C00000"/>
                </a:solidFill>
              </a:rPr>
              <a:t>i</a:t>
            </a:r>
            <a:r>
              <a:rPr lang="cs-CZ" sz="2000" b="1" i="1" baseline="-25000" dirty="0" err="1">
                <a:solidFill>
                  <a:srgbClr val="C00000"/>
                </a:solidFill>
              </a:rPr>
              <a:t>L</a:t>
            </a:r>
            <a:r>
              <a:rPr lang="cs-CZ" sz="2000" b="1" i="1" dirty="0">
                <a:solidFill>
                  <a:srgbClr val="002060"/>
                </a:solidFill>
              </a:rPr>
              <a:t>-</a:t>
            </a:r>
            <a:r>
              <a:rPr lang="cs-CZ" sz="2000" b="1" dirty="0">
                <a:solidFill>
                  <a:srgbClr val="002060"/>
                </a:solidFill>
              </a:rPr>
              <a:t>𝜋</a:t>
            </a:r>
            <a:r>
              <a:rPr lang="cs-CZ" sz="2000" b="1" baseline="30000" dirty="0">
                <a:solidFill>
                  <a:srgbClr val="002060"/>
                </a:solidFill>
              </a:rPr>
              <a:t>e</a:t>
            </a:r>
            <a:r>
              <a:rPr lang="cs-CZ" sz="1100" b="1" dirty="0">
                <a:solidFill>
                  <a:srgbClr val="002060"/>
                </a:solidFill>
              </a:rPr>
              <a:t> </a:t>
            </a:r>
            <a:endParaRPr lang="cs-CZ" sz="2000" b="1" dirty="0">
              <a:solidFill>
                <a:srgbClr val="002060"/>
              </a:solidFill>
            </a:endParaRPr>
          </a:p>
          <a:p>
            <a:pPr hangingPunct="0"/>
            <a:r>
              <a:rPr lang="cs-CZ" sz="2000" b="1" dirty="0">
                <a:solidFill>
                  <a:srgbClr val="002060"/>
                </a:solidFill>
              </a:rPr>
              <a:t>dále platí   𝑖</a:t>
            </a:r>
            <a:r>
              <a:rPr lang="cs-CZ" sz="2000" b="1" baseline="-25000" dirty="0">
                <a:solidFill>
                  <a:srgbClr val="002060"/>
                </a:solidFill>
              </a:rPr>
              <a:t>𝐿</a:t>
            </a:r>
            <a:r>
              <a:rPr lang="cs-CZ" sz="2000" b="1" dirty="0">
                <a:solidFill>
                  <a:srgbClr val="002060"/>
                </a:solidFill>
              </a:rPr>
              <a:t>=𝑖</a:t>
            </a:r>
            <a:r>
              <a:rPr lang="cs-CZ" sz="2000" b="1" baseline="-25000" dirty="0">
                <a:solidFill>
                  <a:srgbClr val="002060"/>
                </a:solidFill>
              </a:rPr>
              <a:t>𝑆</a:t>
            </a:r>
            <a:r>
              <a:rPr lang="cs-CZ" sz="2000" b="1" dirty="0">
                <a:solidFill>
                  <a:srgbClr val="002060"/>
                </a:solidFill>
              </a:rPr>
              <a:t>+𝜀+𝜆+</a:t>
            </a:r>
            <a:r>
              <a:rPr lang="el-GR" sz="2000" b="1" dirty="0">
                <a:solidFill>
                  <a:srgbClr val="002060"/>
                </a:solidFill>
              </a:rPr>
              <a:t>σ</a:t>
            </a:r>
            <a:r>
              <a:rPr lang="cs-CZ" sz="2000" b="1" dirty="0">
                <a:solidFill>
                  <a:srgbClr val="002060"/>
                </a:solidFill>
              </a:rPr>
              <a:t>   resp. 𝑖</a:t>
            </a:r>
            <a:r>
              <a:rPr lang="cs-CZ" sz="2000" b="1" baseline="-25000" dirty="0">
                <a:solidFill>
                  <a:srgbClr val="002060"/>
                </a:solidFill>
              </a:rPr>
              <a:t>𝐿</a:t>
            </a:r>
            <a:r>
              <a:rPr lang="cs-CZ" sz="2000" b="1" dirty="0">
                <a:solidFill>
                  <a:srgbClr val="002060"/>
                </a:solidFill>
              </a:rPr>
              <a:t>=</a:t>
            </a:r>
            <a:r>
              <a:rPr lang="cs-CZ" sz="2000" b="1" dirty="0">
                <a:solidFill>
                  <a:srgbClr val="C00000"/>
                </a:solidFill>
              </a:rPr>
              <a:t>𝑖</a:t>
            </a:r>
            <a:r>
              <a:rPr lang="cs-CZ" sz="2000" b="1" baseline="-25000" dirty="0">
                <a:solidFill>
                  <a:srgbClr val="C00000"/>
                </a:solidFill>
              </a:rPr>
              <a:t>𝑆</a:t>
            </a:r>
            <a:r>
              <a:rPr lang="cs-CZ" sz="2000" b="1" i="1" dirty="0">
                <a:solidFill>
                  <a:srgbClr val="C00000"/>
                </a:solidFill>
              </a:rPr>
              <a:t>+MP</a:t>
            </a:r>
          </a:p>
          <a:p>
            <a:pPr hangingPunct="0"/>
            <a:r>
              <a:rPr lang="cs-CZ" sz="2000" b="1" dirty="0">
                <a:solidFill>
                  <a:srgbClr val="FF0000"/>
                </a:solidFill>
              </a:rPr>
              <a:t>pak tedy</a:t>
            </a:r>
            <a:r>
              <a:rPr lang="cs-CZ" sz="2000" b="1" i="1" dirty="0">
                <a:solidFill>
                  <a:srgbClr val="FF0000"/>
                </a:solidFill>
              </a:rPr>
              <a:t>:    </a:t>
            </a:r>
            <a:r>
              <a:rPr lang="cs-CZ" sz="2800" b="1" i="1" dirty="0" err="1">
                <a:solidFill>
                  <a:srgbClr val="FF0000"/>
                </a:solidFill>
              </a:rPr>
              <a:t>r</a:t>
            </a:r>
            <a:r>
              <a:rPr lang="cs-CZ" sz="2800" b="1" i="1" baseline="-25000" dirty="0" err="1">
                <a:solidFill>
                  <a:srgbClr val="FF0000"/>
                </a:solidFill>
              </a:rPr>
              <a:t>L</a:t>
            </a:r>
            <a:r>
              <a:rPr lang="cs-CZ" sz="2800" b="1" dirty="0">
                <a:solidFill>
                  <a:srgbClr val="FF0000"/>
                </a:solidFill>
              </a:rPr>
              <a:t>=𝑖</a:t>
            </a:r>
            <a:r>
              <a:rPr lang="cs-CZ" sz="2800" b="1" baseline="-25000" dirty="0">
                <a:solidFill>
                  <a:srgbClr val="FF0000"/>
                </a:solidFill>
              </a:rPr>
              <a:t>𝑆</a:t>
            </a:r>
            <a:r>
              <a:rPr lang="cs-CZ" sz="2800" b="1" dirty="0">
                <a:solidFill>
                  <a:srgbClr val="FF0000"/>
                </a:solidFill>
              </a:rPr>
              <a:t>+</a:t>
            </a:r>
            <a:r>
              <a:rPr lang="cs-CZ" sz="2800" b="1" i="1" dirty="0">
                <a:solidFill>
                  <a:srgbClr val="FF0000"/>
                </a:solidFill>
              </a:rPr>
              <a:t>MP</a:t>
            </a:r>
            <a:r>
              <a:rPr lang="cs-CZ" sz="2800" b="1" dirty="0">
                <a:solidFill>
                  <a:srgbClr val="FF0000"/>
                </a:solidFill>
              </a:rPr>
              <a:t>-𝜋</a:t>
            </a:r>
            <a:r>
              <a:rPr lang="cs-CZ" sz="2800" b="1" baseline="30000" dirty="0">
                <a:solidFill>
                  <a:srgbClr val="FF0000"/>
                </a:solidFill>
              </a:rPr>
              <a:t>e</a:t>
            </a:r>
            <a:r>
              <a:rPr lang="cs-CZ" sz="1400" b="1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  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1950" dirty="0">
              <a:solidFill>
                <a:schemeClr val="tx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8B8724B-3B91-42A7-8EE4-09263A985F53}"/>
              </a:ext>
            </a:extLst>
          </p:cNvPr>
          <p:cNvSpPr/>
          <p:nvPr/>
        </p:nvSpPr>
        <p:spPr>
          <a:xfrm>
            <a:off x="4692073" y="5946962"/>
            <a:ext cx="420254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dlouhodobá reálná úroková sazba se skládá z krátkodobé nominální úrokové sazby a splatnostní prémie mínus očekávaná inflace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5247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Mezera úrokových sazeb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581" y="212436"/>
            <a:ext cx="6364330" cy="6548581"/>
          </a:xfrm>
        </p:spPr>
        <p:txBody>
          <a:bodyPr anchor="t">
            <a:normAutofit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trh peněz se řídí pohybem krátkodobé nominální úrokové sazby (</a:t>
            </a:r>
            <a:r>
              <a:rPr lang="cs-CZ" sz="2400" dirty="0" err="1">
                <a:solidFill>
                  <a:schemeClr val="tx1"/>
                </a:solidFill>
              </a:rPr>
              <a:t>i</a:t>
            </a:r>
            <a:r>
              <a:rPr lang="cs-CZ" sz="2400" baseline="-25000" dirty="0" err="1">
                <a:solidFill>
                  <a:schemeClr val="tx1"/>
                </a:solidFill>
              </a:rPr>
              <a:t>S</a:t>
            </a:r>
            <a:r>
              <a:rPr lang="cs-CZ" sz="2400" dirty="0">
                <a:solidFill>
                  <a:schemeClr val="tx1"/>
                </a:solidFill>
              </a:rPr>
              <a:t>) a trh zboží a služeb je determinován pohybem dlouhodobé reálné úrokové sazby (</a:t>
            </a:r>
            <a:r>
              <a:rPr lang="cs-CZ" sz="2400" dirty="0" err="1">
                <a:solidFill>
                  <a:schemeClr val="tx1"/>
                </a:solidFill>
              </a:rPr>
              <a:t>r</a:t>
            </a:r>
            <a:r>
              <a:rPr lang="cs-CZ" sz="2400" baseline="-25000" dirty="0" err="1">
                <a:solidFill>
                  <a:schemeClr val="tx1"/>
                </a:solidFill>
              </a:rPr>
              <a:t>L</a:t>
            </a:r>
            <a:r>
              <a:rPr lang="cs-CZ" sz="2400" dirty="0">
                <a:solidFill>
                  <a:schemeClr val="tx1"/>
                </a:solidFill>
              </a:rPr>
              <a:t>)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2400" dirty="0">
                <a:solidFill>
                  <a:schemeClr val="tx1"/>
                </a:solidFill>
              </a:rPr>
              <a:t> rozdíl mezi nimi nazýváme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mezera úrokových sazeb (RG)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0000"/>
                </a:solidFill>
                <a:latin typeface="Cambria Math" panose="02040503050406030204" pitchFamily="18" charset="0"/>
              </a:rPr>
              <a:t>𝑅𝐺=𝑟</a:t>
            </a:r>
            <a:r>
              <a:rPr lang="cs-CZ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𝐿</a:t>
            </a:r>
            <a:r>
              <a:rPr lang="cs-CZ" sz="2800" dirty="0">
                <a:solidFill>
                  <a:srgbClr val="000000"/>
                </a:solidFill>
                <a:latin typeface="Cambria Math" panose="02040503050406030204" pitchFamily="18" charset="0"/>
              </a:rPr>
              <a:t>−𝑖</a:t>
            </a:r>
            <a:r>
              <a:rPr lang="cs-CZ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𝑆                           </a:t>
            </a:r>
            <a:r>
              <a:rPr lang="cs-CZ" sz="2400" dirty="0">
                <a:solidFill>
                  <a:schemeClr val="tx1"/>
                </a:solidFill>
                <a:latin typeface="Cambria Math" panose="02040503050406030204" pitchFamily="18" charset="0"/>
              </a:rPr>
              <a:t>přičemž</a:t>
            </a:r>
            <a:r>
              <a:rPr lang="cs-CZ" sz="2400" i="1" dirty="0">
                <a:solidFill>
                  <a:schemeClr val="tx1"/>
                </a:solidFill>
                <a:latin typeface="Cambria Math" panose="02040503050406030204" pitchFamily="18" charset="0"/>
              </a:rPr>
              <a:t> </a:t>
            </a:r>
            <a:r>
              <a:rPr lang="cs-CZ" sz="2400" b="1" i="1" dirty="0" err="1">
                <a:solidFill>
                  <a:schemeClr val="tx1"/>
                </a:solidFill>
              </a:rPr>
              <a:t>r</a:t>
            </a:r>
            <a:r>
              <a:rPr lang="cs-CZ" sz="2400" b="1" i="1" baseline="-25000" dirty="0" err="1">
                <a:solidFill>
                  <a:schemeClr val="tx1"/>
                </a:solidFill>
              </a:rPr>
              <a:t>L</a:t>
            </a:r>
            <a:r>
              <a:rPr lang="cs-CZ" sz="2400" b="1" dirty="0">
                <a:solidFill>
                  <a:schemeClr val="tx1"/>
                </a:solidFill>
              </a:rPr>
              <a:t>=𝑖</a:t>
            </a:r>
            <a:r>
              <a:rPr lang="cs-CZ" sz="2400" b="1" baseline="-25000" dirty="0">
                <a:solidFill>
                  <a:schemeClr val="tx1"/>
                </a:solidFill>
              </a:rPr>
              <a:t>𝑆</a:t>
            </a:r>
            <a:r>
              <a:rPr lang="cs-CZ" sz="2400" b="1" i="1" dirty="0">
                <a:solidFill>
                  <a:schemeClr val="tx1"/>
                </a:solidFill>
              </a:rPr>
              <a:t>+MP-</a:t>
            </a:r>
            <a:r>
              <a:rPr lang="cs-CZ" sz="2400" b="1" dirty="0">
                <a:solidFill>
                  <a:schemeClr val="tx1"/>
                </a:solidFill>
              </a:rPr>
              <a:t>𝜋</a:t>
            </a:r>
            <a:r>
              <a:rPr lang="cs-CZ" sz="2400" b="1" baseline="30000" dirty="0">
                <a:solidFill>
                  <a:schemeClr val="tx1"/>
                </a:solidFill>
              </a:rPr>
              <a:t>e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endParaRPr lang="cs-CZ" sz="2400" dirty="0">
              <a:solidFill>
                <a:schemeClr val="tx1"/>
              </a:solidFill>
              <a:latin typeface="Cambria Math" panose="02040503050406030204" pitchFamily="18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0000"/>
                </a:solidFill>
                <a:latin typeface="Cambria Math" panose="02040503050406030204" pitchFamily="18" charset="0"/>
              </a:rPr>
              <a:t>𝑅𝐺=𝑀𝑃−𝜋</a:t>
            </a:r>
            <a:r>
              <a:rPr lang="cs-CZ" sz="2800" i="1" baseline="30000" dirty="0">
                <a:solidFill>
                  <a:srgbClr val="000000"/>
                </a:solidFill>
                <a:latin typeface="Cambria Math" panose="02040503050406030204" pitchFamily="18" charset="0"/>
              </a:rPr>
              <a:t>e</a:t>
            </a:r>
            <a:endParaRPr lang="cs-CZ" sz="1600" dirty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pPr marL="0" indent="0">
              <a:buClr>
                <a:srgbClr val="A9A57C"/>
              </a:buClr>
              <a:buNone/>
            </a:pPr>
            <a:r>
              <a:rPr lang="cs-CZ" sz="2800" dirty="0">
                <a:solidFill>
                  <a:srgbClr val="000000"/>
                </a:solidFill>
                <a:latin typeface="Cambria Math" panose="02040503050406030204" pitchFamily="18" charset="0"/>
              </a:rPr>
              <a:t>𝑅𝐺 =𝜀+𝜆+𝜎−𝜋</a:t>
            </a:r>
            <a:r>
              <a:rPr lang="cs-CZ" sz="2800" i="1" baseline="30000" dirty="0">
                <a:solidFill>
                  <a:srgbClr val="000000"/>
                </a:solidFill>
                <a:latin typeface="Cambria Math" panose="02040503050406030204" pitchFamily="18" charset="0"/>
              </a:rPr>
              <a:t>e</a:t>
            </a:r>
            <a:endParaRPr lang="cs-CZ" sz="1600" dirty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mezera úrokových sazeb může být jak kladná (RG roste) tak záporná (RG klesá)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o znaménku rozhoduje skutečnost, zda splatnostní prémie (MP) převýší nebo nepřevýší očekávanou míru inflace (</a:t>
            </a:r>
            <a:r>
              <a:rPr lang="el-GR" sz="2400" dirty="0">
                <a:solidFill>
                  <a:schemeClr val="tx1"/>
                </a:solidFill>
              </a:rPr>
              <a:t>π</a:t>
            </a:r>
            <a:r>
              <a:rPr lang="cs-CZ" sz="2400" baseline="30000" dirty="0">
                <a:solidFill>
                  <a:schemeClr val="tx1"/>
                </a:solidFill>
              </a:rPr>
              <a:t>e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55DD2B3-E206-4CEB-A02C-6423F1291CF8}"/>
              </a:ext>
            </a:extLst>
          </p:cNvPr>
          <p:cNvSpPr/>
          <p:nvPr/>
        </p:nvSpPr>
        <p:spPr>
          <a:xfrm>
            <a:off x="5424055" y="2679124"/>
            <a:ext cx="3719945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Mezera úrokových sazeb představuje v modelu IS-ELM mezeru mezi trhem peněz a trhem zboží a služeb, tedy mezi krátkodobými nominálními úrokovými sazbami a dlouhodobými reálnými úrokovými sazbami.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66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9" y="917761"/>
            <a:ext cx="2521324" cy="345088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Křivka ELM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063" y="92364"/>
            <a:ext cx="6364330" cy="4950691"/>
          </a:xfrm>
        </p:spPr>
        <p:txBody>
          <a:bodyPr anchor="t">
            <a:normAutofit/>
          </a:bodyPr>
          <a:lstStyle/>
          <a:p>
            <a:pPr hangingPunct="0"/>
            <a:r>
              <a:rPr lang="cs-CZ" sz="2000" dirty="0">
                <a:solidFill>
                  <a:schemeClr val="tx1"/>
                </a:solidFill>
              </a:rPr>
              <a:t>křivka ELM vyjadřuje kombinace reálného důchodu a dlouhodobé reálné úrokové sazby, při nichž je, při dané úrovni mezery úrokových sazeb (RG), trh peněz v rovnováze 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křivka LM rozšířená o mezeru úrokových sazeb</a:t>
            </a:r>
          </a:p>
          <a:p>
            <a:pPr marL="0" indent="0" algn="ctr" hangingPunct="0">
              <a:buNone/>
            </a:pP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𝐸𝐿𝑀 = 𝐿𝑀 + 𝑅𝐺</a:t>
            </a:r>
          </a:p>
          <a:p>
            <a:pPr marL="0" indent="0" algn="ctr" hangingPunct="0">
              <a:buNone/>
            </a:pPr>
            <a:endParaRPr lang="cs-CZ" sz="21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hangingPunct="0">
              <a:buNone/>
            </a:pPr>
            <a:endParaRPr lang="cs-CZ" sz="21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hangingPunct="0">
              <a:buNone/>
            </a:pPr>
            <a:endParaRPr lang="cs-CZ" sz="21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hangingPunct="0">
              <a:buNone/>
            </a:pPr>
            <a:endParaRPr lang="cs-CZ" sz="21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hangingPunct="0">
              <a:buNone/>
            </a:pPr>
            <a:endParaRPr lang="cs-CZ" sz="21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hangingPunct="0">
              <a:buNone/>
            </a:pPr>
            <a:endParaRPr lang="cs-CZ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CE5C70B-4FE3-4607-81F6-4A24D09D2378}"/>
              </a:ext>
            </a:extLst>
          </p:cNvPr>
          <p:cNvSpPr/>
          <p:nvPr/>
        </p:nvSpPr>
        <p:spPr>
          <a:xfrm>
            <a:off x="38739" y="3036584"/>
            <a:ext cx="2129498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model IS-ELM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se snaží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propojit trh peněz s trhem zboží a služeb </a:t>
            </a:r>
            <a:endParaRPr lang="cs-CZ" sz="2000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C8D1B58-B729-4D00-8E7C-4E9A0D89087F}"/>
              </a:ext>
            </a:extLst>
          </p:cNvPr>
          <p:cNvSpPr/>
          <p:nvPr/>
        </p:nvSpPr>
        <p:spPr>
          <a:xfrm>
            <a:off x="2168237" y="5201575"/>
            <a:ext cx="6756156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Posun po křivce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ELM způsobuje změna dlouhodobé reálné úrokové sazby.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Posun celé křivky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možný, pokud se změní mezera úrokových sazeb (RG). Křivka ELM se bude posunovat směrem doleva nahoru (ELM</a:t>
            </a:r>
            <a:r>
              <a:rPr lang="cs-CZ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), pokud se zvýší splatnostní prémie (MP), nebo poklesnou očekávané míry inflace (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π</a:t>
            </a:r>
            <a:r>
              <a:rPr lang="cs-CZ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) a opačně.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0C023DE6-ABB9-465C-A0C5-1C714B7D6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889" y="2247447"/>
            <a:ext cx="5453138" cy="295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7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3328" y="247795"/>
            <a:ext cx="6691745" cy="50092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FAKTORY </a:t>
            </a:r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OVLIVŇUJÍCÍ</a:t>
            </a: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 KŘIVKU ELM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" y="1432215"/>
            <a:ext cx="4655126" cy="5177990"/>
          </a:xfrm>
          <a:solidFill>
            <a:schemeClr val="bg2">
              <a:lumMod val="20000"/>
              <a:lumOff val="80000"/>
            </a:schemeClr>
          </a:solidFill>
        </p:spPr>
        <p:txBody>
          <a:bodyPr anchor="t">
            <a:normAutofit fontScale="85000" lnSpcReduction="20000"/>
          </a:bodyPr>
          <a:lstStyle/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OČEKÁVANÁ MÍRA INFLACE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růstu očekávané míry inflace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růst očekávané míry inflace povede k poklesu mezery úrokových sazeb (RG) a k posunu křivky ELM doprava dolů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400" dirty="0">
                <a:solidFill>
                  <a:schemeClr val="tx1"/>
                </a:solidFill>
              </a:rPr>
              <a:t>pokles reálné úrokové míry, což způsobí růst investiční a spotřební poptávky, což vyvolá růst agregátní poptávky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400" dirty="0">
                <a:solidFill>
                  <a:schemeClr val="tx1"/>
                </a:solidFill>
              </a:rPr>
              <a:t>výsledným efektem bude růst reálného důchodu 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výsledkem růstu očekávané míry inflace bude tedy růst reálného důchodu doprovázený růstem nominálních úrokových sazeb a poklesem reálných úrokových sazeb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CD2074B-5E8C-476E-A9F9-4A45EC31D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170" y="748724"/>
            <a:ext cx="4242502" cy="333339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5DE6391A-3DEE-46CA-BC55-23326EC36108}"/>
              </a:ext>
            </a:extLst>
          </p:cNvPr>
          <p:cNvSpPr/>
          <p:nvPr/>
        </p:nvSpPr>
        <p:spPr>
          <a:xfrm>
            <a:off x="4921476" y="4215570"/>
            <a:ext cx="4572000" cy="734945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ZMĚNY SPLATNOSTNÍ PRÉMIE</a:t>
            </a:r>
          </a:p>
          <a:p>
            <a:pPr hangingPunct="0">
              <a:lnSpc>
                <a:spcPct val="120000"/>
              </a:lnSpc>
            </a:pPr>
            <a:r>
              <a:rPr lang="cs-CZ" dirty="0"/>
              <a:t>růstu rizikové prémie (růst MP)</a:t>
            </a:r>
            <a:endParaRPr lang="cs-CZ" sz="105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8B89AD1-72C4-458D-AB6D-E8EB4E15B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964" y="4910138"/>
            <a:ext cx="2490708" cy="194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0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4DE5C89E-2C53-4E41-91E3-63C1E441C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0907" y="4165600"/>
            <a:ext cx="3335100" cy="258156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5FC2077-1246-422D-AF0A-094A148D8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6653" y="1006891"/>
            <a:ext cx="3249353" cy="249369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ÚČINEK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HOSPODÁŘSKO-POLITICKÝCH </a:t>
            </a: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OPATŘENÍ V MODELU IS-ELM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582" y="110837"/>
            <a:ext cx="5248563" cy="5889914"/>
          </a:xfrm>
        </p:spPr>
        <p:txBody>
          <a:bodyPr anchor="t">
            <a:normAutofit/>
          </a:bodyPr>
          <a:lstStyle/>
          <a:p>
            <a:pPr hangingPunct="0"/>
            <a:r>
              <a:rPr lang="cs-CZ" sz="1950" dirty="0">
                <a:solidFill>
                  <a:schemeClr val="tx1"/>
                </a:solidFill>
              </a:rPr>
              <a:t>Monetární politika – antiinflační politika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pokud vzroste očekávaná míra inflace CB bude provádět monetární restrikci</a:t>
            </a:r>
          </a:p>
          <a:p>
            <a:pPr hangingPunct="0"/>
            <a:endParaRPr lang="cs-CZ" sz="1950" dirty="0">
              <a:solidFill>
                <a:schemeClr val="tx1"/>
              </a:solidFill>
            </a:endParaRPr>
          </a:p>
          <a:p>
            <a:pPr hangingPunct="0"/>
            <a:endParaRPr lang="cs-CZ" sz="1950" dirty="0">
              <a:solidFill>
                <a:schemeClr val="tx1"/>
              </a:solidFill>
            </a:endParaRPr>
          </a:p>
          <a:p>
            <a:pPr hangingPunct="0"/>
            <a:endParaRPr lang="cs-CZ" sz="1950" dirty="0">
              <a:solidFill>
                <a:schemeClr val="tx1"/>
              </a:solidFill>
            </a:endParaRPr>
          </a:p>
          <a:p>
            <a:pPr hangingPunct="0"/>
            <a:endParaRPr lang="cs-CZ" sz="195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195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788" dirty="0">
              <a:solidFill>
                <a:schemeClr val="tx1"/>
              </a:solidFill>
            </a:endParaRPr>
          </a:p>
          <a:p>
            <a:pPr hangingPunct="0"/>
            <a:r>
              <a:rPr lang="cs-CZ" sz="1950" dirty="0">
                <a:solidFill>
                  <a:schemeClr val="tx1"/>
                </a:solidFill>
              </a:rPr>
              <a:t>Fiskální politika - fiskální expanze bude doprovázena restriktivní monetární politikou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FCAF851-7AB1-4B92-B5F2-88D40663D7C3}"/>
              </a:ext>
            </a:extLst>
          </p:cNvPr>
          <p:cNvSpPr/>
          <p:nvPr/>
        </p:nvSpPr>
        <p:spPr>
          <a:xfrm>
            <a:off x="2611582" y="1286772"/>
            <a:ext cx="3161145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</a:rPr>
              <a:t>Křivka ELM se tedy chová podobně jako křivka LM v klasickém modelu IS-LM. Rozdíl je ale v tom, že v modelu IS-ELM může být pohyb křivky ELM způsobený monetární politikou doprovázen změnou splatnostní prémie nebo změnou očekávané míry inflace. </a:t>
            </a:r>
            <a:endParaRPr lang="cs-CZ" sz="1600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C080094-3DC0-4E98-8B3C-FF4D4F3AA99D}"/>
              </a:ext>
            </a:extLst>
          </p:cNvPr>
          <p:cNvSpPr/>
          <p:nvPr/>
        </p:nvSpPr>
        <p:spPr>
          <a:xfrm>
            <a:off x="2611582" y="4165600"/>
            <a:ext cx="316114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fiskální expanze (IS</a:t>
            </a:r>
            <a:r>
              <a:rPr lang="cs-CZ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0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cs-CZ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zvýšení reálného důchodu a růstu reálné úrokové míry na r</a:t>
            </a:r>
            <a:r>
              <a:rPr lang="cs-CZ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centrální banka zareaguje restriktivní monetární politikou (ELM</a:t>
            </a:r>
            <a:r>
              <a:rPr lang="cs-CZ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0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ELM</a:t>
            </a:r>
            <a:r>
              <a:rPr lang="cs-CZ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v našem případě rovnováha nastane v bodě E</a:t>
            </a:r>
            <a:r>
              <a:rPr lang="cs-CZ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při nezměněném reálném důchodu a vyšší reálné úrokové míře r</a:t>
            </a:r>
            <a:r>
              <a:rPr lang="cs-CZ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22779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37" y="4692072"/>
            <a:ext cx="6502400" cy="1237673"/>
          </a:xfrm>
        </p:spPr>
        <p:txBody>
          <a:bodyPr anchor="ctr">
            <a:normAutofit/>
          </a:bodyPr>
          <a:lstStyle/>
          <a:p>
            <a:pPr algn="r"/>
            <a:r>
              <a:rPr lang="cs-CZ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728</TotalTime>
  <Words>978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Corbel</vt:lpstr>
      <vt:lpstr>Times New Roman</vt:lpstr>
      <vt:lpstr>Wingdings 2</vt:lpstr>
      <vt:lpstr>Rámeček</vt:lpstr>
      <vt:lpstr>Makroekonomie 3+2, NPMABMI  Model IS-ELM</vt:lpstr>
      <vt:lpstr>Teoretický vstup k modelu     IS-ELM</vt:lpstr>
      <vt:lpstr>Úrokové sazby</vt:lpstr>
      <vt:lpstr>Rozdíly mez úrokovými sazbami</vt:lpstr>
      <vt:lpstr>Mezera úrokových sazeb</vt:lpstr>
      <vt:lpstr>Křivka ELM</vt:lpstr>
      <vt:lpstr>FAKTORY OVLIVŇUJÍCÍ KŘIVKU ELM</vt:lpstr>
      <vt:lpstr>ÚČINEK HOSPODÁŘSKO-POLITICKÝCH OPATŘENÍ V MODELU IS-ELM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111</cp:revision>
  <cp:lastPrinted>2019-09-04T11:02:17Z</cp:lastPrinted>
  <dcterms:created xsi:type="dcterms:W3CDTF">2019-08-09T18:58:20Z</dcterms:created>
  <dcterms:modified xsi:type="dcterms:W3CDTF">2020-04-23T08:47:14Z</dcterms:modified>
</cp:coreProperties>
</file>