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handoutMasterIdLst>
    <p:handoutMasterId r:id="rId13"/>
  </p:handoutMasterIdLst>
  <p:sldIdLst>
    <p:sldId id="274" r:id="rId2"/>
    <p:sldId id="263" r:id="rId3"/>
    <p:sldId id="289" r:id="rId4"/>
    <p:sldId id="290" r:id="rId5"/>
    <p:sldId id="293" r:id="rId6"/>
    <p:sldId id="294" r:id="rId7"/>
    <p:sldId id="295" r:id="rId8"/>
    <p:sldId id="298" r:id="rId9"/>
    <p:sldId id="302" r:id="rId10"/>
    <p:sldId id="305" r:id="rId11"/>
    <p:sldId id="261" r:id="rId1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67D7E-0490-41AC-9754-96AF99EAA0B9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0AB08E-C68C-4441-AFE8-B215937F50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698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556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44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76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79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0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31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64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7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961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46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4/24/2020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25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38" y="3609040"/>
            <a:ext cx="6585098" cy="2298178"/>
          </a:xfrm>
        </p:spPr>
        <p:txBody>
          <a:bodyPr anchor="b">
            <a:noAutofit/>
          </a:bodyPr>
          <a:lstStyle/>
          <a:p>
            <a:r>
              <a:rPr lang="cs-CZ" sz="7200" b="1" dirty="0"/>
              <a:t>Makroekonomie</a:t>
            </a:r>
            <a:br>
              <a:rPr lang="cs-CZ" sz="4800" dirty="0"/>
            </a:br>
            <a:r>
              <a:rPr lang="cs-CZ" sz="4800" dirty="0"/>
              <a:t>3+2, NPMABMI</a:t>
            </a:r>
            <a:br>
              <a:rPr lang="cs-CZ" sz="4800" dirty="0"/>
            </a:br>
            <a:br>
              <a:rPr lang="cs-CZ" sz="3200" dirty="0"/>
            </a:b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Model IS-LM-BP, devizové kurzy a platební bilance</a:t>
            </a:r>
            <a:endParaRPr lang="cs-CZ" sz="4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00518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52F0B0B3-991B-43B6-A40E-9256F3D2E35F}"/>
              </a:ext>
            </a:extLst>
          </p:cNvPr>
          <p:cNvSpPr/>
          <p:nvPr/>
        </p:nvSpPr>
        <p:spPr>
          <a:xfrm>
            <a:off x="7343593" y="950782"/>
            <a:ext cx="1800407" cy="1586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lnSpc>
                <a:spcPct val="80000"/>
              </a:lnSpc>
              <a:defRPr/>
            </a:pPr>
            <a:r>
              <a:rPr lang="cs-CZ" sz="6600" b="1" kern="0" dirty="0">
                <a:solidFill>
                  <a:schemeClr val="accent5">
                    <a:lumMod val="50000"/>
                  </a:schemeClr>
                </a:solidFill>
              </a:rPr>
              <a:t>4/8</a:t>
            </a:r>
            <a:endParaRPr lang="cs-CZ" sz="5400" b="1" kern="0" dirty="0">
              <a:solidFill>
                <a:schemeClr val="accent5">
                  <a:lumMod val="50000"/>
                </a:schemeClr>
              </a:solidFill>
            </a:endParaRPr>
          </a:p>
          <a:p>
            <a:pPr defTabSz="685800">
              <a:lnSpc>
                <a:spcPct val="80000"/>
              </a:lnSpc>
              <a:defRPr/>
            </a:pPr>
            <a:endParaRPr lang="cs-CZ" sz="5400" kern="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A035DAF0-844D-4D86-B01F-2E65269EE636}"/>
              </a:ext>
            </a:extLst>
          </p:cNvPr>
          <p:cNvSpPr/>
          <p:nvPr/>
        </p:nvSpPr>
        <p:spPr>
          <a:xfrm>
            <a:off x="7038109" y="4968499"/>
            <a:ext cx="210589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700" b="1" dirty="0">
                <a:solidFill>
                  <a:schemeClr val="accent2">
                    <a:lumMod val="50000"/>
                  </a:schemeClr>
                </a:solidFill>
              </a:rPr>
              <a:t>Manažerská </a:t>
            </a:r>
            <a:r>
              <a:rPr lang="cs-CZ" sz="2800" b="1" dirty="0">
                <a:solidFill>
                  <a:schemeClr val="accent2">
                    <a:lumMod val="50000"/>
                  </a:schemeClr>
                </a:solidFill>
              </a:rPr>
              <a:t>informatika</a:t>
            </a:r>
            <a:endParaRPr lang="cs-CZ" sz="27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CF8B628A-EAD2-416F-A6DE-819C4B628F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0646" y="2537050"/>
            <a:ext cx="3047105" cy="229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104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05547"/>
            <a:ext cx="2521324" cy="2548508"/>
          </a:xfrm>
        </p:spPr>
        <p:txBody>
          <a:bodyPr>
            <a:normAutofit fontScale="90000"/>
          </a:bodyPr>
          <a:lstStyle/>
          <a:p>
            <a:r>
              <a:rPr lang="pl-PL" sz="2325" b="1" dirty="0">
                <a:solidFill>
                  <a:schemeClr val="accent5">
                    <a:lumMod val="50000"/>
                  </a:schemeClr>
                </a:solidFill>
              </a:rPr>
              <a:t>Hospodářská politika v modelu</a:t>
            </a:r>
            <a:br>
              <a:rPr lang="pl-PL" sz="2325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2325" b="1" dirty="0">
                <a:solidFill>
                  <a:schemeClr val="accent5">
                    <a:lumMod val="50000"/>
                  </a:schemeClr>
                </a:solidFill>
              </a:rPr>
              <a:t>IS-LM-BP: </a:t>
            </a:r>
            <a:br>
              <a:rPr lang="pl-PL" sz="2325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pl-PL" sz="33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300" b="1" dirty="0">
                <a:solidFill>
                  <a:schemeClr val="accent5">
                    <a:lumMod val="50000"/>
                  </a:schemeClr>
                </a:solidFill>
              </a:rPr>
              <a:t>dokonalá imobilita kapitálu-  </a:t>
            </a:r>
            <a:r>
              <a:rPr lang="cs-CZ" sz="3100" b="1" dirty="0">
                <a:solidFill>
                  <a:schemeClr val="accent2">
                    <a:lumMod val="50000"/>
                  </a:schemeClr>
                </a:solidFill>
              </a:rPr>
              <a:t>monetární expanze v systému pevných devizových kurzů</a:t>
            </a:r>
            <a:endParaRPr lang="cs-CZ" sz="3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E8FEE02-6A13-44C0-AB64-23E3D276D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2927" y="285399"/>
            <a:ext cx="4448102" cy="3732419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0E8DFC22-DECE-4230-B424-02894C6067BB}"/>
              </a:ext>
            </a:extLst>
          </p:cNvPr>
          <p:cNvSpPr/>
          <p:nvPr/>
        </p:nvSpPr>
        <p:spPr>
          <a:xfrm>
            <a:off x="2604654" y="4123830"/>
            <a:ext cx="6456218" cy="255454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CB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(M/P)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(LM</a:t>
            </a:r>
            <a:r>
              <a:rPr lang="cs-CZ" sz="2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LM</a:t>
            </a:r>
            <a:r>
              <a:rPr lang="cs-CZ" sz="2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↓i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(i</a:t>
            </a:r>
            <a:r>
              <a:rPr lang="cs-CZ" sz="2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 a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 (Y</a:t>
            </a:r>
            <a:r>
              <a:rPr lang="cs-CZ" sz="2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</a:p>
          <a:p>
            <a:pPr lvl="0"/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i&lt;</a:t>
            </a:r>
            <a:r>
              <a:rPr lang="cs-CZ" sz="2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if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 → žádný vliv na pohyb kapitálu ani tlak na změnu kurzu</a:t>
            </a:r>
          </a:p>
          <a:p>
            <a:pPr lvl="0"/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↑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Y→ ↑IM a ↓NX a deficit BP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tlak na devalvaci domácí měny, čemuž však musí centrální banka ve fixingu zabránit prostřednictvím prodeje cizí měny a nákupu měny domácí, čímž snižuje nabídku peněz v ekonomice (roste i)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LM</a:t>
            </a:r>
            <a:r>
              <a:rPr lang="cs-CZ" sz="2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se vrací do LM</a:t>
            </a:r>
            <a:r>
              <a:rPr lang="cs-CZ" sz="20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cs-CZ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a obnovuje se se původní rovnováha. MP je zcela neúčinná. </a:t>
            </a:r>
            <a:endParaRPr lang="cs-CZ" sz="20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058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4037" y="4692072"/>
            <a:ext cx="6502400" cy="1237673"/>
          </a:xfrm>
        </p:spPr>
        <p:txBody>
          <a:bodyPr anchor="ctr">
            <a:normAutofit/>
          </a:bodyPr>
          <a:lstStyle/>
          <a:p>
            <a:pPr algn="r"/>
            <a:r>
              <a:rPr lang="cs-CZ" sz="5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Devizový trh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3873" y="64655"/>
            <a:ext cx="6324600" cy="6696363"/>
          </a:xfrm>
        </p:spPr>
        <p:txBody>
          <a:bodyPr anchor="t">
            <a:normAutofit/>
          </a:bodyPr>
          <a:lstStyle/>
          <a:p>
            <a:pPr hangingPunct="0"/>
            <a:r>
              <a:rPr lang="cs-CZ" sz="2000" dirty="0">
                <a:solidFill>
                  <a:schemeClr val="tx1"/>
                </a:solidFill>
              </a:rPr>
              <a:t>devizový trh je místo, kde jednotliví účastníci prodávají či nakupují zahraniční národní měny, resp. veškerá depozita denominovaná v různých národních měnách</a:t>
            </a:r>
          </a:p>
          <a:p>
            <a:pPr lvl="1" hangingPunct="0"/>
            <a:r>
              <a:rPr lang="cs-CZ" sz="2000" dirty="0">
                <a:solidFill>
                  <a:schemeClr val="tx1"/>
                </a:solidFill>
              </a:rPr>
              <a:t>místo střetu nabídky a poptávky po dané měně </a:t>
            </a:r>
          </a:p>
          <a:p>
            <a:pPr lvl="2" hangingPunct="0"/>
            <a:r>
              <a:rPr lang="cs-CZ" sz="1800" dirty="0">
                <a:solidFill>
                  <a:schemeClr val="tx1"/>
                </a:solidFill>
              </a:rPr>
              <a:t>mezi faktory ovlivňující tuto nabídku či poptávku </a:t>
            </a:r>
            <a:r>
              <a:rPr lang="cs-CZ" sz="1800" u="sng" dirty="0">
                <a:solidFill>
                  <a:schemeClr val="tx1"/>
                </a:solidFill>
              </a:rPr>
              <a:t>v krátkém období </a:t>
            </a:r>
            <a:r>
              <a:rPr lang="cs-CZ" sz="1800" dirty="0">
                <a:solidFill>
                  <a:schemeClr val="tx1"/>
                </a:solidFill>
              </a:rPr>
              <a:t>patří změny cenových hladin, úrokových sazeb, peněžní zásoby, reálného produktu, očekávání ohledně budoucího vývoje devizového kurzu a zásahy státních institucí (kurzové intervence)</a:t>
            </a:r>
          </a:p>
          <a:p>
            <a:pPr lvl="2" hangingPunct="0"/>
            <a:r>
              <a:rPr lang="cs-CZ" sz="1800" u="sng" dirty="0">
                <a:solidFill>
                  <a:schemeClr val="tx1"/>
                </a:solidFill>
              </a:rPr>
              <a:t>v dlouhém období </a:t>
            </a:r>
            <a:r>
              <a:rPr lang="cs-CZ" sz="1800" dirty="0">
                <a:solidFill>
                  <a:schemeClr val="tx1"/>
                </a:solidFill>
              </a:rPr>
              <a:t>je vývoj DK vysvětlen teorií parity kupní síly (absolutní (E=P/P</a:t>
            </a:r>
            <a:r>
              <a:rPr lang="cs-CZ" sz="1800" baseline="-25000" dirty="0">
                <a:solidFill>
                  <a:schemeClr val="tx1"/>
                </a:solidFill>
              </a:rPr>
              <a:t>f</a:t>
            </a:r>
            <a:r>
              <a:rPr lang="cs-CZ" sz="1800" dirty="0">
                <a:solidFill>
                  <a:schemeClr val="tx1"/>
                </a:solidFill>
              </a:rPr>
              <a:t>) a relativní verze (</a:t>
            </a:r>
            <a:r>
              <a:rPr lang="el-GR" sz="1800" dirty="0">
                <a:solidFill>
                  <a:schemeClr val="tx1"/>
                </a:solidFill>
              </a:rPr>
              <a:t>%Δ𝐸=%Δ𝑃−%Δ𝑃</a:t>
            </a:r>
            <a:r>
              <a:rPr lang="cs-CZ" sz="1800" baseline="-25000" dirty="0">
                <a:solidFill>
                  <a:schemeClr val="tx1"/>
                </a:solidFill>
              </a:rPr>
              <a:t>f</a:t>
            </a:r>
            <a:r>
              <a:rPr lang="el-GR" sz="1800" dirty="0">
                <a:solidFill>
                  <a:schemeClr val="tx1"/>
                </a:solidFill>
              </a:rPr>
              <a:t>=𝜋−𝜋</a:t>
            </a:r>
            <a:r>
              <a:rPr lang="cs-CZ" sz="1800" baseline="-25000" dirty="0">
                <a:solidFill>
                  <a:schemeClr val="tx1"/>
                </a:solidFill>
              </a:rPr>
              <a:t>f</a:t>
            </a:r>
            <a:r>
              <a:rPr lang="cs-CZ" sz="1800" dirty="0">
                <a:solidFill>
                  <a:schemeClr val="tx1"/>
                </a:solidFill>
              </a:rPr>
              <a:t>))</a:t>
            </a:r>
          </a:p>
          <a:p>
            <a:pPr lvl="3" hangingPunct="0"/>
            <a:r>
              <a:rPr lang="cs-CZ" sz="1800" dirty="0">
                <a:solidFill>
                  <a:schemeClr val="tx1"/>
                </a:solidFill>
              </a:rPr>
              <a:t>zákon jedné ceny</a:t>
            </a:r>
          </a:p>
          <a:p>
            <a:pPr lvl="2" hangingPunct="0"/>
            <a:r>
              <a:rPr lang="cs-CZ" sz="1800" u="sng" dirty="0">
                <a:solidFill>
                  <a:schemeClr val="tx1"/>
                </a:solidFill>
              </a:rPr>
              <a:t>časově nezařaditelné</a:t>
            </a:r>
            <a:r>
              <a:rPr lang="cs-CZ" sz="1800" dirty="0">
                <a:solidFill>
                  <a:schemeClr val="tx1"/>
                </a:solidFill>
              </a:rPr>
              <a:t> (politické, historické, externí podmínky, mezinárodní koordinace a spolupráce, strukturální charakteristika dané země)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komerční banky, devizoví dealeři a brokeři, centrální banky, firmy apod.</a:t>
            </a:r>
          </a:p>
          <a:p>
            <a:pPr hangingPunct="0"/>
            <a:r>
              <a:rPr lang="cs-CZ" sz="2150" dirty="0">
                <a:solidFill>
                  <a:schemeClr val="tx1"/>
                </a:solidFill>
              </a:rPr>
              <a:t>funkce devizového trhu: </a:t>
            </a:r>
            <a:r>
              <a:rPr lang="cs-CZ" sz="2000" dirty="0">
                <a:solidFill>
                  <a:schemeClr val="tx1"/>
                </a:solidFill>
              </a:rPr>
              <a:t>umožňuje zahraniční obchod a mezinárodní investování, zajištění se proti kurzovému riziku, spekulační funkce, dovoluje arbitráž</a:t>
            </a:r>
          </a:p>
        </p:txBody>
      </p:sp>
    </p:spTree>
    <p:extLst>
      <p:ext uri="{BB962C8B-B14F-4D97-AF65-F5344CB8AC3E}">
        <p14:creationId xmlns:p14="http://schemas.microsoft.com/office/powerpoint/2010/main" val="336095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700128"/>
            <a:ext cx="2521324" cy="3450887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Devizový kurz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3127" y="286327"/>
            <a:ext cx="6285346" cy="6571673"/>
          </a:xfrm>
        </p:spPr>
        <p:txBody>
          <a:bodyPr anchor="t">
            <a:normAutofit/>
          </a:bodyPr>
          <a:lstStyle/>
          <a:p>
            <a:pPr hangingPunct="0"/>
            <a:r>
              <a:rPr lang="cs-CZ" sz="2400" dirty="0">
                <a:solidFill>
                  <a:schemeClr val="tx1"/>
                </a:solidFill>
              </a:rPr>
              <a:t>představuje cenu jedné měny vyjádřenou v jednotkách jiné měny nebo vztaženou ke koši měn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směnný nebo měnový </a:t>
            </a:r>
          </a:p>
          <a:p>
            <a:pPr lvl="1" hangingPunct="0"/>
            <a:r>
              <a:rPr lang="cs-CZ" sz="2400" dirty="0">
                <a:solidFill>
                  <a:schemeClr val="tx1"/>
                </a:solidFill>
              </a:rPr>
              <a:t>dvojí vyjádření kurzu, závisí na kótování (způsob vyjádření kurzu) 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přímé: 28 CZK/EUR; nepřímé:0,04 EUR/CZK</a:t>
            </a:r>
          </a:p>
          <a:p>
            <a:pPr lvl="2" hangingPunct="0"/>
            <a:r>
              <a:rPr lang="cs-CZ" sz="2000" dirty="0">
                <a:solidFill>
                  <a:schemeClr val="tx1"/>
                </a:solidFill>
              </a:rPr>
              <a:t>vždy platí, že jedna měna posiluje, zatímco druhá oslabuje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nominální a reálný devizový kurz (R=E*P</a:t>
            </a:r>
            <a:r>
              <a:rPr lang="cs-CZ" sz="2400" baseline="-25000" dirty="0">
                <a:solidFill>
                  <a:schemeClr val="tx1"/>
                </a:solidFill>
              </a:rPr>
              <a:t>f</a:t>
            </a:r>
            <a:r>
              <a:rPr lang="cs-CZ" sz="2400" dirty="0">
                <a:solidFill>
                  <a:schemeClr val="tx1"/>
                </a:solidFill>
              </a:rPr>
              <a:t>/P)</a:t>
            </a:r>
          </a:p>
          <a:p>
            <a:pPr hangingPunct="0"/>
            <a:r>
              <a:rPr lang="cs-CZ" sz="2400" dirty="0">
                <a:solidFill>
                  <a:schemeClr val="tx1"/>
                </a:solidFill>
              </a:rPr>
              <a:t>režimy směnných (devizových) kurzů: volný a ř</a:t>
            </a:r>
            <a:r>
              <a:rPr lang="cs-CZ" sz="2400" b="1" dirty="0">
                <a:solidFill>
                  <a:schemeClr val="tx1"/>
                </a:solidFill>
              </a:rPr>
              <a:t>ízený </a:t>
            </a:r>
            <a:r>
              <a:rPr lang="cs-CZ" sz="2400" b="1" dirty="0" err="1">
                <a:solidFill>
                  <a:schemeClr val="tx1"/>
                </a:solidFill>
              </a:rPr>
              <a:t>floating</a:t>
            </a:r>
            <a:r>
              <a:rPr lang="cs-CZ" sz="2400" dirty="0">
                <a:solidFill>
                  <a:schemeClr val="tx1"/>
                </a:solidFill>
              </a:rPr>
              <a:t>, posuvné a pevné zavěšení, cílové zóny a pásma, </a:t>
            </a:r>
            <a:r>
              <a:rPr lang="cs-CZ" sz="2400" b="1" dirty="0">
                <a:solidFill>
                  <a:schemeClr val="tx1"/>
                </a:solidFill>
              </a:rPr>
              <a:t>fixní devizový kurz</a:t>
            </a:r>
            <a:r>
              <a:rPr lang="cs-CZ" sz="2400" dirty="0">
                <a:solidFill>
                  <a:schemeClr val="tx1"/>
                </a:solidFill>
              </a:rPr>
              <a:t>, měnová unie, měnový výbor</a:t>
            </a:r>
          </a:p>
          <a:p>
            <a:pPr lvl="1" hangingPunct="0"/>
            <a:r>
              <a:rPr lang="cs-CZ" sz="2000" dirty="0">
                <a:solidFill>
                  <a:schemeClr val="tx1"/>
                </a:solidFill>
              </a:rPr>
              <a:t>ČR uplatňuje systém řízeného </a:t>
            </a:r>
            <a:r>
              <a:rPr lang="cs-CZ" sz="2000" dirty="0" err="1">
                <a:solidFill>
                  <a:schemeClr val="tx1"/>
                </a:solidFill>
              </a:rPr>
              <a:t>floagintu</a:t>
            </a:r>
            <a:r>
              <a:rPr lang="cs-CZ" sz="2000" dirty="0">
                <a:solidFill>
                  <a:schemeClr val="tx1"/>
                </a:solidFill>
              </a:rPr>
              <a:t>.</a:t>
            </a:r>
          </a:p>
          <a:p>
            <a:pPr hangingPunct="0"/>
            <a:r>
              <a:rPr lang="es-ES" sz="2400" dirty="0">
                <a:solidFill>
                  <a:schemeClr val="tx1"/>
                </a:solidFill>
              </a:rPr>
              <a:t>devalvac</a:t>
            </a:r>
            <a:r>
              <a:rPr lang="cs-CZ" sz="2400" dirty="0">
                <a:solidFill>
                  <a:schemeClr val="tx1"/>
                </a:solidFill>
              </a:rPr>
              <a:t>e</a:t>
            </a:r>
            <a:r>
              <a:rPr lang="es-ES" sz="2400" dirty="0">
                <a:solidFill>
                  <a:schemeClr val="tx1"/>
                </a:solidFill>
              </a:rPr>
              <a:t>, depreciac</a:t>
            </a:r>
            <a:r>
              <a:rPr lang="cs-CZ" sz="2400" dirty="0">
                <a:solidFill>
                  <a:schemeClr val="tx1"/>
                </a:solidFill>
              </a:rPr>
              <a:t>e</a:t>
            </a:r>
            <a:r>
              <a:rPr lang="es-ES" sz="2400" dirty="0">
                <a:solidFill>
                  <a:schemeClr val="tx1"/>
                </a:solidFill>
              </a:rPr>
              <a:t> a revalvac</a:t>
            </a:r>
            <a:r>
              <a:rPr lang="cs-CZ" sz="2400" dirty="0">
                <a:solidFill>
                  <a:schemeClr val="tx1"/>
                </a:solidFill>
              </a:rPr>
              <a:t>e</a:t>
            </a:r>
            <a:r>
              <a:rPr lang="es-ES" sz="2400" dirty="0">
                <a:solidFill>
                  <a:schemeClr val="tx1"/>
                </a:solidFill>
              </a:rPr>
              <a:t>, apreciac</a:t>
            </a:r>
            <a:r>
              <a:rPr lang="cs-CZ" sz="2400" dirty="0">
                <a:solidFill>
                  <a:schemeClr val="tx1"/>
                </a:solidFill>
              </a:rPr>
              <a:t>e</a:t>
            </a:r>
          </a:p>
          <a:p>
            <a:pPr lvl="1" hangingPunct="0"/>
            <a:endParaRPr lang="cs-CZ" sz="16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85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9" y="1834675"/>
            <a:ext cx="2521324" cy="2548508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Platební bilance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3056" y="120073"/>
            <a:ext cx="6456217" cy="6640945"/>
          </a:xfrm>
        </p:spPr>
        <p:txBody>
          <a:bodyPr anchor="t">
            <a:normAutofit lnSpcReduction="10000"/>
          </a:bodyPr>
          <a:lstStyle/>
          <a:p>
            <a:pPr hangingPunct="0"/>
            <a:r>
              <a:rPr lang="cs-CZ" sz="1800" dirty="0">
                <a:solidFill>
                  <a:schemeClr val="tx1"/>
                </a:solidFill>
              </a:rPr>
              <a:t>platební bilance (BP) je systematickým statistickým výkazem peněžních i nepeněžních toků (vyjádřených však v penězích) všech ekonomických transakcí mezi subjekty domácí země (rezidenty) a okolním světem (nerezidenty) za zvolené období (zpravidla se jedná o jeden rok) sestavených dle pravidel podvojného účetnictví</a:t>
            </a:r>
          </a:p>
          <a:p>
            <a:pPr hangingPunct="0"/>
            <a:r>
              <a:rPr lang="cs-CZ" sz="1800" dirty="0">
                <a:solidFill>
                  <a:schemeClr val="tx1"/>
                </a:solidFill>
              </a:rPr>
              <a:t>platební bilance, je vždy vyrovnaná</a:t>
            </a:r>
          </a:p>
          <a:p>
            <a:pPr hangingPunct="0"/>
            <a:r>
              <a:rPr lang="cs-CZ" sz="1800" dirty="0">
                <a:solidFill>
                  <a:schemeClr val="tx1"/>
                </a:solidFill>
              </a:rPr>
              <a:t>členíme ji horizontálně a vertikálně 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vertikální členění je důsledkem principu podvojného účetnictví, tj. každý záznam se znaménkem plus je doprovázen druhým záznamem se znaménkem mínus (prodej automobilu, přijatá platba za automobil), transakce členíme na </a:t>
            </a:r>
            <a:r>
              <a:rPr lang="cs-CZ" sz="1800" b="1" dirty="0">
                <a:solidFill>
                  <a:schemeClr val="tx1"/>
                </a:solidFill>
              </a:rPr>
              <a:t>kreditní </a:t>
            </a:r>
            <a:r>
              <a:rPr lang="cs-CZ" sz="1800" dirty="0">
                <a:solidFill>
                  <a:schemeClr val="tx1"/>
                </a:solidFill>
              </a:rPr>
              <a:t>a </a:t>
            </a:r>
            <a:r>
              <a:rPr lang="cs-CZ" sz="1800" b="1" dirty="0">
                <a:solidFill>
                  <a:schemeClr val="tx1"/>
                </a:solidFill>
              </a:rPr>
              <a:t>debetní </a:t>
            </a:r>
            <a:r>
              <a:rPr lang="cs-CZ" sz="1800" dirty="0">
                <a:solidFill>
                  <a:schemeClr val="tx1"/>
                </a:solidFill>
              </a:rPr>
              <a:t>záznamy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horizontálně ji členíme na tyto hlavní účty:</a:t>
            </a:r>
          </a:p>
          <a:p>
            <a:pPr lvl="2" hangingPunct="0"/>
            <a:r>
              <a:rPr lang="cs-CZ" sz="1800" b="1" dirty="0">
                <a:solidFill>
                  <a:schemeClr val="tx1"/>
                </a:solidFill>
              </a:rPr>
              <a:t>Běžný účet</a:t>
            </a:r>
          </a:p>
          <a:p>
            <a:pPr lvl="2" hangingPunct="0"/>
            <a:r>
              <a:rPr lang="cs-CZ" sz="1800" b="1" dirty="0">
                <a:solidFill>
                  <a:schemeClr val="tx1"/>
                </a:solidFill>
              </a:rPr>
              <a:t>Kapitálový účet</a:t>
            </a:r>
          </a:p>
          <a:p>
            <a:pPr lvl="2" hangingPunct="0"/>
            <a:r>
              <a:rPr lang="cs-CZ" sz="1800" b="1" dirty="0">
                <a:solidFill>
                  <a:schemeClr val="tx1"/>
                </a:solidFill>
              </a:rPr>
              <a:t>Finanční účet </a:t>
            </a:r>
          </a:p>
          <a:p>
            <a:pPr lvl="2" hangingPunct="0"/>
            <a:r>
              <a:rPr lang="cs-CZ" sz="1800" b="1" dirty="0">
                <a:solidFill>
                  <a:schemeClr val="tx1"/>
                </a:solidFill>
              </a:rPr>
              <a:t>Saldo chyb a opomenutí, statistické diskrepance</a:t>
            </a:r>
          </a:p>
          <a:p>
            <a:pPr lvl="2" hangingPunct="0"/>
            <a:r>
              <a:rPr lang="cs-CZ" sz="1800" b="1" dirty="0">
                <a:solidFill>
                  <a:schemeClr val="tx1"/>
                </a:solidFill>
              </a:rPr>
              <a:t>Účet oficiálních devizových rezerv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vyrovnávací mechanismy platební bilance (klasický cenový, keynesiánský důchodový, úrokový a kurzový vyrovnávací mechanismus PB)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teorém lokomotivy, importovaná inflace</a:t>
            </a:r>
          </a:p>
        </p:txBody>
      </p:sp>
    </p:spTree>
    <p:extLst>
      <p:ext uri="{BB962C8B-B14F-4D97-AF65-F5344CB8AC3E}">
        <p14:creationId xmlns:p14="http://schemas.microsoft.com/office/powerpoint/2010/main" val="942969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05547"/>
            <a:ext cx="2521324" cy="2548508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Model </a:t>
            </a:r>
            <a:b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IS-LM-BP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3873" y="147782"/>
            <a:ext cx="6324600" cy="6710218"/>
          </a:xfrm>
        </p:spPr>
        <p:txBody>
          <a:bodyPr anchor="t">
            <a:normAutofit/>
          </a:bodyPr>
          <a:lstStyle/>
          <a:p>
            <a:pPr hangingPunct="0"/>
            <a:r>
              <a:rPr lang="cs-CZ" dirty="0">
                <a:solidFill>
                  <a:schemeClr val="tx1"/>
                </a:solidFill>
              </a:rPr>
              <a:t>rozšíření modelu IS-LM o </a:t>
            </a:r>
            <a:r>
              <a:rPr lang="cs-CZ" b="1" dirty="0">
                <a:solidFill>
                  <a:schemeClr val="tx1"/>
                </a:solidFill>
              </a:rPr>
              <a:t>otevřenou ekonomiku </a:t>
            </a:r>
            <a:r>
              <a:rPr lang="cs-CZ" dirty="0">
                <a:solidFill>
                  <a:schemeClr val="tx1"/>
                </a:solidFill>
              </a:rPr>
              <a:t>(mezinárodní obchod a mezinárodní finanční transakce)</a:t>
            </a:r>
          </a:p>
          <a:p>
            <a:pPr hangingPunct="0"/>
            <a:r>
              <a:rPr lang="cs-CZ" dirty="0">
                <a:solidFill>
                  <a:schemeClr val="tx1"/>
                </a:solidFill>
              </a:rPr>
              <a:t>v analýze ekonomiky v rámci modelu IS-LM-BP je nutné rozlišovat systém měnového kurzu, tj. zda uplatňujeme </a:t>
            </a:r>
            <a:r>
              <a:rPr lang="cs-CZ" b="1" dirty="0">
                <a:solidFill>
                  <a:schemeClr val="tx1"/>
                </a:solidFill>
              </a:rPr>
              <a:t>fixní</a:t>
            </a:r>
            <a:r>
              <a:rPr lang="cs-CZ" dirty="0">
                <a:solidFill>
                  <a:schemeClr val="tx1"/>
                </a:solidFill>
              </a:rPr>
              <a:t> nebo </a:t>
            </a:r>
            <a:r>
              <a:rPr lang="cs-CZ" b="1" dirty="0">
                <a:solidFill>
                  <a:schemeClr val="tx1"/>
                </a:solidFill>
              </a:rPr>
              <a:t>plovoucí devizový kurz</a:t>
            </a:r>
          </a:p>
          <a:p>
            <a:pPr marL="0" indent="0" hangingPunct="0">
              <a:buNone/>
            </a:pPr>
            <a:endParaRPr lang="cs-CZ" b="1" dirty="0">
              <a:solidFill>
                <a:schemeClr val="tx1"/>
              </a:solidFill>
            </a:endParaRPr>
          </a:p>
          <a:p>
            <a:pPr hangingPunct="0"/>
            <a:r>
              <a:rPr lang="cs-CZ" dirty="0">
                <a:solidFill>
                  <a:schemeClr val="tx1"/>
                </a:solidFill>
              </a:rPr>
              <a:t>trh peněz a ostatních finančních aktiv (</a:t>
            </a:r>
            <a:r>
              <a:rPr lang="cs-CZ" b="1" dirty="0">
                <a:solidFill>
                  <a:schemeClr val="accent2">
                    <a:lumMod val="50000"/>
                  </a:schemeClr>
                </a:solidFill>
              </a:rPr>
              <a:t>křivka LM</a:t>
            </a:r>
            <a:r>
              <a:rPr lang="cs-CZ" dirty="0">
                <a:solidFill>
                  <a:schemeClr val="tx1"/>
                </a:solidFill>
              </a:rPr>
              <a:t>) zůstává </a:t>
            </a:r>
            <a:r>
              <a:rPr lang="cs-CZ" sz="2000" dirty="0">
                <a:solidFill>
                  <a:schemeClr val="tx1"/>
                </a:solidFill>
              </a:rPr>
              <a:t>beze změny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trh statků a služeb (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křivka IS</a:t>
            </a:r>
            <a:r>
              <a:rPr lang="cs-CZ" sz="2000" dirty="0">
                <a:solidFill>
                  <a:schemeClr val="tx1"/>
                </a:solidFill>
              </a:rPr>
              <a:t>) je determinována dalšími proměnnými a je potřeba u ní rozlišovat, v jakém režimu devizového kurzu ekonomika funguje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nová </a:t>
            </a:r>
            <a:r>
              <a:rPr lang="cs-CZ" sz="2000" b="1" dirty="0">
                <a:solidFill>
                  <a:schemeClr val="accent2">
                    <a:lumMod val="50000"/>
                  </a:schemeClr>
                </a:solidFill>
              </a:rPr>
              <a:t>křivka BP </a:t>
            </a:r>
            <a:r>
              <a:rPr lang="cs-CZ" sz="2000" dirty="0">
                <a:solidFill>
                  <a:schemeClr val="tx1"/>
                </a:solidFill>
              </a:rPr>
              <a:t>představuje zjednodušeně vnější rovnováhu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platební bilance se skládá v rámci tohoto modelu pouze ze dvou účtů: běžného a finančního: 𝐵𝑃=𝐶𝐴+𝐶𝐹</a:t>
            </a:r>
          </a:p>
          <a:p>
            <a:pPr lvl="2" hangingPunct="0"/>
            <a:r>
              <a:rPr lang="cs-CZ" sz="1800" dirty="0">
                <a:solidFill>
                  <a:schemeClr val="tx1"/>
                </a:solidFill>
              </a:rPr>
              <a:t>běžný účet je ovlivněn výší reálného důchodů</a:t>
            </a:r>
          </a:p>
          <a:p>
            <a:pPr lvl="2" hangingPunct="0"/>
            <a:r>
              <a:rPr lang="cs-CZ" sz="1800" dirty="0">
                <a:solidFill>
                  <a:schemeClr val="tx1"/>
                </a:solidFill>
              </a:rPr>
              <a:t>finanční účet ovlivňují úrokové sazby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platební bilance (BP) je v rovnováze (BP = 0), když je v rovnováze buď běžný účet (CA) i finanční účet (CF) nebo když přebytek jednoho účtu vyrovná deficit druhého. Za tohoto stavu nebude vznikat tlak na změnu rezerv</a:t>
            </a:r>
          </a:p>
        </p:txBody>
      </p:sp>
    </p:spTree>
    <p:extLst>
      <p:ext uri="{BB962C8B-B14F-4D97-AF65-F5344CB8AC3E}">
        <p14:creationId xmlns:p14="http://schemas.microsoft.com/office/powerpoint/2010/main" val="498542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236" y="2857398"/>
            <a:ext cx="1946564" cy="697296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Křivka IS</a:t>
            </a:r>
          </a:p>
        </p:txBody>
      </p:sp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15B55629-5FB1-48EE-A360-973770D7450E}"/>
              </a:ext>
            </a:extLst>
          </p:cNvPr>
          <p:cNvSpPr txBox="1">
            <a:spLocks/>
          </p:cNvSpPr>
          <p:nvPr/>
        </p:nvSpPr>
        <p:spPr>
          <a:xfrm>
            <a:off x="2669310" y="65232"/>
            <a:ext cx="6474690" cy="3250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68580" tIns="34290" rIns="68580" bIns="3429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b="1" dirty="0">
                <a:solidFill>
                  <a:schemeClr val="accent5">
                    <a:lumMod val="50000"/>
                  </a:schemeClr>
                </a:solidFill>
              </a:rPr>
              <a:t>Rovnice IS v otevřené ekonomice s </a:t>
            </a:r>
            <a:r>
              <a:rPr lang="cs-CZ" sz="1800" b="1" u="sng" dirty="0">
                <a:solidFill>
                  <a:schemeClr val="accent5">
                    <a:lumMod val="50000"/>
                  </a:schemeClr>
                </a:solidFill>
              </a:rPr>
              <a:t>fixním </a:t>
            </a:r>
            <a:r>
              <a:rPr lang="cs-CZ" sz="1800" b="1" dirty="0">
                <a:solidFill>
                  <a:schemeClr val="accent5">
                    <a:lumMod val="50000"/>
                  </a:schemeClr>
                </a:solidFill>
              </a:rPr>
              <a:t>kurzem:</a:t>
            </a:r>
          </a:p>
          <a:p>
            <a:pPr marL="0" indent="0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b="1" dirty="0">
                <a:solidFill>
                  <a:schemeClr val="tx1"/>
                </a:solidFill>
              </a:rPr>
              <a:t>AD=</a:t>
            </a:r>
            <a:r>
              <a:rPr lang="cs-CZ" sz="1800" b="1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cs-CZ" sz="1800" b="1" dirty="0">
                <a:solidFill>
                  <a:schemeClr val="tx1"/>
                </a:solidFill>
              </a:rPr>
              <a:t>+</a:t>
            </a:r>
            <a:r>
              <a:rPr lang="cs-CZ" sz="1800" b="1" dirty="0">
                <a:solidFill>
                  <a:srgbClr val="7030A0"/>
                </a:solidFill>
              </a:rPr>
              <a:t>I</a:t>
            </a:r>
            <a:r>
              <a:rPr lang="cs-CZ" sz="1800" b="1" dirty="0">
                <a:solidFill>
                  <a:schemeClr val="tx1"/>
                </a:solidFill>
              </a:rPr>
              <a:t>+G+</a:t>
            </a:r>
            <a:r>
              <a:rPr lang="cs-CZ" sz="1800" b="1" dirty="0">
                <a:solidFill>
                  <a:srgbClr val="002060"/>
                </a:solidFill>
              </a:rPr>
              <a:t>NX   </a:t>
            </a:r>
            <a:r>
              <a:rPr lang="cs-CZ" sz="1800" dirty="0">
                <a:solidFill>
                  <a:srgbClr val="002060"/>
                </a:solidFill>
              </a:rPr>
              <a:t>kde NX=</a:t>
            </a:r>
            <a:r>
              <a:rPr lang="cs-CZ" sz="1800" dirty="0" err="1">
                <a:solidFill>
                  <a:srgbClr val="002060"/>
                </a:solidFill>
              </a:rPr>
              <a:t>NXa</a:t>
            </a:r>
            <a:r>
              <a:rPr lang="cs-CZ" sz="1800" dirty="0">
                <a:solidFill>
                  <a:srgbClr val="002060"/>
                </a:solidFill>
              </a:rPr>
              <a:t>–m*Y</a:t>
            </a:r>
          </a:p>
          <a:p>
            <a:pPr marL="0" indent="0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es-ES" sz="1800" dirty="0">
                <a:solidFill>
                  <a:schemeClr val="tx1"/>
                </a:solidFill>
              </a:rPr>
              <a:t>AD=</a:t>
            </a:r>
            <a:r>
              <a:rPr lang="es-ES" sz="1800" dirty="0">
                <a:solidFill>
                  <a:schemeClr val="accent5">
                    <a:lumMod val="75000"/>
                  </a:schemeClr>
                </a:solidFill>
              </a:rPr>
              <a:t>Ca+c*Y–c*Ta-c*t*Y+c*TR</a:t>
            </a:r>
            <a:r>
              <a:rPr lang="es-ES" sz="1800" dirty="0">
                <a:solidFill>
                  <a:schemeClr val="tx1"/>
                </a:solidFill>
              </a:rPr>
              <a:t>+</a:t>
            </a:r>
            <a:r>
              <a:rPr lang="es-ES" sz="1800" dirty="0">
                <a:solidFill>
                  <a:srgbClr val="7030A0"/>
                </a:solidFill>
              </a:rPr>
              <a:t>Ia-b</a:t>
            </a:r>
            <a:r>
              <a:rPr lang="cs-CZ" sz="1800" dirty="0">
                <a:solidFill>
                  <a:srgbClr val="7030A0"/>
                </a:solidFill>
              </a:rPr>
              <a:t>*</a:t>
            </a:r>
            <a:r>
              <a:rPr lang="es-ES" sz="1800" dirty="0">
                <a:solidFill>
                  <a:srgbClr val="7030A0"/>
                </a:solidFill>
              </a:rPr>
              <a:t>i+</a:t>
            </a:r>
            <a:r>
              <a:rPr lang="es-ES" sz="1800" dirty="0">
                <a:solidFill>
                  <a:schemeClr val="tx1"/>
                </a:solidFill>
              </a:rPr>
              <a:t>G+</a:t>
            </a:r>
            <a:r>
              <a:rPr lang="es-ES" sz="1800" dirty="0">
                <a:solidFill>
                  <a:srgbClr val="002060"/>
                </a:solidFill>
              </a:rPr>
              <a:t>NX</a:t>
            </a:r>
            <a:r>
              <a:rPr lang="cs-CZ" sz="1800" dirty="0">
                <a:solidFill>
                  <a:srgbClr val="002060"/>
                </a:solidFill>
              </a:rPr>
              <a:t>a</a:t>
            </a:r>
            <a:r>
              <a:rPr lang="es-ES" sz="1800" dirty="0">
                <a:solidFill>
                  <a:srgbClr val="002060"/>
                </a:solidFill>
              </a:rPr>
              <a:t>–m*Y</a:t>
            </a:r>
            <a:endParaRPr lang="cs-CZ" sz="1800" dirty="0">
              <a:solidFill>
                <a:srgbClr val="002060"/>
              </a:solidFill>
            </a:endParaRPr>
          </a:p>
          <a:p>
            <a:pPr marL="0" indent="0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dirty="0">
                <a:solidFill>
                  <a:srgbClr val="002060"/>
                </a:solidFill>
              </a:rPr>
              <a:t>	</a:t>
            </a:r>
            <a:r>
              <a:rPr lang="cs-CZ" sz="1800" dirty="0">
                <a:solidFill>
                  <a:schemeClr val="tx1"/>
                </a:solidFill>
              </a:rPr>
              <a:t>A = Ca + c*TR – c*Ta + </a:t>
            </a:r>
            <a:r>
              <a:rPr lang="cs-CZ" sz="1800" dirty="0" err="1">
                <a:solidFill>
                  <a:schemeClr val="tx1"/>
                </a:solidFill>
              </a:rPr>
              <a:t>Ia</a:t>
            </a:r>
            <a:r>
              <a:rPr lang="cs-CZ" sz="1800" dirty="0">
                <a:solidFill>
                  <a:schemeClr val="tx1"/>
                </a:solidFill>
              </a:rPr>
              <a:t> + G + </a:t>
            </a:r>
            <a:r>
              <a:rPr lang="cs-CZ" sz="1800" dirty="0" err="1">
                <a:solidFill>
                  <a:schemeClr val="tx1"/>
                </a:solidFill>
              </a:rPr>
              <a:t>NXa</a:t>
            </a:r>
            <a:endParaRPr lang="cs-CZ" sz="1800" baseline="-25000" dirty="0">
              <a:solidFill>
                <a:schemeClr val="tx1"/>
              </a:solidFill>
            </a:endParaRPr>
          </a:p>
          <a:p>
            <a:pPr marL="0" indent="0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it-IT" sz="1800" b="1" dirty="0">
                <a:solidFill>
                  <a:schemeClr val="tx1"/>
                </a:solidFill>
              </a:rPr>
              <a:t>AD=A+[c* (1 – t) – m]*Y- bi</a:t>
            </a:r>
            <a:endParaRPr lang="cs-CZ" sz="1800" b="1" dirty="0">
              <a:solidFill>
                <a:schemeClr val="tx1"/>
              </a:solidFill>
            </a:endParaRPr>
          </a:p>
          <a:p>
            <a:pPr marL="0" indent="0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b="1" dirty="0">
                <a:solidFill>
                  <a:schemeClr val="tx1"/>
                </a:solidFill>
              </a:rPr>
              <a:t>podmínka rovnováhy na trhu statků a služeb: </a:t>
            </a:r>
            <a:r>
              <a:rPr lang="cs-CZ" sz="1800" b="1" dirty="0">
                <a:solidFill>
                  <a:srgbClr val="FF0000"/>
                </a:solidFill>
              </a:rPr>
              <a:t>AD=Y</a:t>
            </a:r>
          </a:p>
          <a:p>
            <a:pPr marL="0" indent="0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dirty="0">
                <a:solidFill>
                  <a:schemeClr val="tx1"/>
                </a:solidFill>
              </a:rPr>
              <a:t> Y=A+[c*(1–t)–m]*Y-</a:t>
            </a:r>
            <a:r>
              <a:rPr lang="cs-CZ" sz="1800" dirty="0" err="1">
                <a:solidFill>
                  <a:schemeClr val="tx1"/>
                </a:solidFill>
              </a:rPr>
              <a:t>bi</a:t>
            </a:r>
            <a:r>
              <a:rPr lang="cs-CZ" sz="1800" dirty="0">
                <a:solidFill>
                  <a:schemeClr val="tx1"/>
                </a:solidFill>
              </a:rPr>
              <a:t>          po úpravách:</a:t>
            </a:r>
          </a:p>
          <a:p>
            <a:pPr marL="0" indent="0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b="1" dirty="0">
                <a:solidFill>
                  <a:schemeClr val="tx1"/>
                </a:solidFill>
              </a:rPr>
              <a:t>IS: Y</a:t>
            </a:r>
            <a:r>
              <a:rPr lang="cs-CZ" sz="1800" dirty="0">
                <a:solidFill>
                  <a:schemeClr val="tx1"/>
                </a:solidFill>
              </a:rPr>
              <a:t>=𝟏/(𝟏−𝒄∗(𝟏−𝒕)+𝒎)∗(𝑨−𝒃𝒊)  resp</a:t>
            </a:r>
            <a:r>
              <a:rPr lang="cs-CZ" sz="1800" b="1" dirty="0">
                <a:solidFill>
                  <a:schemeClr val="tx1"/>
                </a:solidFill>
              </a:rPr>
              <a:t>. IS: Y=α</a:t>
            </a:r>
            <a:r>
              <a:rPr lang="cs-CZ" sz="1800" b="1" baseline="-25000" dirty="0">
                <a:solidFill>
                  <a:schemeClr val="tx1"/>
                </a:solidFill>
              </a:rPr>
              <a:t>F</a:t>
            </a:r>
            <a:r>
              <a:rPr lang="cs-CZ" sz="1800" b="1" dirty="0">
                <a:solidFill>
                  <a:schemeClr val="tx1"/>
                </a:solidFill>
              </a:rPr>
              <a:t>*(A–</a:t>
            </a:r>
            <a:r>
              <a:rPr lang="cs-CZ" sz="1800" b="1" dirty="0" err="1">
                <a:solidFill>
                  <a:schemeClr val="tx1"/>
                </a:solidFill>
              </a:rPr>
              <a:t>bi</a:t>
            </a:r>
            <a:r>
              <a:rPr lang="cs-CZ" sz="1800" b="1" dirty="0">
                <a:solidFill>
                  <a:schemeClr val="tx1"/>
                </a:solidFill>
              </a:rPr>
              <a:t>)</a:t>
            </a:r>
          </a:p>
          <a:p>
            <a:pPr marL="0" indent="0" hangingPunc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sz="1800" dirty="0">
                <a:solidFill>
                  <a:schemeClr val="tx1"/>
                </a:solidFill>
              </a:rPr>
              <a:t>devizový kurz nedeterminuje velikost produkce!</a:t>
            </a:r>
          </a:p>
          <a:p>
            <a:pPr marL="0" indent="0" hangingPunct="0">
              <a:buNone/>
            </a:pPr>
            <a:endParaRPr lang="cs-CZ" sz="15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es-ES" sz="1500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sz="15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2">
            <a:extLst>
              <a:ext uri="{FF2B5EF4-FFF2-40B4-BE49-F238E27FC236}">
                <a16:creationId xmlns:a16="http://schemas.microsoft.com/office/drawing/2014/main" id="{BF615D67-B056-49B9-B20B-4BF4AEDA1E3C}"/>
              </a:ext>
            </a:extLst>
          </p:cNvPr>
          <p:cNvSpPr txBox="1">
            <a:spLocks/>
          </p:cNvSpPr>
          <p:nvPr/>
        </p:nvSpPr>
        <p:spPr>
          <a:xfrm>
            <a:off x="2669310" y="3429000"/>
            <a:ext cx="6474690" cy="3363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68580" tIns="34290" rIns="68580" bIns="34290" rtlCol="0" anchor="t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hangingPunct="0">
              <a:buNone/>
            </a:pPr>
            <a:r>
              <a:rPr lang="cs-CZ" sz="1800" b="1" dirty="0">
                <a:solidFill>
                  <a:schemeClr val="accent5">
                    <a:lumMod val="50000"/>
                  </a:schemeClr>
                </a:solidFill>
              </a:rPr>
              <a:t>Rovnice IS v otevřené ekonomice s </a:t>
            </a:r>
            <a:r>
              <a:rPr lang="cs-CZ" sz="1800" b="1" u="sng" dirty="0">
                <a:solidFill>
                  <a:schemeClr val="accent5">
                    <a:lumMod val="50000"/>
                  </a:schemeClr>
                </a:solidFill>
              </a:rPr>
              <a:t>plovoucím</a:t>
            </a:r>
            <a:r>
              <a:rPr lang="cs-CZ" sz="1800" b="1" dirty="0">
                <a:solidFill>
                  <a:schemeClr val="accent5">
                    <a:lumMod val="50000"/>
                  </a:schemeClr>
                </a:solidFill>
              </a:rPr>
              <a:t> kurzem:</a:t>
            </a:r>
          </a:p>
          <a:p>
            <a:pPr marL="0" indent="0" hangingPunct="0">
              <a:buNone/>
            </a:pPr>
            <a:r>
              <a:rPr lang="cs-CZ" sz="1800" b="1" dirty="0">
                <a:solidFill>
                  <a:srgbClr val="002060"/>
                </a:solidFill>
              </a:rPr>
              <a:t>NX=</a:t>
            </a:r>
            <a:r>
              <a:rPr lang="cs-CZ" sz="1800" b="1" dirty="0" err="1">
                <a:solidFill>
                  <a:srgbClr val="002060"/>
                </a:solidFill>
              </a:rPr>
              <a:t>NXa</a:t>
            </a:r>
            <a:r>
              <a:rPr lang="cs-CZ" sz="1800" b="1" dirty="0">
                <a:solidFill>
                  <a:srgbClr val="002060"/>
                </a:solidFill>
              </a:rPr>
              <a:t>–m*</a:t>
            </a:r>
            <a:r>
              <a:rPr lang="cs-CZ" sz="1800" b="1" dirty="0" err="1">
                <a:solidFill>
                  <a:srgbClr val="002060"/>
                </a:solidFill>
              </a:rPr>
              <a:t>Y+v</a:t>
            </a:r>
            <a:r>
              <a:rPr lang="cs-CZ" sz="1800" b="1" dirty="0">
                <a:solidFill>
                  <a:srgbClr val="002060"/>
                </a:solidFill>
              </a:rPr>
              <a:t>*R</a:t>
            </a:r>
          </a:p>
          <a:p>
            <a:pPr marL="0" indent="0" hangingPunct="0">
              <a:buNone/>
            </a:pPr>
            <a:r>
              <a:rPr lang="cs-CZ" sz="1800" b="1" dirty="0">
                <a:solidFill>
                  <a:schemeClr val="tx1"/>
                </a:solidFill>
              </a:rPr>
              <a:t>AD=</a:t>
            </a:r>
            <a:r>
              <a:rPr lang="cs-CZ" sz="1800" b="1" dirty="0">
                <a:solidFill>
                  <a:schemeClr val="accent5">
                    <a:lumMod val="75000"/>
                  </a:schemeClr>
                </a:solidFill>
              </a:rPr>
              <a:t>C</a:t>
            </a:r>
            <a:r>
              <a:rPr lang="cs-CZ" sz="1800" b="1" dirty="0">
                <a:solidFill>
                  <a:schemeClr val="tx1"/>
                </a:solidFill>
              </a:rPr>
              <a:t>+</a:t>
            </a:r>
            <a:r>
              <a:rPr lang="cs-CZ" sz="1800" b="1" dirty="0">
                <a:solidFill>
                  <a:srgbClr val="7030A0"/>
                </a:solidFill>
              </a:rPr>
              <a:t>I</a:t>
            </a:r>
            <a:r>
              <a:rPr lang="cs-CZ" sz="1800" b="1" dirty="0">
                <a:solidFill>
                  <a:schemeClr val="tx1"/>
                </a:solidFill>
              </a:rPr>
              <a:t>+G+</a:t>
            </a:r>
            <a:r>
              <a:rPr lang="cs-CZ" sz="1800" b="1" dirty="0">
                <a:solidFill>
                  <a:srgbClr val="002060"/>
                </a:solidFill>
              </a:rPr>
              <a:t>NX   </a:t>
            </a:r>
            <a:r>
              <a:rPr lang="cs-CZ" sz="1800" dirty="0">
                <a:solidFill>
                  <a:srgbClr val="002060"/>
                </a:solidFill>
              </a:rPr>
              <a:t>kde NX=</a:t>
            </a:r>
            <a:r>
              <a:rPr lang="cs-CZ" sz="1800" dirty="0" err="1">
                <a:solidFill>
                  <a:srgbClr val="002060"/>
                </a:solidFill>
              </a:rPr>
              <a:t>NXa</a:t>
            </a:r>
            <a:r>
              <a:rPr lang="cs-CZ" sz="1800" dirty="0">
                <a:solidFill>
                  <a:srgbClr val="002060"/>
                </a:solidFill>
              </a:rPr>
              <a:t>–m*</a:t>
            </a:r>
            <a:r>
              <a:rPr lang="cs-CZ" sz="1800" dirty="0" err="1">
                <a:solidFill>
                  <a:srgbClr val="002060"/>
                </a:solidFill>
              </a:rPr>
              <a:t>Y</a:t>
            </a:r>
            <a:r>
              <a:rPr lang="cs-CZ" sz="1800" b="1" dirty="0" err="1">
                <a:solidFill>
                  <a:srgbClr val="002060"/>
                </a:solidFill>
              </a:rPr>
              <a:t>+v</a:t>
            </a:r>
            <a:r>
              <a:rPr lang="cs-CZ" sz="1800" b="1" dirty="0">
                <a:solidFill>
                  <a:srgbClr val="002060"/>
                </a:solidFill>
              </a:rPr>
              <a:t>*R</a:t>
            </a:r>
          </a:p>
          <a:p>
            <a:pPr marL="0" indent="0" hangingPunct="0">
              <a:buNone/>
            </a:pPr>
            <a:r>
              <a:rPr lang="es-ES" sz="1800" dirty="0">
                <a:solidFill>
                  <a:schemeClr val="tx1"/>
                </a:solidFill>
              </a:rPr>
              <a:t>AD=</a:t>
            </a:r>
            <a:r>
              <a:rPr lang="es-ES" sz="1800" dirty="0">
                <a:solidFill>
                  <a:schemeClr val="accent5">
                    <a:lumMod val="75000"/>
                  </a:schemeClr>
                </a:solidFill>
              </a:rPr>
              <a:t>Ca+c*Y–c*Ta-c*t*Y+c*TR</a:t>
            </a:r>
            <a:r>
              <a:rPr lang="es-ES" sz="1800" dirty="0">
                <a:solidFill>
                  <a:schemeClr val="tx1"/>
                </a:solidFill>
              </a:rPr>
              <a:t>+</a:t>
            </a:r>
            <a:r>
              <a:rPr lang="es-ES" sz="1800" dirty="0">
                <a:solidFill>
                  <a:srgbClr val="7030A0"/>
                </a:solidFill>
              </a:rPr>
              <a:t>Ia-b</a:t>
            </a:r>
            <a:r>
              <a:rPr lang="cs-CZ" sz="1800" dirty="0">
                <a:solidFill>
                  <a:srgbClr val="7030A0"/>
                </a:solidFill>
              </a:rPr>
              <a:t>*</a:t>
            </a:r>
            <a:r>
              <a:rPr lang="es-ES" sz="1800" dirty="0">
                <a:solidFill>
                  <a:srgbClr val="7030A0"/>
                </a:solidFill>
              </a:rPr>
              <a:t>i+</a:t>
            </a:r>
            <a:r>
              <a:rPr lang="es-ES" sz="1800" dirty="0">
                <a:solidFill>
                  <a:schemeClr val="tx1"/>
                </a:solidFill>
              </a:rPr>
              <a:t>G+</a:t>
            </a:r>
            <a:r>
              <a:rPr lang="es-ES" sz="1800" dirty="0">
                <a:solidFill>
                  <a:srgbClr val="002060"/>
                </a:solidFill>
              </a:rPr>
              <a:t>NX</a:t>
            </a:r>
            <a:r>
              <a:rPr lang="cs-CZ" sz="1800" dirty="0">
                <a:solidFill>
                  <a:srgbClr val="002060"/>
                </a:solidFill>
              </a:rPr>
              <a:t>a</a:t>
            </a:r>
            <a:r>
              <a:rPr lang="es-ES" sz="1800" dirty="0">
                <a:solidFill>
                  <a:srgbClr val="002060"/>
                </a:solidFill>
              </a:rPr>
              <a:t>–m</a:t>
            </a:r>
            <a:r>
              <a:rPr lang="cs-CZ" sz="1800" dirty="0">
                <a:solidFill>
                  <a:srgbClr val="002060"/>
                </a:solidFill>
              </a:rPr>
              <a:t>*</a:t>
            </a:r>
            <a:r>
              <a:rPr lang="es-ES" sz="1800" dirty="0">
                <a:solidFill>
                  <a:srgbClr val="002060"/>
                </a:solidFill>
              </a:rPr>
              <a:t>Y</a:t>
            </a:r>
            <a:r>
              <a:rPr lang="cs-CZ" sz="1800" dirty="0">
                <a:solidFill>
                  <a:srgbClr val="002060"/>
                </a:solidFill>
              </a:rPr>
              <a:t>+v*R</a:t>
            </a:r>
          </a:p>
          <a:p>
            <a:pPr marL="0" indent="0" hangingPunct="0">
              <a:buNone/>
            </a:pPr>
            <a:r>
              <a:rPr lang="it-IT" sz="1800" b="1" dirty="0">
                <a:solidFill>
                  <a:schemeClr val="tx1"/>
                </a:solidFill>
              </a:rPr>
              <a:t>AD=A+[c* (1 – t) – m]*Y- bi</a:t>
            </a:r>
            <a:r>
              <a:rPr lang="cs-CZ" sz="1800" b="1" dirty="0">
                <a:solidFill>
                  <a:schemeClr val="tx1"/>
                </a:solidFill>
              </a:rPr>
              <a:t>+</a:t>
            </a:r>
            <a:r>
              <a:rPr lang="cs-CZ" sz="1800" b="1" dirty="0" err="1">
                <a:solidFill>
                  <a:schemeClr val="tx1"/>
                </a:solidFill>
              </a:rPr>
              <a:t>vR</a:t>
            </a:r>
            <a:endParaRPr lang="cs-CZ" sz="1800" b="1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r>
              <a:rPr lang="cs-CZ" sz="1800" b="1" dirty="0">
                <a:solidFill>
                  <a:schemeClr val="tx1"/>
                </a:solidFill>
              </a:rPr>
              <a:t>podmínka rovnováhy na trhu statků a služeb: </a:t>
            </a:r>
            <a:r>
              <a:rPr lang="cs-CZ" sz="1800" b="1" dirty="0">
                <a:solidFill>
                  <a:srgbClr val="FF0000"/>
                </a:solidFill>
              </a:rPr>
              <a:t>AD=Y</a:t>
            </a:r>
          </a:p>
          <a:p>
            <a:pPr marL="0" indent="0" hangingPunct="0">
              <a:buNone/>
            </a:pPr>
            <a:r>
              <a:rPr lang="cs-CZ" sz="1800" dirty="0">
                <a:solidFill>
                  <a:schemeClr val="tx1"/>
                </a:solidFill>
              </a:rPr>
              <a:t> Y=A+[c*(1–t)–m]*</a:t>
            </a:r>
            <a:r>
              <a:rPr lang="cs-CZ" sz="1800" dirty="0" err="1">
                <a:solidFill>
                  <a:schemeClr val="tx1"/>
                </a:solidFill>
              </a:rPr>
              <a:t>Y-bi+vR</a:t>
            </a:r>
            <a:r>
              <a:rPr lang="cs-CZ" sz="1800" dirty="0">
                <a:solidFill>
                  <a:schemeClr val="tx1"/>
                </a:solidFill>
              </a:rPr>
              <a:t>          po úpravách:</a:t>
            </a:r>
          </a:p>
          <a:p>
            <a:pPr marL="0" indent="0" hangingPunct="0">
              <a:buNone/>
            </a:pPr>
            <a:r>
              <a:rPr lang="cs-CZ" sz="1800" b="1" dirty="0">
                <a:solidFill>
                  <a:schemeClr val="tx1"/>
                </a:solidFill>
              </a:rPr>
              <a:t>IS: Y</a:t>
            </a:r>
            <a:r>
              <a:rPr lang="cs-CZ" sz="1800" dirty="0">
                <a:solidFill>
                  <a:schemeClr val="tx1"/>
                </a:solidFill>
              </a:rPr>
              <a:t>=𝟏/(𝟏−𝒄∗(𝟏−𝒕)+𝒎)∗(𝑨−</a:t>
            </a:r>
            <a:r>
              <a:rPr lang="cs-CZ" sz="1800" b="1" dirty="0">
                <a:solidFill>
                  <a:schemeClr val="tx1"/>
                </a:solidFill>
              </a:rPr>
              <a:t>𝒃𝒊+</a:t>
            </a:r>
            <a:r>
              <a:rPr lang="cs-CZ" sz="1800" b="1" dirty="0" err="1">
                <a:solidFill>
                  <a:schemeClr val="tx1"/>
                </a:solidFill>
              </a:rPr>
              <a:t>vR</a:t>
            </a:r>
            <a:r>
              <a:rPr lang="cs-CZ" sz="1800" b="1" dirty="0">
                <a:solidFill>
                  <a:schemeClr val="tx1"/>
                </a:solidFill>
              </a:rPr>
              <a:t>)</a:t>
            </a:r>
            <a:r>
              <a:rPr lang="cs-CZ" sz="1800" dirty="0">
                <a:solidFill>
                  <a:schemeClr val="tx1"/>
                </a:solidFill>
              </a:rPr>
              <a:t> </a:t>
            </a: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1800" b="1" dirty="0">
                <a:solidFill>
                  <a:schemeClr val="tx1"/>
                </a:solidFill>
              </a:rPr>
              <a:t> IS: Y=α</a:t>
            </a:r>
            <a:r>
              <a:rPr lang="cs-CZ" sz="1800" b="1" baseline="-25000" dirty="0">
                <a:solidFill>
                  <a:schemeClr val="tx1"/>
                </a:solidFill>
              </a:rPr>
              <a:t>F</a:t>
            </a:r>
            <a:r>
              <a:rPr lang="cs-CZ" sz="1800" b="1" dirty="0">
                <a:solidFill>
                  <a:schemeClr val="tx1"/>
                </a:solidFill>
              </a:rPr>
              <a:t>*(A–</a:t>
            </a:r>
            <a:r>
              <a:rPr lang="cs-CZ" sz="1800" b="1" dirty="0" err="1">
                <a:solidFill>
                  <a:schemeClr val="tx1"/>
                </a:solidFill>
              </a:rPr>
              <a:t>bi+vR</a:t>
            </a:r>
            <a:r>
              <a:rPr lang="cs-CZ" sz="18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880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2B6323D-56E8-4F80-8BE8-B1BF97B48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4350476"/>
            <a:ext cx="4608946" cy="2507524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9" y="1070365"/>
            <a:ext cx="2521324" cy="2548508"/>
          </a:xfrm>
        </p:spPr>
        <p:txBody>
          <a:bodyPr>
            <a:normAutofit/>
          </a:bodyPr>
          <a:lstStyle/>
          <a:p>
            <a:r>
              <a:rPr lang="cs-CZ" sz="3300" b="1" dirty="0">
                <a:solidFill>
                  <a:schemeClr val="accent5">
                    <a:lumMod val="50000"/>
                  </a:schemeClr>
                </a:solidFill>
              </a:rPr>
              <a:t>Křivka BP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3873" y="64656"/>
            <a:ext cx="6560126" cy="4488872"/>
          </a:xfrm>
        </p:spPr>
        <p:txBody>
          <a:bodyPr anchor="t">
            <a:normAutofit fontScale="92500" lnSpcReduction="10000"/>
          </a:bodyPr>
          <a:lstStyle/>
          <a:p>
            <a:pPr hangingPunct="0"/>
            <a:r>
              <a:rPr lang="cs-CZ" sz="2000" dirty="0">
                <a:solidFill>
                  <a:schemeClr val="tx1"/>
                </a:solidFill>
              </a:rPr>
              <a:t>platební bilance je složena pouze z běžného účtu (BÚ) a finančního účtu (FÚ) 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běžný účet  analyzujeme pomocí funkce čistého exportu (NX), který ovlivňuje domácí a zahraniční důchod</a:t>
            </a:r>
          </a:p>
          <a:p>
            <a:pPr lvl="1" hangingPunct="0"/>
            <a:r>
              <a:rPr lang="cs-CZ" sz="1800" dirty="0">
                <a:solidFill>
                  <a:schemeClr val="tx1"/>
                </a:solidFill>
              </a:rPr>
              <a:t>finanční účet ovlivňuje úroková míra, tj. výnos finančních aktiv podle kterého se investoři rozhodují o alokaci svého kapitálu</a:t>
            </a:r>
          </a:p>
          <a:p>
            <a:pPr hangingPunct="0"/>
            <a:r>
              <a:rPr lang="cs-CZ" sz="2000" dirty="0">
                <a:solidFill>
                  <a:schemeClr val="tx1"/>
                </a:solidFill>
              </a:rPr>
              <a:t>na tvar křivky BP má vliv mobilita kapitálu:</a:t>
            </a:r>
          </a:p>
          <a:p>
            <a:pPr lvl="1" hangingPunct="0">
              <a:lnSpc>
                <a:spcPct val="100000"/>
              </a:lnSpc>
            </a:pPr>
            <a:r>
              <a:rPr lang="cs-CZ" sz="1800" b="1" dirty="0">
                <a:solidFill>
                  <a:schemeClr val="tx1"/>
                </a:solidFill>
              </a:rPr>
              <a:t>dokonalá kapitálová mobilita (i = </a:t>
            </a:r>
            <a:r>
              <a:rPr lang="cs-CZ" sz="1800" b="1" dirty="0" err="1">
                <a:solidFill>
                  <a:schemeClr val="tx1"/>
                </a:solidFill>
              </a:rPr>
              <a:t>i</a:t>
            </a:r>
            <a:r>
              <a:rPr lang="cs-CZ" sz="1800" b="1" baseline="-25000" dirty="0" err="1">
                <a:solidFill>
                  <a:schemeClr val="tx1"/>
                </a:solidFill>
              </a:rPr>
              <a:t>f</a:t>
            </a:r>
            <a:r>
              <a:rPr lang="cs-CZ" sz="1800" b="1" dirty="0">
                <a:solidFill>
                  <a:schemeClr val="tx1"/>
                </a:solidFill>
              </a:rPr>
              <a:t>) </a:t>
            </a:r>
            <a:r>
              <a:rPr lang="cs-CZ" sz="1800" dirty="0">
                <a:solidFill>
                  <a:schemeClr val="tx1"/>
                </a:solidFill>
              </a:rPr>
              <a:t>znamená, že investoři mohou nakupovat nebo prodávat finanční aktiva bez jakýchkoliv omezení </a:t>
            </a:r>
          </a:p>
          <a:p>
            <a:pPr lvl="1" hangingPunct="0">
              <a:lnSpc>
                <a:spcPct val="100000"/>
              </a:lnSpc>
            </a:pPr>
            <a:r>
              <a:rPr lang="cs-CZ" sz="1800" b="1" dirty="0">
                <a:solidFill>
                  <a:schemeClr val="tx1"/>
                </a:solidFill>
              </a:rPr>
              <a:t>dokonalá kapitálová imobilita</a:t>
            </a:r>
            <a:r>
              <a:rPr lang="cs-CZ" sz="1800" dirty="0">
                <a:solidFill>
                  <a:schemeClr val="tx1"/>
                </a:solidFill>
              </a:rPr>
              <a:t>: kapitál se nemůže mezi zeměmi vůbec pohybovat</a:t>
            </a:r>
          </a:p>
          <a:p>
            <a:pPr lvl="1" hangingPunct="0">
              <a:lnSpc>
                <a:spcPct val="100000"/>
              </a:lnSpc>
            </a:pPr>
            <a:r>
              <a:rPr lang="cs-CZ" sz="1800" dirty="0">
                <a:solidFill>
                  <a:schemeClr val="tx1"/>
                </a:solidFill>
              </a:rPr>
              <a:t>mezi tím existují různé formy nedokonalé kapitálové mobility</a:t>
            </a:r>
          </a:p>
          <a:p>
            <a:pPr hangingPunct="0">
              <a:lnSpc>
                <a:spcPct val="100000"/>
              </a:lnSpc>
            </a:pPr>
            <a:r>
              <a:rPr lang="cs-CZ" sz="2000" dirty="0">
                <a:solidFill>
                  <a:schemeClr val="tx1"/>
                </a:solidFill>
              </a:rPr>
              <a:t>dále je třeba znát odvození křivky BP, faktoru určující polohu, sklon a „body mimo křivku“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3B67C39-8F29-45F8-B8CC-5AF5BEBC59CF}"/>
              </a:ext>
            </a:extLst>
          </p:cNvPr>
          <p:cNvSpPr/>
          <p:nvPr/>
        </p:nvSpPr>
        <p:spPr>
          <a:xfrm>
            <a:off x="5989781" y="5004819"/>
            <a:ext cx="2840182" cy="150681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hangingPunct="0"/>
            <a:r>
              <a:rPr lang="cs-CZ" dirty="0"/>
              <a:t>Křivka BP tedy vyjadřuje takové kombinace úrovní důchodu a úrokových sazeb, za nichž je platební bilance v rovnováze.</a:t>
            </a:r>
          </a:p>
        </p:txBody>
      </p:sp>
    </p:spTree>
    <p:extLst>
      <p:ext uri="{BB962C8B-B14F-4D97-AF65-F5344CB8AC3E}">
        <p14:creationId xmlns:p14="http://schemas.microsoft.com/office/powerpoint/2010/main" val="23705872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BB311AC7-28E3-40C6-8A67-9DFA120BF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2138" y="1782618"/>
            <a:ext cx="3845337" cy="2900218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7794" y="1026039"/>
            <a:ext cx="2521324" cy="2548508"/>
          </a:xfrm>
        </p:spPr>
        <p:txBody>
          <a:bodyPr>
            <a:normAutofit/>
          </a:bodyPr>
          <a:lstStyle/>
          <a:p>
            <a:r>
              <a:rPr lang="pl-PL" sz="3300" b="1" dirty="0">
                <a:solidFill>
                  <a:schemeClr val="accent5">
                    <a:lumMod val="50000"/>
                  </a:schemeClr>
                </a:solidFill>
              </a:rPr>
              <a:t>Rovnováha </a:t>
            </a:r>
            <a:br>
              <a:rPr lang="pl-PL" sz="33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300" b="1" dirty="0">
                <a:solidFill>
                  <a:schemeClr val="accent5">
                    <a:lumMod val="50000"/>
                  </a:schemeClr>
                </a:solidFill>
              </a:rPr>
              <a:t>v modelu </a:t>
            </a:r>
            <a:br>
              <a:rPr lang="pl-PL" sz="33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300" b="1" dirty="0">
                <a:solidFill>
                  <a:schemeClr val="accent5">
                    <a:lumMod val="50000"/>
                  </a:schemeClr>
                </a:solidFill>
              </a:rPr>
              <a:t>IS-LM-BP a HP v modelu IS-LM-BP</a:t>
            </a:r>
            <a:endParaRPr lang="cs-CZ" sz="33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106ADE-B463-4C6E-A026-C62A4598A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3873" y="152850"/>
            <a:ext cx="6386945" cy="4401206"/>
          </a:xfrm>
        </p:spPr>
        <p:txBody>
          <a:bodyPr anchor="t">
            <a:normAutofit/>
          </a:bodyPr>
          <a:lstStyle/>
          <a:p>
            <a:pPr hangingPunct="0"/>
            <a:r>
              <a:rPr lang="cs-CZ" sz="2000" dirty="0">
                <a:solidFill>
                  <a:schemeClr val="tx1"/>
                </a:solidFill>
              </a:rPr>
              <a:t>Vnitřní a vnější rovnováha ekonomiky nastává v průsečíku křivek IS, LM a křivky BP, jedná se tedy o situaci, kdy existuje současná rovnováha na všech agregátních trzích uvnitř ekonomiky (trh zboží a služeb), trhu peněz a ostatních finančních aktiv současně s rovnováhou vnější, tzn. rovnováhou platební bilance.</a:t>
            </a:r>
          </a:p>
          <a:p>
            <a:pPr hangingPunct="0"/>
            <a:endParaRPr lang="cs-CZ" sz="1800" dirty="0">
              <a:solidFill>
                <a:schemeClr val="tx1"/>
              </a:solidFill>
            </a:endParaRPr>
          </a:p>
          <a:p>
            <a:pPr hangingPunct="0"/>
            <a:endParaRPr lang="cs-CZ" dirty="0">
              <a:solidFill>
                <a:schemeClr val="tx1"/>
              </a:solidFill>
            </a:endParaRPr>
          </a:p>
          <a:p>
            <a:pPr hangingPunct="0"/>
            <a:endParaRPr lang="cs-CZ" dirty="0">
              <a:solidFill>
                <a:schemeClr val="tx1"/>
              </a:solidFill>
            </a:endParaRPr>
          </a:p>
          <a:p>
            <a:pPr hangingPunct="0"/>
            <a:endParaRPr lang="cs-CZ" dirty="0">
              <a:solidFill>
                <a:schemeClr val="tx1"/>
              </a:solidFill>
            </a:endParaRPr>
          </a:p>
          <a:p>
            <a:pPr hangingPunct="0"/>
            <a:endParaRPr lang="cs-CZ" dirty="0">
              <a:solidFill>
                <a:schemeClr val="tx1"/>
              </a:solidFill>
            </a:endParaRPr>
          </a:p>
          <a:p>
            <a:pPr hangingPunct="0"/>
            <a:endParaRPr lang="cs-CZ" dirty="0">
              <a:solidFill>
                <a:schemeClr val="tx1"/>
              </a:solidFill>
            </a:endParaRPr>
          </a:p>
          <a:p>
            <a:pPr hangingPunct="0"/>
            <a:endParaRPr lang="cs-CZ" dirty="0">
              <a:solidFill>
                <a:schemeClr val="tx1"/>
              </a:solidFill>
            </a:endParaRPr>
          </a:p>
          <a:p>
            <a:pPr marL="0" indent="0" hangingPunct="0">
              <a:buNone/>
            </a:pP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A0D1FBF-02A0-4AAC-92BF-2E940AB6559A}"/>
              </a:ext>
            </a:extLst>
          </p:cNvPr>
          <p:cNvSpPr/>
          <p:nvPr/>
        </p:nvSpPr>
        <p:spPr>
          <a:xfrm>
            <a:off x="6557818" y="2097219"/>
            <a:ext cx="2586182" cy="14773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hangingPunct="0"/>
            <a:r>
              <a:rPr lang="cs-CZ" dirty="0">
                <a:latin typeface="Times New Roman" panose="02020603050405020304" pitchFamily="18" charset="0"/>
              </a:rPr>
              <a:t>makroekonomická rovnováha bude určena interakcí domácí úrokové sazby, domácího důchodu a reálného kurzu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8B79F20B-1B0D-42D6-A3EE-625908E40F14}"/>
              </a:ext>
            </a:extLst>
          </p:cNvPr>
          <p:cNvSpPr/>
          <p:nvPr/>
        </p:nvSpPr>
        <p:spPr>
          <a:xfrm>
            <a:off x="2642138" y="4554056"/>
            <a:ext cx="6328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dirty="0">
                <a:solidFill>
                  <a:srgbClr val="000000"/>
                </a:solidFill>
              </a:rPr>
              <a:t>účinnost HP závisí na míře mezinárodní mobilitě kapitálu a systému devizového kurzu (pevný či plovoucí), který daná země uplatňuje:</a:t>
            </a:r>
          </a:p>
          <a:p>
            <a:pPr marL="720090" lvl="1" indent="-342900" hangingPunct="0">
              <a:buFont typeface="+mj-lt"/>
              <a:buAutoNum type="arabicPeriod"/>
            </a:pPr>
            <a:r>
              <a:rPr lang="cs-CZ" dirty="0">
                <a:solidFill>
                  <a:srgbClr val="000000"/>
                </a:solidFill>
              </a:rPr>
              <a:t>dokonalá mobilita kapitálu (BP je horizontální, i=</a:t>
            </a:r>
            <a:r>
              <a:rPr lang="cs-CZ" dirty="0" err="1">
                <a:solidFill>
                  <a:srgbClr val="000000"/>
                </a:solidFill>
              </a:rPr>
              <a:t>i</a:t>
            </a:r>
            <a:r>
              <a:rPr lang="cs-CZ" baseline="-25000" dirty="0" err="1">
                <a:solidFill>
                  <a:srgbClr val="000000"/>
                </a:solidFill>
              </a:rPr>
              <a:t>f</a:t>
            </a:r>
            <a:r>
              <a:rPr lang="cs-CZ" dirty="0">
                <a:solidFill>
                  <a:srgbClr val="000000"/>
                </a:solidFill>
              </a:rPr>
              <a:t>), jedná se o tzv. </a:t>
            </a:r>
            <a:r>
              <a:rPr lang="cs-CZ" dirty="0" err="1">
                <a:solidFill>
                  <a:srgbClr val="000000"/>
                </a:solidFill>
              </a:rPr>
              <a:t>Mundell-Flemingův</a:t>
            </a:r>
            <a:r>
              <a:rPr lang="cs-CZ" dirty="0">
                <a:solidFill>
                  <a:srgbClr val="000000"/>
                </a:solidFill>
              </a:rPr>
              <a:t> model</a:t>
            </a:r>
          </a:p>
          <a:p>
            <a:pPr marL="720090" lvl="1" indent="-342900" hangingPunct="0">
              <a:buFont typeface="+mj-lt"/>
              <a:buAutoNum type="arabicPeriod"/>
            </a:pPr>
            <a:r>
              <a:rPr lang="cs-CZ" dirty="0">
                <a:solidFill>
                  <a:srgbClr val="000000"/>
                </a:solidFill>
              </a:rPr>
              <a:t>nedokonalá mobilita kapitálu (BP je pozitivně rostoucí křivkou)</a:t>
            </a:r>
          </a:p>
          <a:p>
            <a:pPr marL="720090" lvl="1" indent="-342900" hangingPunct="0">
              <a:buFont typeface="+mj-lt"/>
              <a:buAutoNum type="arabicPeriod"/>
            </a:pPr>
            <a:r>
              <a:rPr lang="cs-CZ" dirty="0">
                <a:solidFill>
                  <a:srgbClr val="000000"/>
                </a:solidFill>
              </a:rPr>
              <a:t>dokonalá imobilita kapitálu (BP je vertikální)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D6DD836-3F20-4284-8076-575E3019BBCA}"/>
              </a:ext>
            </a:extLst>
          </p:cNvPr>
          <p:cNvSpPr/>
          <p:nvPr/>
        </p:nvSpPr>
        <p:spPr>
          <a:xfrm>
            <a:off x="-7794" y="5103674"/>
            <a:ext cx="2436958" cy="16004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hangingPunct="0"/>
            <a:r>
              <a:rPr lang="cs-CZ" sz="1600" b="1" dirty="0"/>
              <a:t>Úplný mezinárodní vytěsňovací efekt</a:t>
            </a:r>
            <a:r>
              <a:rPr lang="cs-CZ" sz="1600" dirty="0"/>
              <a:t>:  vládní nákupy (fiskální expanze) tedy prostřednictvím zhodnocení domácí měny zcela vytěsní čisté exporty</a:t>
            </a:r>
            <a:r>
              <a:rPr lang="cs-CZ" dirty="0"/>
              <a:t>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9739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FFA70B-26DB-4F85-8595-49D11B277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005547"/>
            <a:ext cx="2521324" cy="2548508"/>
          </a:xfrm>
        </p:spPr>
        <p:txBody>
          <a:bodyPr>
            <a:normAutofit fontScale="90000"/>
          </a:bodyPr>
          <a:lstStyle/>
          <a:p>
            <a:r>
              <a:rPr lang="pl-PL" sz="2325" b="1" dirty="0">
                <a:solidFill>
                  <a:schemeClr val="accent5">
                    <a:lumMod val="50000"/>
                  </a:schemeClr>
                </a:solidFill>
              </a:rPr>
              <a:t>Hospodářská politika v modelu</a:t>
            </a:r>
            <a:br>
              <a:rPr lang="pl-PL" sz="2325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2325" b="1" dirty="0">
                <a:solidFill>
                  <a:schemeClr val="accent5">
                    <a:lumMod val="50000"/>
                  </a:schemeClr>
                </a:solidFill>
              </a:rPr>
              <a:t>IS-LM-BP: </a:t>
            </a:r>
            <a:br>
              <a:rPr lang="pl-PL" sz="2325" b="1" dirty="0">
                <a:solidFill>
                  <a:schemeClr val="accent5">
                    <a:lumMod val="50000"/>
                  </a:schemeClr>
                </a:solidFill>
              </a:rPr>
            </a:br>
            <a:br>
              <a:rPr lang="pl-PL" sz="3300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pl-PL" sz="3100" b="1" dirty="0">
                <a:solidFill>
                  <a:schemeClr val="accent5">
                    <a:lumMod val="50000"/>
                  </a:schemeClr>
                </a:solidFill>
              </a:rPr>
              <a:t>Mundell-Flemingův model - </a:t>
            </a:r>
            <a:r>
              <a:rPr lang="pl-PL" sz="3300" b="1" dirty="0">
                <a:solidFill>
                  <a:schemeClr val="accent2">
                    <a:lumMod val="50000"/>
                  </a:schemeClr>
                </a:solidFill>
              </a:rPr>
              <a:t>fiskální expanze v systému plovoucích devizových kurzů</a:t>
            </a:r>
            <a:endParaRPr lang="cs-CZ" sz="33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08B54E1-3651-4B1A-82C3-B4ACF87D71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8564" y="144333"/>
            <a:ext cx="4142200" cy="3135468"/>
          </a:xfrm>
          <a:prstGeom prst="rect">
            <a:avLst/>
          </a:prstGeom>
        </p:spPr>
      </p:pic>
      <p:sp>
        <p:nvSpPr>
          <p:cNvPr id="10" name="Obdélník 9">
            <a:extLst>
              <a:ext uri="{FF2B5EF4-FFF2-40B4-BE49-F238E27FC236}">
                <a16:creationId xmlns:a16="http://schemas.microsoft.com/office/drawing/2014/main" id="{56EF90F4-7563-4BF8-A359-D15D820985A9}"/>
              </a:ext>
            </a:extLst>
          </p:cNvPr>
          <p:cNvSpPr/>
          <p:nvPr/>
        </p:nvSpPr>
        <p:spPr>
          <a:xfrm>
            <a:off x="2655764" y="3597564"/>
            <a:ext cx="6199396" cy="20621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/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Vláda provede fiskální expanzi (IS</a:t>
            </a:r>
            <a:r>
              <a:rPr lang="cs-CZ" sz="16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0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IS</a:t>
            </a:r>
            <a:r>
              <a:rPr lang="cs-CZ" sz="16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). Novým bodem rovnováhy by měl být bod E</a:t>
            </a:r>
            <a:r>
              <a:rPr lang="cs-CZ" sz="16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, ale nebude. Expanze sice vyvolá tendenci k růstu Y, to však zároveň zvedne domácí úrokovou sazbu a i &gt;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cs-CZ" sz="16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masivní příliv kapitálu 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v systému plovoucích kurzů způsobí zhodnocení měny </a:t>
            </a:r>
            <a:r>
              <a:rPr lang="cs-CZ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export se stává dražším, import naopak levnějším → ↓NX → ↓AD → ↓Y. Měna se bude zhodnocovat, dokud i=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cs-CZ" sz="1600" baseline="-250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cs-CZ" sz="16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→ křivka IS se vrací na původní úroveň,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rovnováha v bodě E</a:t>
            </a:r>
            <a:r>
              <a:rPr lang="cs-CZ" sz="1600" baseline="-25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při původním důchodu, původní úrokové sazbě a </a:t>
            </a:r>
            <a:r>
              <a:rPr lang="cs-CZ" sz="16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zhodnocené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 hodnotě domácí měny. </a:t>
            </a:r>
            <a:endParaRPr lang="cs-CZ" sz="1600" dirty="0">
              <a:solidFill>
                <a:srgbClr val="2F2B20"/>
              </a:solidFill>
            </a:endParaRP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3E64F8B3-CBC1-491C-B87B-82C23FB435EF}"/>
              </a:ext>
            </a:extLst>
          </p:cNvPr>
          <p:cNvSpPr/>
          <p:nvPr/>
        </p:nvSpPr>
        <p:spPr>
          <a:xfrm>
            <a:off x="2655764" y="5834680"/>
            <a:ext cx="6220381" cy="9233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Fiskální politika nemá v DMK a 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floatingu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 žádný účinek na úroveň reálného důchodu (úplný mezinárodní vytěsňovací efekt). </a:t>
            </a:r>
            <a:r>
              <a:rPr lang="cs-CZ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FP je neúčinná ve vztahu k Y a u.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223075165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768</TotalTime>
  <Words>1540</Words>
  <Application>Microsoft Office PowerPoint</Application>
  <PresentationFormat>Předvádění na obrazovce (4:3)</PresentationFormat>
  <Paragraphs>98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Corbel</vt:lpstr>
      <vt:lpstr>Times New Roman</vt:lpstr>
      <vt:lpstr>Wingdings 2</vt:lpstr>
      <vt:lpstr>Rámeček</vt:lpstr>
      <vt:lpstr>Makroekonomie 3+2, NPMABMI  Model IS-LM-BP, devizové kurzy a platební bilance</vt:lpstr>
      <vt:lpstr>Devizový trh</vt:lpstr>
      <vt:lpstr>Devizový kurz </vt:lpstr>
      <vt:lpstr>Platební bilance</vt:lpstr>
      <vt:lpstr>Model  IS-LM-BP</vt:lpstr>
      <vt:lpstr>Křivka IS</vt:lpstr>
      <vt:lpstr>Křivka BP</vt:lpstr>
      <vt:lpstr>Rovnováha  v modelu  IS-LM-BP a HP v modelu IS-LM-BP</vt:lpstr>
      <vt:lpstr>Hospodářská politika v modelu IS-LM-BP:   Mundell-Flemingův model - fiskální expanze v systému plovoucích devizových kurzů</vt:lpstr>
      <vt:lpstr>Hospodářská politika v modelu IS-LM-BP:   dokonalá imobilita kapitálu-  monetární expanze v systému pevných devizových kurzů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121</cp:revision>
  <cp:lastPrinted>2019-09-04T11:02:17Z</cp:lastPrinted>
  <dcterms:created xsi:type="dcterms:W3CDTF">2019-08-09T18:58:20Z</dcterms:created>
  <dcterms:modified xsi:type="dcterms:W3CDTF">2020-04-24T09:52:12Z</dcterms:modified>
</cp:coreProperties>
</file>