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handoutMasterIdLst>
    <p:handoutMasterId r:id="rId12"/>
  </p:handoutMasterIdLst>
  <p:sldIdLst>
    <p:sldId id="274" r:id="rId2"/>
    <p:sldId id="263" r:id="rId3"/>
    <p:sldId id="289" r:id="rId4"/>
    <p:sldId id="291" r:id="rId5"/>
    <p:sldId id="292" r:id="rId6"/>
    <p:sldId id="296" r:id="rId7"/>
    <p:sldId id="294" r:id="rId8"/>
    <p:sldId id="295" r:id="rId9"/>
    <p:sldId id="299" r:id="rId10"/>
    <p:sldId id="261" r:id="rId11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67D7E-0490-41AC-9754-96AF99EAA0B9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AB08E-C68C-4441-AFE8-B215937F50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698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556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8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443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676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279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305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31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649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1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961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46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254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DC3DE2-B30B-4A94-BF06-430988550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975" y="3139680"/>
            <a:ext cx="6585098" cy="2298178"/>
          </a:xfrm>
        </p:spPr>
        <p:txBody>
          <a:bodyPr anchor="b">
            <a:noAutofit/>
          </a:bodyPr>
          <a:lstStyle/>
          <a:p>
            <a:r>
              <a:rPr lang="cs-CZ" sz="7200" b="1" dirty="0"/>
              <a:t>Makroekonomie</a:t>
            </a:r>
            <a:br>
              <a:rPr lang="cs-CZ" sz="4800" dirty="0"/>
            </a:br>
            <a:r>
              <a:rPr lang="cs-CZ" sz="4800" dirty="0"/>
              <a:t>3+2, NPMABMI</a:t>
            </a:r>
            <a:br>
              <a:rPr lang="cs-CZ" sz="4800" dirty="0"/>
            </a:br>
            <a:br>
              <a:rPr lang="cs-CZ" sz="4800" dirty="0"/>
            </a:br>
            <a:br>
              <a:rPr lang="cs-CZ" sz="4800" dirty="0"/>
            </a:br>
            <a:br>
              <a:rPr lang="cs-CZ" sz="3200" dirty="0"/>
            </a:b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Model AS-AD</a:t>
            </a:r>
            <a:endParaRPr lang="cs-CZ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689239-7EEA-430F-BDDA-0BCCA2E48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200518"/>
            <a:ext cx="5390647" cy="576087"/>
          </a:xfrm>
        </p:spPr>
        <p:txBody>
          <a:bodyPr anchor="t">
            <a:normAutofit/>
          </a:bodyPr>
          <a:lstStyle/>
          <a:p>
            <a:r>
              <a:rPr lang="cs-CZ" sz="3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Ing. Kamila Turečková, Ph.D.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52F0B0B3-991B-43B6-A40E-9256F3D2E35F}"/>
              </a:ext>
            </a:extLst>
          </p:cNvPr>
          <p:cNvSpPr/>
          <p:nvPr/>
        </p:nvSpPr>
        <p:spPr>
          <a:xfrm>
            <a:off x="7343593" y="950782"/>
            <a:ext cx="1800407" cy="1586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80000"/>
              </a:lnSpc>
              <a:defRPr/>
            </a:pPr>
            <a:r>
              <a:rPr lang="cs-CZ" sz="6600" b="1" kern="0" dirty="0">
                <a:solidFill>
                  <a:schemeClr val="accent5">
                    <a:lumMod val="50000"/>
                  </a:schemeClr>
                </a:solidFill>
              </a:rPr>
              <a:t>5/8</a:t>
            </a:r>
            <a:endParaRPr lang="cs-CZ" sz="5400" b="1" kern="0" dirty="0">
              <a:solidFill>
                <a:schemeClr val="accent5">
                  <a:lumMod val="50000"/>
                </a:schemeClr>
              </a:solidFill>
            </a:endParaRPr>
          </a:p>
          <a:p>
            <a:pPr defTabSz="685800">
              <a:lnSpc>
                <a:spcPct val="80000"/>
              </a:lnSpc>
              <a:defRPr/>
            </a:pPr>
            <a:endParaRPr lang="cs-CZ" sz="5400" kern="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A035DAF0-844D-4D86-B01F-2E65269EE636}"/>
              </a:ext>
            </a:extLst>
          </p:cNvPr>
          <p:cNvSpPr/>
          <p:nvPr/>
        </p:nvSpPr>
        <p:spPr>
          <a:xfrm>
            <a:off x="7038109" y="4968499"/>
            <a:ext cx="2105891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700" b="1" dirty="0">
                <a:solidFill>
                  <a:schemeClr val="accent2">
                    <a:lumMod val="50000"/>
                  </a:schemeClr>
                </a:solidFill>
              </a:rPr>
              <a:t>Manažerská 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</a:rPr>
              <a:t>informatika</a:t>
            </a:r>
            <a:endParaRPr lang="cs-CZ" sz="27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58A28BD-6216-47AC-9E45-993673676A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3736" y="2309431"/>
            <a:ext cx="3099857" cy="2599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104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95FC61E-1B21-4708-A6C6-5E6B205EB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037" y="4692072"/>
            <a:ext cx="6502400" cy="1237673"/>
          </a:xfrm>
        </p:spPr>
        <p:txBody>
          <a:bodyPr anchor="ctr">
            <a:normAutofit/>
          </a:bodyPr>
          <a:lstStyle/>
          <a:p>
            <a:pPr algn="r"/>
            <a:r>
              <a:rPr lang="cs-CZ" sz="5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82742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00128"/>
            <a:ext cx="2521324" cy="3450887"/>
          </a:xfrm>
        </p:spPr>
        <p:txBody>
          <a:bodyPr>
            <a:normAutofit/>
          </a:bodyPr>
          <a:lstStyle/>
          <a:p>
            <a:r>
              <a:rPr lang="cs-CZ" sz="3300" b="1" dirty="0">
                <a:solidFill>
                  <a:schemeClr val="accent5">
                    <a:lumMod val="50000"/>
                  </a:schemeClr>
                </a:solidFill>
              </a:rPr>
              <a:t>Model AS-AD a jeho předpoklady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1325" y="92363"/>
            <a:ext cx="6622675" cy="6765637"/>
          </a:xfrm>
        </p:spPr>
        <p:txBody>
          <a:bodyPr anchor="t">
            <a:normAutofit lnSpcReduction="10000"/>
          </a:bodyPr>
          <a:lstStyle/>
          <a:p>
            <a:pPr hangingPunct="0"/>
            <a:r>
              <a:rPr lang="cs-CZ" sz="2000" dirty="0">
                <a:solidFill>
                  <a:schemeClr val="tx1"/>
                </a:solidFill>
              </a:rPr>
              <a:t>vychází z modelu IS-LM, ale rozšiřuje ho o </a:t>
            </a:r>
            <a:r>
              <a:rPr lang="cs-CZ" sz="2000" b="1" dirty="0">
                <a:solidFill>
                  <a:schemeClr val="tx1"/>
                </a:solidFill>
              </a:rPr>
              <a:t>flexibilní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b="1" dirty="0">
                <a:solidFill>
                  <a:schemeClr val="tx1"/>
                </a:solidFill>
              </a:rPr>
              <a:t>cenovou hladinu</a:t>
            </a:r>
            <a:r>
              <a:rPr lang="cs-CZ" sz="2000" dirty="0">
                <a:solidFill>
                  <a:schemeClr val="tx1"/>
                </a:solidFill>
              </a:rPr>
              <a:t>, ostatní předpoklady se nemění</a:t>
            </a:r>
          </a:p>
          <a:p>
            <a:pPr hangingPunct="0"/>
            <a:r>
              <a:rPr lang="cs-CZ" sz="2000" dirty="0">
                <a:solidFill>
                  <a:schemeClr val="tx1"/>
                </a:solidFill>
              </a:rPr>
              <a:t>model AS-AD zachycuje interakci křivky agregátní poptávky s křivkou krátkodobé agregátní nabídky a vertikální dlouhodobou agregátní nabídkou, jež určuje výši potenciálního produktu (Y*)</a:t>
            </a:r>
          </a:p>
          <a:p>
            <a:pPr marL="0" indent="0" hangingPunct="0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 marL="0" indent="0" hangingPunct="0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 marL="0" indent="0" hangingPunct="0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 hangingPunct="0"/>
            <a:endParaRPr lang="cs-CZ" sz="2400" dirty="0">
              <a:solidFill>
                <a:schemeClr val="tx1"/>
              </a:solidFill>
            </a:endParaRPr>
          </a:p>
          <a:p>
            <a:pPr hangingPunct="0"/>
            <a:endParaRPr lang="cs-CZ" sz="2400" dirty="0">
              <a:solidFill>
                <a:schemeClr val="tx1"/>
              </a:solidFill>
            </a:endParaRPr>
          </a:p>
          <a:p>
            <a:pPr hangingPunct="0"/>
            <a:endParaRPr lang="cs-CZ" sz="2400" dirty="0">
              <a:solidFill>
                <a:schemeClr val="tx1"/>
              </a:solidFill>
            </a:endParaRPr>
          </a:p>
          <a:p>
            <a:pPr hangingPunct="0"/>
            <a:r>
              <a:rPr lang="cs-CZ" sz="2000" dirty="0">
                <a:solidFill>
                  <a:schemeClr val="tx1"/>
                </a:solidFill>
              </a:rPr>
              <a:t>pomocí modelu AS-AD determinujeme krátkodobou (SRAS a AD) či dlouhodobou (LRAS, SRAS a AD) rovnováhu v ekonomice v kontextu jednotlivých kombinací reálného produktu (Y) a dané cenové hladiny (P). Pro krátkodobou platí, že ekonomika se nachází v:</a:t>
            </a:r>
          </a:p>
          <a:p>
            <a:pPr lvl="1" hangingPunct="0"/>
            <a:r>
              <a:rPr lang="cs-CZ" sz="1800" dirty="0">
                <a:solidFill>
                  <a:schemeClr val="tx1"/>
                </a:solidFill>
              </a:rPr>
              <a:t>recesní neboli deflační mezera, kdy je Y &lt; Y* a u &lt; u*</a:t>
            </a:r>
          </a:p>
          <a:p>
            <a:pPr lvl="1" hangingPunct="0"/>
            <a:r>
              <a:rPr lang="cs-CZ" sz="1800" dirty="0">
                <a:solidFill>
                  <a:schemeClr val="tx1"/>
                </a:solidFill>
              </a:rPr>
              <a:t>expanzivní neboli inflační mezera, kdy je Y &gt; Y* a u &gt; u*</a:t>
            </a:r>
          </a:p>
          <a:p>
            <a:pPr hangingPunct="0"/>
            <a:r>
              <a:rPr lang="cs-CZ" sz="2000" dirty="0">
                <a:solidFill>
                  <a:schemeClr val="tx1"/>
                </a:solidFill>
              </a:rPr>
              <a:t>pro dlouhodobou: </a:t>
            </a:r>
            <a:r>
              <a:rPr lang="es-ES" sz="2000" dirty="0">
                <a:solidFill>
                  <a:schemeClr val="tx1"/>
                </a:solidFill>
              </a:rPr>
              <a:t> Y = Y* a u = u*</a:t>
            </a:r>
            <a:endParaRPr lang="cs-CZ" sz="2000" dirty="0">
              <a:solidFill>
                <a:schemeClr val="tx1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FEA0699-D54B-4216-85C9-4DD71990F9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909" y="2006513"/>
            <a:ext cx="2850338" cy="238999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857CACB9-E9BC-4260-837C-13A8AF172D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0623" y="2006512"/>
            <a:ext cx="3041237" cy="2389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957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9F146C5C-63F6-4627-AC28-32C73B4AAB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2429" y="2140944"/>
            <a:ext cx="2675589" cy="410604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03557"/>
            <a:ext cx="2521324" cy="3450887"/>
          </a:xfrm>
        </p:spPr>
        <p:txBody>
          <a:bodyPr>
            <a:normAutofit/>
          </a:bodyPr>
          <a:lstStyle/>
          <a:p>
            <a:r>
              <a:rPr lang="cs-CZ" sz="3300" b="1" dirty="0">
                <a:solidFill>
                  <a:schemeClr val="accent5">
                    <a:lumMod val="50000"/>
                  </a:schemeClr>
                </a:solidFill>
              </a:rPr>
              <a:t>Agregátní poptávka (AD)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1325" y="0"/>
            <a:ext cx="6500395" cy="6761018"/>
          </a:xfrm>
        </p:spPr>
        <p:txBody>
          <a:bodyPr anchor="t">
            <a:normAutofit/>
          </a:bodyPr>
          <a:lstStyle/>
          <a:p>
            <a:pPr hangingPunct="0"/>
            <a:r>
              <a:rPr lang="cs-CZ" sz="2000" dirty="0">
                <a:solidFill>
                  <a:schemeClr val="tx1"/>
                </a:solidFill>
              </a:rPr>
              <a:t>agregátní poptávka představuje kombinace celkového množství reálného produktu, které chtějí ekonomické subjekty koupit při dané cenové hladině a při nichž jsou v rovnováze jak trhy zboží a služeb, tak trhy peněz a finančních aktiv (průsečíky IS a LM)</a:t>
            </a:r>
          </a:p>
          <a:p>
            <a:pPr lvl="1" hangingPunct="0"/>
            <a:r>
              <a:rPr lang="cs-CZ" sz="1800" dirty="0">
                <a:solidFill>
                  <a:schemeClr val="tx1"/>
                </a:solidFill>
              </a:rPr>
              <a:t>domácnosti (C), firmy (I), vláda (G) a zahraniční sektor (NX)</a:t>
            </a:r>
          </a:p>
          <a:p>
            <a:pPr hangingPunct="0"/>
            <a:r>
              <a:rPr lang="cs-CZ" sz="2000" dirty="0">
                <a:solidFill>
                  <a:schemeClr val="tx1"/>
                </a:solidFill>
              </a:rPr>
              <a:t>AD se odvozuje z modelu IS-LM</a:t>
            </a:r>
          </a:p>
          <a:p>
            <a:pPr hangingPunct="0"/>
            <a:r>
              <a:rPr lang="cs-CZ" sz="2000" dirty="0">
                <a:solidFill>
                  <a:schemeClr val="tx1"/>
                </a:solidFill>
              </a:rPr>
              <a:t>rovnovážný produkt v modelu IS-LM:</a:t>
            </a:r>
          </a:p>
          <a:p>
            <a:pPr marL="0" indent="0" hangingPunct="0">
              <a:buNone/>
            </a:pPr>
            <a:r>
              <a:rPr lang="cs-CZ" sz="2000" dirty="0"/>
              <a:t>	𝑌=𝛾∗𝐴+𝜇∗𝑀/𝑃 	</a:t>
            </a:r>
          </a:p>
          <a:p>
            <a:pPr hangingPunct="0"/>
            <a:r>
              <a:rPr lang="cs-CZ" sz="2000" dirty="0">
                <a:solidFill>
                  <a:schemeClr val="tx1"/>
                </a:solidFill>
              </a:rPr>
              <a:t>formální rovnici křivky AD:</a:t>
            </a:r>
          </a:p>
          <a:p>
            <a:pPr marL="0" indent="0" hangingPunct="0"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pPr marL="0" indent="0" hangingPunct="0"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pPr marL="0" indent="0" hangingPunct="0"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pPr hangingPunct="0"/>
            <a:endParaRPr lang="cs-CZ" sz="2000" dirty="0">
              <a:solidFill>
                <a:schemeClr val="tx1"/>
              </a:solidFill>
            </a:endParaRPr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6D28ED1E-BE47-4302-8C61-2A2250C77FEB}"/>
              </a:ext>
            </a:extLst>
          </p:cNvPr>
          <p:cNvCxnSpPr/>
          <p:nvPr/>
        </p:nvCxnSpPr>
        <p:spPr>
          <a:xfrm flipH="1">
            <a:off x="6300323" y="1703557"/>
            <a:ext cx="1461655" cy="561109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9" name="Obrázek 8">
            <a:extLst>
              <a:ext uri="{FF2B5EF4-FFF2-40B4-BE49-F238E27FC236}">
                <a16:creationId xmlns:a16="http://schemas.microsoft.com/office/drawing/2014/main" id="{EA69805B-5311-45CD-905F-181A6C5561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5061" y="3489559"/>
            <a:ext cx="1693878" cy="728751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10" name="Obdélník 9">
            <a:extLst>
              <a:ext uri="{FF2B5EF4-FFF2-40B4-BE49-F238E27FC236}">
                <a16:creationId xmlns:a16="http://schemas.microsoft.com/office/drawing/2014/main" id="{1D46724D-4BE0-4FB6-BA99-F2E8DD24703D}"/>
              </a:ext>
            </a:extLst>
          </p:cNvPr>
          <p:cNvSpPr/>
          <p:nvPr/>
        </p:nvSpPr>
        <p:spPr>
          <a:xfrm>
            <a:off x="3125684" y="4416333"/>
            <a:ext cx="3174639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křivka AD je vždy konstruována pro danou úroveň zásoby nominálních peněz (M) a autonomních výdajů (A)</a:t>
            </a:r>
            <a:endParaRPr lang="cs-CZ" sz="1400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9FBCC-9557-453F-9CCF-CEBD9E7962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276621"/>
            <a:ext cx="3129756" cy="258137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DDBB265D-431A-4827-A433-6C57C7CA3E02}"/>
              </a:ext>
            </a:extLst>
          </p:cNvPr>
          <p:cNvSpPr/>
          <p:nvPr/>
        </p:nvSpPr>
        <p:spPr>
          <a:xfrm>
            <a:off x="3162913" y="5165952"/>
            <a:ext cx="3137410" cy="1169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hangingPunct="0">
              <a:lnSpc>
                <a:spcPct val="100000"/>
              </a:lnSpc>
              <a:spcBef>
                <a:spcPts val="0"/>
              </a:spcBef>
            </a:pP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křivka AD má negativní sklon, protože, čím vyšší je úroveň cen, tím nižší jsou reálné peněžní zůstatky a tím nižší je rovnovážná úroveň agregátních výdajů a produkce a opačně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D6598964-E54F-423E-A89D-67DB17537593}"/>
              </a:ext>
            </a:extLst>
          </p:cNvPr>
          <p:cNvSpPr/>
          <p:nvPr/>
        </p:nvSpPr>
        <p:spPr>
          <a:xfrm>
            <a:off x="122280" y="5985379"/>
            <a:ext cx="22767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převis poptávky po zboží a službách nad jejich nabídkou</a:t>
            </a:r>
            <a:endParaRPr lang="cs-CZ" sz="1400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54FCF4F-02B0-4FEB-A62B-204E8008CD84}"/>
              </a:ext>
            </a:extLst>
          </p:cNvPr>
          <p:cNvSpPr/>
          <p:nvPr/>
        </p:nvSpPr>
        <p:spPr>
          <a:xfrm>
            <a:off x="1672118" y="4235760"/>
            <a:ext cx="14535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přebytek nabídky zboží a služeb</a:t>
            </a:r>
            <a:endParaRPr lang="cs-CZ" sz="1400" dirty="0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6FD4EB56-511D-4841-AC97-D54330245F26}"/>
              </a:ext>
            </a:extLst>
          </p:cNvPr>
          <p:cNvSpPr/>
          <p:nvPr/>
        </p:nvSpPr>
        <p:spPr>
          <a:xfrm>
            <a:off x="3162912" y="6335503"/>
            <a:ext cx="5965105" cy="5232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hangingPunct="0">
              <a:lnSpc>
                <a:spcPct val="100000"/>
              </a:lnSpc>
              <a:spcBef>
                <a:spcPts val="0"/>
              </a:spcBef>
            </a:pP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poloha AD je ovlivněna všemi faktory, které ovlivňují polohu křivky IS a křivky LM. Změna cenové hladiny vede k posunu po křivce AD.</a:t>
            </a:r>
          </a:p>
        </p:txBody>
      </p:sp>
    </p:spTree>
    <p:extLst>
      <p:ext uri="{BB962C8B-B14F-4D97-AF65-F5344CB8AC3E}">
        <p14:creationId xmlns:p14="http://schemas.microsoft.com/office/powerpoint/2010/main" val="2401561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24" y="73891"/>
            <a:ext cx="2521324" cy="3450887"/>
          </a:xfrm>
        </p:spPr>
        <p:txBody>
          <a:bodyPr>
            <a:normAutofit/>
          </a:bodyPr>
          <a:lstStyle/>
          <a:p>
            <a:r>
              <a:rPr lang="cs-CZ" sz="3300" b="1" dirty="0">
                <a:solidFill>
                  <a:schemeClr val="accent5">
                    <a:lumMod val="50000"/>
                  </a:schemeClr>
                </a:solidFill>
              </a:rPr>
              <a:t>Agregátní nabídka (AS)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9549" y="73891"/>
            <a:ext cx="6594452" cy="6784109"/>
          </a:xfrm>
        </p:spPr>
        <p:txBody>
          <a:bodyPr anchor="t">
            <a:normAutofit lnSpcReduction="10000"/>
          </a:bodyPr>
          <a:lstStyle/>
          <a:p>
            <a:pPr hangingPunct="0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představuje vztah mezi celkovým nabízeným množstvím reálného domácího produktu a úrovní cenové hladiny</a:t>
            </a:r>
          </a:p>
          <a:p>
            <a:pPr lvl="1" hangingPunct="0"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firmy o nabízeném množství rozhodují na základě max. zisku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teoretický koncept křivky AS je kontroverzní a jednotlivé ekonomické směry vyvinuly odlišné křivky AS, které v sobě koncentrují různá ekonomická východiska:</a:t>
            </a:r>
          </a:p>
          <a:p>
            <a:pPr lvl="1" hangingPunct="0"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solidFill>
                  <a:schemeClr val="tx1"/>
                </a:solidFill>
              </a:rPr>
              <a:t>neoklasičtí ekonomové předpokládají, že mzdy a ceny jsou maximálně pružné 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cs-CZ" sz="1800" dirty="0">
                <a:solidFill>
                  <a:schemeClr val="tx1"/>
                </a:solidFill>
              </a:rPr>
              <a:t>flexibilně se přizpůsobují všem  změnám. Ekonomika tak vždy operuje na úrovni potenciálního produktu. Křivka AS je vertikální (vyprodukovaný – nabízený reálný produkt je totožný s produktem potenciálním) a cenová úroveň reálný výstup ekonomiky neovlivňuje. </a:t>
            </a:r>
          </a:p>
          <a:p>
            <a:pPr lvl="1" hangingPunct="0"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solidFill>
                  <a:schemeClr val="tx1"/>
                </a:solidFill>
              </a:rPr>
              <a:t>keynesovští ekonomové naproti tomu tvrdí, že ceny a mzdy jsou nepružné a není možný jejich pokles ani v ekonomice s nevyužitými zdroji. Křivka AS je horizontální, tj. lze zvýšit výstup, aniž by došlo ke zvýšení cenové úrovně.</a:t>
            </a:r>
          </a:p>
          <a:p>
            <a:pPr marL="0" indent="0" hangingPunc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cs-CZ" sz="2000" dirty="0"/>
              <a:t>v krátkém období předpokládá určitá rigidita cen a mezd, zatímco v dlouhém období jsou mzdy a ceny dokonale pružné (mají dostatek času se přizpůsobit jakýmkoli poruchám na všech trzích) </a:t>
            </a:r>
          </a:p>
          <a:p>
            <a:pPr marL="0" indent="0" hangingPunc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cs-CZ" sz="2000" dirty="0"/>
              <a:t>rozlišujeme mezi krátkodobou agregátní nabídkou (SRAS) a dlouhodobou agregátní nabídku (LRAS)</a:t>
            </a:r>
          </a:p>
          <a:p>
            <a:pPr hangingPunct="0"/>
            <a:r>
              <a:rPr lang="cs-CZ" sz="2000" dirty="0">
                <a:solidFill>
                  <a:schemeClr val="tx1"/>
                </a:solidFill>
              </a:rPr>
              <a:t>kompromis v třístupňové křivce AS</a:t>
            </a:r>
            <a:endParaRPr lang="cs-CZ" sz="2100" dirty="0">
              <a:solidFill>
                <a:schemeClr val="tx1"/>
              </a:solidFill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40AEC10-91C8-4240-A288-0DBFEEABB3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520297"/>
            <a:ext cx="2978445" cy="2181012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92E7F984-F4A9-461E-9628-BB9A339E3203}"/>
              </a:ext>
            </a:extLst>
          </p:cNvPr>
          <p:cNvSpPr/>
          <p:nvPr/>
        </p:nvSpPr>
        <p:spPr>
          <a:xfrm>
            <a:off x="273984" y="2520297"/>
            <a:ext cx="243047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05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Třístupňová křivka agregátní nabídky 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4114480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33105"/>
            <a:ext cx="2521324" cy="3450887"/>
          </a:xfrm>
        </p:spPr>
        <p:txBody>
          <a:bodyPr>
            <a:normAutofit/>
          </a:bodyPr>
          <a:lstStyle/>
          <a:p>
            <a:r>
              <a:rPr lang="cs-CZ" sz="3300" b="1" dirty="0">
                <a:solidFill>
                  <a:schemeClr val="accent5">
                    <a:lumMod val="50000"/>
                  </a:schemeClr>
                </a:solidFill>
              </a:rPr>
              <a:t>Klasická, dlouhodobá křivka AS (LRAS)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6886" y="93064"/>
            <a:ext cx="6414655" cy="3335935"/>
          </a:xfrm>
        </p:spPr>
        <p:txBody>
          <a:bodyPr anchor="t">
            <a:normAutofit/>
          </a:bodyPr>
          <a:lstStyle/>
          <a:p>
            <a:pPr hangingPunct="0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vertikála, ekonomika produkuje na úrovni potenciálního produktu, tj. při plné zaměstnanosti (při přirozené míře nezaměstnanosti)</a:t>
            </a:r>
          </a:p>
          <a:p>
            <a:pPr lvl="1" hangingPunct="0"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trh práce a trh statků a služeb je neustále vyrovnaný díky dokonalé flexibilitě nominálních mezd a cen</a:t>
            </a:r>
          </a:p>
          <a:p>
            <a:pPr lvl="1" hangingPunct="0"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křivku LRAS ovlivňují faktory měnící potenciální produktu (faktory ekonomického růstu)</a:t>
            </a:r>
          </a:p>
          <a:p>
            <a:pPr marL="0" indent="0" hangingPunct="0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7C2756F-7605-417F-B001-7ED6A3699C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6616" y="2188987"/>
            <a:ext cx="4695193" cy="457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446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55" y="1447545"/>
            <a:ext cx="2521324" cy="3450887"/>
          </a:xfrm>
        </p:spPr>
        <p:txBody>
          <a:bodyPr>
            <a:normAutofit/>
          </a:bodyPr>
          <a:lstStyle/>
          <a:p>
            <a:r>
              <a:rPr lang="cs-CZ" sz="3300" b="1" dirty="0">
                <a:solidFill>
                  <a:schemeClr val="accent5">
                    <a:lumMod val="50000"/>
                  </a:schemeClr>
                </a:solidFill>
              </a:rPr>
              <a:t>Křivka krátkodobé AS (SRAS)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8579" y="79119"/>
            <a:ext cx="6530109" cy="2414699"/>
          </a:xfrm>
        </p:spPr>
        <p:txBody>
          <a:bodyPr anchor="t">
            <a:normAutofit lnSpcReduction="10000"/>
          </a:bodyPr>
          <a:lstStyle/>
          <a:p>
            <a:pPr hangingPunct="0">
              <a:lnSpc>
                <a:spcPct val="100000"/>
              </a:lnSpc>
              <a:spcBef>
                <a:spcPts val="0"/>
              </a:spcBef>
            </a:pP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nominální mzdy (nominální mzdová sazba je v modelu fixní) a ceny se v krátkém časovém období nepřizpůsobují dostatečně rychle, tj. krátkodobě se trh práce nemůže nacházet v rovnováze </a:t>
            </a:r>
          </a:p>
          <a:p>
            <a:pPr lvl="1" hangingPunct="0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není dosaženo stavu plné zaměstnanosti (vzniká nedobrovolná nezaměstnanost)</a:t>
            </a:r>
            <a:endParaRPr lang="cs-CZ" sz="2000" dirty="0">
              <a:solidFill>
                <a:schemeClr val="tx1"/>
              </a:solidFill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A0A29-8F81-40A0-A1A8-BDAC0AFDCC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0496" y="2389350"/>
            <a:ext cx="4913540" cy="438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053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33105"/>
            <a:ext cx="2521324" cy="3450887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chemeClr val="accent5">
                    <a:lumMod val="50000"/>
                  </a:schemeClr>
                </a:solidFill>
              </a:rPr>
              <a:t>FISKÁLNÍ EXPANZE ZA PŘEDPOKLADU KLASICKÉ KŘIVKY AS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9292" y="217002"/>
            <a:ext cx="6301508" cy="3450887"/>
          </a:xfrm>
        </p:spPr>
        <p:txBody>
          <a:bodyPr anchor="t">
            <a:normAutofit fontScale="85000" lnSpcReduction="10000"/>
          </a:bodyPr>
          <a:lstStyle/>
          <a:p>
            <a:pPr marL="0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700" b="1" dirty="0">
                <a:solidFill>
                  <a:schemeClr val="tx1"/>
                </a:solidFill>
              </a:rPr>
              <a:t>Fiskální expanze v modelu AS-AD při klasické AS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</a:pPr>
            <a:r>
              <a:rPr lang="cs-CZ" sz="2175" dirty="0">
                <a:solidFill>
                  <a:schemeClr val="tx1"/>
                </a:solidFill>
              </a:rPr>
              <a:t>↑ G </a:t>
            </a:r>
            <a:r>
              <a:rPr lang="cs-CZ" sz="217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cs-CZ" sz="2175" dirty="0">
                <a:solidFill>
                  <a:schemeClr val="tx1"/>
                </a:solidFill>
              </a:rPr>
              <a:t>↑ A0 na A1; křivka AD se posune doprava nahoru do AD1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</a:pPr>
            <a:r>
              <a:rPr lang="cs-CZ" sz="2175" dirty="0">
                <a:solidFill>
                  <a:schemeClr val="tx1"/>
                </a:solidFill>
              </a:rPr>
              <a:t>při původní cenové úrovni P0 vznikne převis AD nad AS, protože neexistují dodatečné zdroje pro vyšší produkci zvýší se cenová hladina z úrovně P0 →P1; ↑P současně vyvolá ↓reálných peněžních zůstatků a ↑i, které následně vede k vytěsnění soukromých A → dochází k úplnému vytěsňovacímu efektu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</a:pPr>
            <a:r>
              <a:rPr lang="cs-CZ" sz="2175" dirty="0">
                <a:solidFill>
                  <a:schemeClr val="tx1"/>
                </a:solidFill>
              </a:rPr>
              <a:t>v bodě E2 je obnovena rovnováha s vyšší úrovní vládních výdajů a nižší úrovní soukromých autonomních výdajů s agregátní nabídkou, ale při vyšší cenové úrovni (P1)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</a:pPr>
            <a:r>
              <a:rPr lang="cs-CZ" sz="2175" dirty="0">
                <a:solidFill>
                  <a:schemeClr val="tx1"/>
                </a:solidFill>
              </a:rPr>
              <a:t>efektem fiskální expanze je, že se Y ani zaměstnanost nezměnily (pouze ↑P a </a:t>
            </a:r>
            <a:r>
              <a:rPr lang="cs-CZ" sz="217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↑</a:t>
            </a:r>
            <a:r>
              <a:rPr lang="cs-CZ" sz="2175" dirty="0">
                <a:solidFill>
                  <a:schemeClr val="tx1"/>
                </a:solidFill>
              </a:rPr>
              <a:t> i)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9388C66-352B-4AFF-9ACD-CF9A3905AA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8652" y="3510239"/>
            <a:ext cx="3980116" cy="3347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73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33105"/>
            <a:ext cx="2521324" cy="3450887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FISKÁLNÍ EXPANZE ZA PŘEDPOKLADU KEYNESIÁNSKÉ KŘIVKY AS (EXTRÉMNÍ PŘÍPAD)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5660" y="137116"/>
            <a:ext cx="6440054" cy="2833685"/>
          </a:xfrm>
        </p:spPr>
        <p:txBody>
          <a:bodyPr anchor="t">
            <a:normAutofit fontScale="92500"/>
          </a:bodyPr>
          <a:lstStyle/>
          <a:p>
            <a:pPr hangingPunct="0">
              <a:lnSpc>
                <a:spcPct val="100000"/>
              </a:lnSpc>
              <a:spcBef>
                <a:spcPts val="0"/>
              </a:spcBef>
            </a:pPr>
            <a:r>
              <a:rPr lang="cs-CZ" sz="2175" dirty="0">
                <a:solidFill>
                  <a:schemeClr val="tx1"/>
                </a:solidFill>
              </a:rPr>
              <a:t>fiskální autorita ↑ G (nebo ↑TR; ↓Ta; ↓t</a:t>
            </a:r>
            <a:r>
              <a:rPr lang="cs-CZ" sz="217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cs-CZ" sz="2175" dirty="0">
                <a:solidFill>
                  <a:schemeClr val="tx1"/>
                </a:solidFill>
              </a:rPr>
              <a:t>, což posune křivku AD0 doprava do AD1 a v ekonomice se ustálí nový bod krátkodobé makroekonomické rovnováhy (E1)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</a:pPr>
            <a:r>
              <a:rPr lang="cs-CZ" sz="2175" dirty="0">
                <a:solidFill>
                  <a:schemeClr val="tx1"/>
                </a:solidFill>
              </a:rPr>
              <a:t>produkce vzroste z Y0 na Y1 </a:t>
            </a:r>
          </a:p>
          <a:p>
            <a:pPr lvl="1" hangingPunct="0">
              <a:lnSpc>
                <a:spcPct val="100000"/>
              </a:lnSpc>
              <a:spcBef>
                <a:spcPts val="0"/>
              </a:spcBef>
            </a:pPr>
            <a:r>
              <a:rPr lang="cs-CZ" sz="2025" dirty="0">
                <a:solidFill>
                  <a:schemeClr val="tx1"/>
                </a:solidFill>
              </a:rPr>
              <a:t>došlo k nulovému vytěsňovacímu efektu, protože multiplikátor fiskální politiky (</a:t>
            </a:r>
            <a:r>
              <a:rPr lang="el-GR" sz="2025" dirty="0">
                <a:solidFill>
                  <a:schemeClr val="tx1"/>
                </a:solidFill>
              </a:rPr>
              <a:t>γ) </a:t>
            </a:r>
            <a:r>
              <a:rPr lang="cs-CZ" sz="2025" dirty="0">
                <a:solidFill>
                  <a:schemeClr val="tx1"/>
                </a:solidFill>
              </a:rPr>
              <a:t>je totožný s výdajovým multiplikátorem (</a:t>
            </a:r>
            <a:r>
              <a:rPr lang="el-GR" sz="2025" dirty="0">
                <a:solidFill>
                  <a:schemeClr val="tx1"/>
                </a:solidFill>
              </a:rPr>
              <a:t>α), </a:t>
            </a:r>
            <a:r>
              <a:rPr lang="cs-CZ" sz="2025" dirty="0">
                <a:solidFill>
                  <a:schemeClr val="tx1"/>
                </a:solidFill>
              </a:rPr>
              <a:t>cenová hladina se nezměnila a úroková sazba se zvýšila (závěr z modelu IS-LM)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0A48FF4-88C6-4501-B486-C044CAEA54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3123" y="2536670"/>
            <a:ext cx="3672592" cy="3450887"/>
          </a:xfrm>
          <a:prstGeom prst="rect">
            <a:avLst/>
          </a:prstGeom>
        </p:spPr>
      </p:pic>
      <p:sp>
        <p:nvSpPr>
          <p:cNvPr id="10" name="Obdélník 9">
            <a:extLst>
              <a:ext uri="{FF2B5EF4-FFF2-40B4-BE49-F238E27FC236}">
                <a16:creationId xmlns:a16="http://schemas.microsoft.com/office/drawing/2014/main" id="{7DB0463C-49DE-4A4E-B782-E4151F3804C8}"/>
              </a:ext>
            </a:extLst>
          </p:cNvPr>
          <p:cNvSpPr/>
          <p:nvPr/>
        </p:nvSpPr>
        <p:spPr>
          <a:xfrm>
            <a:off x="2521324" y="2579906"/>
            <a:ext cx="2937367" cy="427809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Keynesiánská křivka agregátní nabídky je v krátkém období založena na předpokladu produkční mezery s dostatečnou zásobou volného kapitálu a práce, aby nabízená produkce vždy pokryla poptávané množství statků a služeb. Existuje nedobrovolná nezaměstnanost, ceny a mzdy jsou krátkodobě zcela rigidní (tj. AC firem se nemění) a nepřizpůsobují se tak změnám v AD. Keynesiánská křivka agregátní nabídky je v tomto období fixní, vodorovná s osou x, na konstantní úrovni existující cenové hladiny. 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579314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33105"/>
            <a:ext cx="2521324" cy="3450887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Negativní nabídkový šok a monetární politika 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5DD17DAB-C73A-4121-8B3B-A3B43C5DAD92}"/>
              </a:ext>
            </a:extLst>
          </p:cNvPr>
          <p:cNvSpPr/>
          <p:nvPr/>
        </p:nvSpPr>
        <p:spPr>
          <a:xfrm>
            <a:off x="2521324" y="1122"/>
            <a:ext cx="3738197" cy="329320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altLang="sk-SK" sz="1600" b="1" dirty="0">
                <a:solidFill>
                  <a:schemeClr val="accent5">
                    <a:lumMod val="50000"/>
                  </a:schemeClr>
                </a:solidFill>
              </a:rPr>
              <a:t>Negativní nabídkový šok (významný růst cen ropy) a neutrální monetární politika</a:t>
            </a:r>
            <a:r>
              <a:rPr lang="en-GB" altLang="sk-SK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cs-CZ" altLang="sk-SK" sz="16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cs-CZ" altLang="sk-SK" sz="1600" dirty="0"/>
              <a:t>růst ceny ropy vede k ↑ P, to vede k růstu nákladů firem a k posunu křivky SRAS0  </a:t>
            </a:r>
            <a:r>
              <a:rPr lang="cs-CZ" altLang="sk-SK" sz="160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cs-CZ" altLang="sk-SK" sz="1600" dirty="0"/>
              <a:t> SRAS1. Klesá reálný produkt a krátkodobá rovnováha nastává v bodě E1 při nižších produktu Y (recesní  mezera s vyšší mírou nezaměstnanosti a nevyužitými zdroji). CB nikterak nezasahuje. Přebytek zdrojů snižuje ceny těchto zdrojů, cenová hladina klesá a produkt se zvyšuje do bodu dlouhodobé rovnováhy na úrovni Y* a původní cenové hladiny.</a:t>
            </a:r>
            <a:endParaRPr lang="en-GB" altLang="sk-SK" sz="1600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0FAF1FFD-42EC-40D5-BF37-44C1591ACB4E}"/>
              </a:ext>
            </a:extLst>
          </p:cNvPr>
          <p:cNvSpPr/>
          <p:nvPr/>
        </p:nvSpPr>
        <p:spPr>
          <a:xfrm>
            <a:off x="2521324" y="3294331"/>
            <a:ext cx="3738197" cy="35394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altLang="sk-SK" sz="1600" b="1" dirty="0">
                <a:solidFill>
                  <a:schemeClr val="accent5">
                    <a:lumMod val="50000"/>
                  </a:schemeClr>
                </a:solidFill>
              </a:rPr>
              <a:t>Negativní nabídkový šok (významný růst cen ropy) a </a:t>
            </a:r>
            <a:r>
              <a:rPr lang="cs-CZ" altLang="sk-SK" sz="1600" b="1" dirty="0" err="1">
                <a:solidFill>
                  <a:schemeClr val="accent5">
                    <a:lumMod val="50000"/>
                  </a:schemeClr>
                </a:solidFill>
              </a:rPr>
              <a:t>akomodativní</a:t>
            </a:r>
            <a:r>
              <a:rPr lang="cs-CZ" altLang="sk-SK" sz="1600" b="1" dirty="0">
                <a:solidFill>
                  <a:schemeClr val="accent5">
                    <a:lumMod val="50000"/>
                  </a:schemeClr>
                </a:solidFill>
              </a:rPr>
              <a:t> monetární politika</a:t>
            </a:r>
            <a:r>
              <a:rPr lang="en-GB" altLang="sk-SK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cs-CZ" altLang="sk-SK" sz="16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cs-CZ" altLang="sk-SK" sz="1600" dirty="0"/>
              <a:t>růst ceny ropy </a:t>
            </a:r>
            <a:r>
              <a:rPr lang="cs-CZ" altLang="sk-SK" sz="1600" dirty="0">
                <a:latin typeface="Arial" panose="020B0604020202020204" pitchFamily="34" charset="0"/>
                <a:cs typeface="Arial" panose="020B0604020202020204" pitchFamily="34" charset="0"/>
              </a:rPr>
              <a:t>→ ↑</a:t>
            </a:r>
            <a:r>
              <a:rPr lang="cs-CZ" altLang="sk-SK" sz="1600" dirty="0"/>
              <a:t>P a ↑TC, E1 (SRAS1 a AD1),vzniká recesní mezera. CB se nyní pokusí vyvést ekonomiku z recese a sníží úrokové sazby (zvýšením nabídky reálných peněžních zůstatků (M/P);  </a:t>
            </a:r>
            <a:r>
              <a:rPr lang="cs-CZ" altLang="sk-SK" sz="1600" dirty="0">
                <a:latin typeface="Arial" panose="020B0604020202020204" pitchFamily="34" charset="0"/>
                <a:cs typeface="Arial" panose="020B0604020202020204" pitchFamily="34" charset="0"/>
              </a:rPr>
              <a:t>↓</a:t>
            </a:r>
            <a:r>
              <a:rPr lang="cs-CZ" altLang="sk-SK" sz="1600" dirty="0"/>
              <a:t>i → ↑I → ↑AD (z AD1 na AD2). Současně s růstem AD roste P a ↑TC (SRAS2). Bod rovnováhy se nyní nachází v E2 (střet AD2 a SRAS2) při produktu na úrovni potenciálního, při vyšší cenové hladině a plné zaměstnanosti.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D2F4FF25-6A29-4FEB-8797-EDC9E1DF2C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5344" y="929392"/>
            <a:ext cx="2968656" cy="2382948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B86FC19D-46AD-40F3-8450-B91702AE0E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5343" y="4083821"/>
            <a:ext cx="2968657" cy="2301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011046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TM03457475[[fn=Rámeček]]</Template>
  <TotalTime>1136</TotalTime>
  <Words>1171</Words>
  <Application>Microsoft Office PowerPoint</Application>
  <PresentationFormat>Předvádění na obrazovce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Corbel</vt:lpstr>
      <vt:lpstr>Times New Roman</vt:lpstr>
      <vt:lpstr>Wingdings 2</vt:lpstr>
      <vt:lpstr>Rámeček</vt:lpstr>
      <vt:lpstr>Makroekonomie 3+2, NPMABMI    Model AS-AD</vt:lpstr>
      <vt:lpstr>Model AS-AD a jeho předpoklady</vt:lpstr>
      <vt:lpstr>Agregátní poptávka (AD)</vt:lpstr>
      <vt:lpstr>Agregátní nabídka (AS)</vt:lpstr>
      <vt:lpstr>Klasická, dlouhodobá křivka AS (LRAS)</vt:lpstr>
      <vt:lpstr>Křivka krátkodobé AS (SRAS)</vt:lpstr>
      <vt:lpstr>FISKÁLNÍ EXPANZE ZA PŘEDPOKLADU KLASICKÉ KŘIVKY AS</vt:lpstr>
      <vt:lpstr>FISKÁLNÍ EXPANZE ZA PŘEDPOKLADU KEYNESIÁNSKÉ KŘIVKY AS (EXTRÉMNÍ PŘÍPAD)</vt:lpstr>
      <vt:lpstr>Negativní nabídkový šok a monetární politika 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Mikroekonomie 2+1, NPMKB</dc:title>
  <dc:creator>Kamila</dc:creator>
  <cp:lastModifiedBy>Kamila Turečková</cp:lastModifiedBy>
  <cp:revision>128</cp:revision>
  <cp:lastPrinted>2019-09-04T11:02:17Z</cp:lastPrinted>
  <dcterms:created xsi:type="dcterms:W3CDTF">2019-08-09T18:58:20Z</dcterms:created>
  <dcterms:modified xsi:type="dcterms:W3CDTF">2020-04-24T16:17:59Z</dcterms:modified>
</cp:coreProperties>
</file>