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handoutMasterIdLst>
    <p:handoutMasterId r:id="rId12"/>
  </p:handoutMasterIdLst>
  <p:sldIdLst>
    <p:sldId id="274" r:id="rId2"/>
    <p:sldId id="263" r:id="rId3"/>
    <p:sldId id="294" r:id="rId4"/>
    <p:sldId id="293" r:id="rId5"/>
    <p:sldId id="292" r:id="rId6"/>
    <p:sldId id="297" r:id="rId7"/>
    <p:sldId id="298" r:id="rId8"/>
    <p:sldId id="299" r:id="rId9"/>
    <p:sldId id="300" r:id="rId10"/>
    <p:sldId id="261"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0467D7E-0490-41AC-9754-96AF99EAA0B9}" type="datetimeFigureOut">
              <a:rPr lang="cs-CZ" smtClean="0"/>
              <a:t>25.04.2020</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D0AB08E-C68C-4441-AFE8-B215937F50F7}" type="slidenum">
              <a:rPr lang="cs-CZ" smtClean="0"/>
              <a:t>‹#›</a:t>
            </a:fld>
            <a:endParaRPr lang="cs-CZ"/>
          </a:p>
        </p:txBody>
      </p:sp>
    </p:spTree>
    <p:extLst>
      <p:ext uri="{BB962C8B-B14F-4D97-AF65-F5344CB8AC3E}">
        <p14:creationId xmlns:p14="http://schemas.microsoft.com/office/powerpoint/2010/main" val="4796980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66556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4/25/2020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1786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4/25/2020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7544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10676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5586B75A-687E-405C-8A0B-8D00578BA2C3}" type="datetimeFigureOut">
              <a:rPr lang="en-US" smtClean="0"/>
              <a:pPr/>
              <a:t>4/25/2020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5279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4/25/2020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03305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4/25/2020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383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a:t>Kliknutím lze upravit styl.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4/25/2020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5649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4/25/2020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1710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cs-CZ"/>
              <a:t>Kliknutím lze upravit styl.</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8" name="Date Placeholder 7"/>
          <p:cNvSpPr>
            <a:spLocks noGrp="1"/>
          </p:cNvSpPr>
          <p:nvPr>
            <p:ph type="dt" sz="half" idx="10"/>
          </p:nvPr>
        </p:nvSpPr>
        <p:spPr/>
        <p:txBody>
          <a:bodyPr/>
          <a:lstStyle/>
          <a:p>
            <a:fld id="{5586B75A-687E-405C-8A0B-8D00578BA2C3}" type="datetimeFigureOut">
              <a:rPr lang="en-US" smtClean="0"/>
              <a:pPr/>
              <a:t>4/25/2020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47961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cs-CZ"/>
              <a:t>Kliknutím lze upravit styl.</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8" name="Date Placeholder 7"/>
          <p:cNvSpPr>
            <a:spLocks noGrp="1"/>
          </p:cNvSpPr>
          <p:nvPr>
            <p:ph type="dt" sz="half" idx="10"/>
          </p:nvPr>
        </p:nvSpPr>
        <p:spPr/>
        <p:txBody>
          <a:bodyPr/>
          <a:lstStyle/>
          <a:p>
            <a:fld id="{5586B75A-687E-405C-8A0B-8D00578BA2C3}" type="datetimeFigureOut">
              <a:rPr lang="en-US" smtClean="0"/>
              <a:pPr/>
              <a:t>4/25/2020</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90466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5586B75A-687E-405C-8A0B-8D00578BA2C3}" type="datetimeFigureOut">
              <a:rPr lang="en-US" smtClean="0"/>
              <a:pPr/>
              <a:t>4/25/2020</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11254558"/>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DC3DE2-B30B-4A94-BF06-430988550C95}"/>
              </a:ext>
            </a:extLst>
          </p:cNvPr>
          <p:cNvSpPr>
            <a:spLocks noGrp="1"/>
          </p:cNvSpPr>
          <p:nvPr>
            <p:ph type="ctrTitle"/>
          </p:nvPr>
        </p:nvSpPr>
        <p:spPr>
          <a:xfrm>
            <a:off x="166557" y="3759559"/>
            <a:ext cx="6585098" cy="2298178"/>
          </a:xfrm>
        </p:spPr>
        <p:txBody>
          <a:bodyPr anchor="b">
            <a:noAutofit/>
          </a:bodyPr>
          <a:lstStyle/>
          <a:p>
            <a:r>
              <a:rPr lang="cs-CZ" sz="7200" b="1" dirty="0"/>
              <a:t>Makroekonomie</a:t>
            </a:r>
            <a:br>
              <a:rPr lang="cs-CZ" sz="4800" dirty="0"/>
            </a:br>
            <a:r>
              <a:rPr lang="cs-CZ" sz="4800" dirty="0"/>
              <a:t>3+2, NPMABMI</a:t>
            </a:r>
            <a:br>
              <a:rPr lang="cs-CZ" sz="4800" dirty="0"/>
            </a:br>
            <a:br>
              <a:rPr lang="cs-CZ" sz="4800" dirty="0"/>
            </a:br>
            <a:br>
              <a:rPr lang="cs-CZ" sz="2400" dirty="0"/>
            </a:br>
            <a:br>
              <a:rPr lang="cs-CZ" sz="3200" dirty="0"/>
            </a:br>
            <a:r>
              <a:rPr lang="cs-CZ" b="1" dirty="0">
                <a:solidFill>
                  <a:schemeClr val="accent2">
                    <a:lumMod val="50000"/>
                  </a:schemeClr>
                </a:solidFill>
              </a:rPr>
              <a:t>Inflace a nezaměstnanost a jejich vzájemný vztah</a:t>
            </a:r>
            <a:endParaRPr lang="cs-CZ" sz="4000" b="1" dirty="0">
              <a:solidFill>
                <a:schemeClr val="accent2">
                  <a:lumMod val="50000"/>
                </a:schemeClr>
              </a:solidFill>
            </a:endParaRPr>
          </a:p>
        </p:txBody>
      </p:sp>
      <p:sp>
        <p:nvSpPr>
          <p:cNvPr id="3" name="Podnadpis 2">
            <a:extLst>
              <a:ext uri="{FF2B5EF4-FFF2-40B4-BE49-F238E27FC236}">
                <a16:creationId xmlns:a16="http://schemas.microsoft.com/office/drawing/2014/main" id="{4E689239-7EEA-430F-BDDA-0BCCA2E4835A}"/>
              </a:ext>
            </a:extLst>
          </p:cNvPr>
          <p:cNvSpPr>
            <a:spLocks noGrp="1"/>
          </p:cNvSpPr>
          <p:nvPr>
            <p:ph type="subTitle" idx="1"/>
          </p:nvPr>
        </p:nvSpPr>
        <p:spPr>
          <a:xfrm>
            <a:off x="0" y="6200518"/>
            <a:ext cx="5390647" cy="576087"/>
          </a:xfrm>
        </p:spPr>
        <p:txBody>
          <a:bodyPr anchor="t">
            <a:normAutofit/>
          </a:bodyPr>
          <a:lstStyle/>
          <a:p>
            <a:r>
              <a:rPr lang="cs-CZ" sz="3000" b="1" dirty="0">
                <a:solidFill>
                  <a:schemeClr val="accent5">
                    <a:lumMod val="60000"/>
                    <a:lumOff val="40000"/>
                  </a:schemeClr>
                </a:solidFill>
              </a:rPr>
              <a:t>Ing. Kamila Turečková, Ph.D.</a:t>
            </a:r>
          </a:p>
        </p:txBody>
      </p:sp>
      <p:sp>
        <p:nvSpPr>
          <p:cNvPr id="4" name="Obdélník 3">
            <a:extLst>
              <a:ext uri="{FF2B5EF4-FFF2-40B4-BE49-F238E27FC236}">
                <a16:creationId xmlns:a16="http://schemas.microsoft.com/office/drawing/2014/main" id="{52F0B0B3-991B-43B6-A40E-9256F3D2E35F}"/>
              </a:ext>
            </a:extLst>
          </p:cNvPr>
          <p:cNvSpPr/>
          <p:nvPr/>
        </p:nvSpPr>
        <p:spPr>
          <a:xfrm>
            <a:off x="7343593" y="950782"/>
            <a:ext cx="1800407" cy="1586268"/>
          </a:xfrm>
          <a:prstGeom prst="rect">
            <a:avLst/>
          </a:prstGeom>
        </p:spPr>
        <p:txBody>
          <a:bodyPr wrap="square">
            <a:spAutoFit/>
          </a:bodyPr>
          <a:lstStyle/>
          <a:p>
            <a:pPr defTabSz="685800">
              <a:lnSpc>
                <a:spcPct val="80000"/>
              </a:lnSpc>
              <a:defRPr/>
            </a:pPr>
            <a:r>
              <a:rPr lang="cs-CZ" sz="6600" b="1" kern="0" dirty="0">
                <a:solidFill>
                  <a:schemeClr val="accent5">
                    <a:lumMod val="50000"/>
                  </a:schemeClr>
                </a:solidFill>
              </a:rPr>
              <a:t>6/8</a:t>
            </a:r>
            <a:endParaRPr lang="cs-CZ" sz="5400" b="1" kern="0" dirty="0">
              <a:solidFill>
                <a:schemeClr val="accent5">
                  <a:lumMod val="50000"/>
                </a:schemeClr>
              </a:solidFill>
            </a:endParaRPr>
          </a:p>
          <a:p>
            <a:pPr defTabSz="685800">
              <a:lnSpc>
                <a:spcPct val="80000"/>
              </a:lnSpc>
              <a:defRPr/>
            </a:pPr>
            <a:endParaRPr lang="cs-CZ" sz="5400" kern="0" dirty="0">
              <a:solidFill>
                <a:schemeClr val="accent5">
                  <a:lumMod val="50000"/>
                </a:schemeClr>
              </a:solidFill>
            </a:endParaRPr>
          </a:p>
        </p:txBody>
      </p:sp>
      <p:sp>
        <p:nvSpPr>
          <p:cNvPr id="9" name="Obdélník 8">
            <a:extLst>
              <a:ext uri="{FF2B5EF4-FFF2-40B4-BE49-F238E27FC236}">
                <a16:creationId xmlns:a16="http://schemas.microsoft.com/office/drawing/2014/main" id="{A035DAF0-844D-4D86-B01F-2E65269EE636}"/>
              </a:ext>
            </a:extLst>
          </p:cNvPr>
          <p:cNvSpPr/>
          <p:nvPr/>
        </p:nvSpPr>
        <p:spPr>
          <a:xfrm>
            <a:off x="7038109" y="4968499"/>
            <a:ext cx="2105891" cy="938719"/>
          </a:xfrm>
          <a:prstGeom prst="rect">
            <a:avLst/>
          </a:prstGeom>
        </p:spPr>
        <p:txBody>
          <a:bodyPr wrap="square">
            <a:spAutoFit/>
          </a:bodyPr>
          <a:lstStyle/>
          <a:p>
            <a:r>
              <a:rPr lang="cs-CZ" sz="2700" b="1" dirty="0">
                <a:solidFill>
                  <a:schemeClr val="accent2">
                    <a:lumMod val="50000"/>
                  </a:schemeClr>
                </a:solidFill>
              </a:rPr>
              <a:t>Manažerská </a:t>
            </a:r>
            <a:r>
              <a:rPr lang="cs-CZ" sz="2800" b="1" dirty="0">
                <a:solidFill>
                  <a:schemeClr val="accent2">
                    <a:lumMod val="50000"/>
                  </a:schemeClr>
                </a:solidFill>
              </a:rPr>
              <a:t>informatika</a:t>
            </a:r>
            <a:endParaRPr lang="cs-CZ" sz="2700" dirty="0">
              <a:solidFill>
                <a:schemeClr val="accent2">
                  <a:lumMod val="50000"/>
                </a:schemeClr>
              </a:solidFill>
            </a:endParaRPr>
          </a:p>
        </p:txBody>
      </p:sp>
      <p:pic>
        <p:nvPicPr>
          <p:cNvPr id="6" name="Obrázek 5">
            <a:extLst>
              <a:ext uri="{FF2B5EF4-FFF2-40B4-BE49-F238E27FC236}">
                <a16:creationId xmlns:a16="http://schemas.microsoft.com/office/drawing/2014/main" id="{99B78B40-7DB3-40D1-9B54-6A00E8A924EF}"/>
              </a:ext>
            </a:extLst>
          </p:cNvPr>
          <p:cNvPicPr>
            <a:picLocks noChangeAspect="1"/>
          </p:cNvPicPr>
          <p:nvPr/>
        </p:nvPicPr>
        <p:blipFill>
          <a:blip r:embed="rId2"/>
          <a:stretch>
            <a:fillRect/>
          </a:stretch>
        </p:blipFill>
        <p:spPr>
          <a:xfrm>
            <a:off x="4572000" y="1889501"/>
            <a:ext cx="2781918" cy="2633343"/>
          </a:xfrm>
          <a:prstGeom prst="rect">
            <a:avLst/>
          </a:prstGeom>
        </p:spPr>
      </p:pic>
    </p:spTree>
    <p:extLst>
      <p:ext uri="{BB962C8B-B14F-4D97-AF65-F5344CB8AC3E}">
        <p14:creationId xmlns:p14="http://schemas.microsoft.com/office/powerpoint/2010/main" val="1992104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D95FC61E-1B21-4708-A6C6-5E6B205EB788}"/>
              </a:ext>
            </a:extLst>
          </p:cNvPr>
          <p:cNvSpPr>
            <a:spLocks noGrp="1"/>
          </p:cNvSpPr>
          <p:nvPr>
            <p:ph type="ctrTitle"/>
          </p:nvPr>
        </p:nvSpPr>
        <p:spPr>
          <a:xfrm>
            <a:off x="314037" y="4692072"/>
            <a:ext cx="6502400" cy="1237673"/>
          </a:xfrm>
        </p:spPr>
        <p:txBody>
          <a:bodyPr anchor="ctr">
            <a:normAutofit/>
          </a:bodyPr>
          <a:lstStyle/>
          <a:p>
            <a:pPr algn="r"/>
            <a:r>
              <a:rPr lang="cs-CZ" sz="5400" dirty="0">
                <a:solidFill>
                  <a:schemeClr val="tx1">
                    <a:lumMod val="75000"/>
                    <a:lumOff val="25000"/>
                  </a:schemeClr>
                </a:solidFill>
              </a:rPr>
              <a:t>Děkuji za pozornost.</a:t>
            </a:r>
          </a:p>
        </p:txBody>
      </p:sp>
    </p:spTree>
    <p:extLst>
      <p:ext uri="{BB962C8B-B14F-4D97-AF65-F5344CB8AC3E}">
        <p14:creationId xmlns:p14="http://schemas.microsoft.com/office/powerpoint/2010/main" val="827425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700128"/>
            <a:ext cx="2521324" cy="3450887"/>
          </a:xfrm>
        </p:spPr>
        <p:txBody>
          <a:bodyPr>
            <a:normAutofit/>
          </a:bodyPr>
          <a:lstStyle/>
          <a:p>
            <a:r>
              <a:rPr lang="cs-CZ" sz="4500" b="1" dirty="0">
                <a:solidFill>
                  <a:schemeClr val="accent5">
                    <a:lumMod val="50000"/>
                  </a:schemeClr>
                </a:solidFill>
              </a:rPr>
              <a:t>Inflace</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2521325" y="64655"/>
            <a:ext cx="6454587" cy="6696363"/>
          </a:xfrm>
        </p:spPr>
        <p:txBody>
          <a:bodyPr anchor="t">
            <a:normAutofit fontScale="92500" lnSpcReduction="20000"/>
          </a:bodyPr>
          <a:lstStyle/>
          <a:p>
            <a:pPr hangingPunct="0"/>
            <a:r>
              <a:rPr lang="cs-CZ" sz="2400" dirty="0">
                <a:solidFill>
                  <a:schemeClr val="tx1"/>
                </a:solidFill>
              </a:rPr>
              <a:t>všeobecný trvalejší </a:t>
            </a:r>
            <a:r>
              <a:rPr lang="cs-CZ" sz="2400" b="1" dirty="0">
                <a:solidFill>
                  <a:schemeClr val="tx1"/>
                </a:solidFill>
              </a:rPr>
              <a:t>růst cenové hladiny </a:t>
            </a:r>
            <a:r>
              <a:rPr lang="cs-CZ" sz="2400" dirty="0">
                <a:solidFill>
                  <a:schemeClr val="tx1"/>
                </a:solidFill>
              </a:rPr>
              <a:t>v čase, který způsobuje </a:t>
            </a:r>
            <a:r>
              <a:rPr lang="cs-CZ" sz="2400" b="1" dirty="0">
                <a:solidFill>
                  <a:schemeClr val="tx1"/>
                </a:solidFill>
              </a:rPr>
              <a:t>snižování koupěschopnosti peněz</a:t>
            </a:r>
          </a:p>
          <a:p>
            <a:pPr hangingPunct="0"/>
            <a:r>
              <a:rPr lang="cs-CZ" sz="2400" dirty="0">
                <a:solidFill>
                  <a:schemeClr val="tx1"/>
                </a:solidFill>
              </a:rPr>
              <a:t>vyjadřujeme pomocí </a:t>
            </a:r>
            <a:r>
              <a:rPr lang="cs-CZ" sz="2400" b="1" dirty="0">
                <a:solidFill>
                  <a:schemeClr val="tx1"/>
                </a:solidFill>
              </a:rPr>
              <a:t>míry inflace (</a:t>
            </a:r>
            <a:r>
              <a:rPr lang="el-GR" sz="2400" b="1" dirty="0">
                <a:solidFill>
                  <a:schemeClr val="tx1"/>
                </a:solidFill>
              </a:rPr>
              <a:t>π</a:t>
            </a:r>
            <a:r>
              <a:rPr lang="cs-CZ" sz="2400" b="1" dirty="0">
                <a:solidFill>
                  <a:schemeClr val="tx1"/>
                </a:solidFill>
              </a:rPr>
              <a:t>), </a:t>
            </a:r>
            <a:r>
              <a:rPr lang="cs-CZ" sz="2400" dirty="0">
                <a:solidFill>
                  <a:schemeClr val="tx1"/>
                </a:solidFill>
              </a:rPr>
              <a:t>která se rovná procentní změně cenového indexu za určité období</a:t>
            </a:r>
          </a:p>
          <a:p>
            <a:pPr hangingPunct="0"/>
            <a:r>
              <a:rPr lang="cs-CZ" sz="2400" dirty="0">
                <a:solidFill>
                  <a:schemeClr val="tx1"/>
                </a:solidFill>
              </a:rPr>
              <a:t>deflace, dezinflace, akcelerující inflace, stagflace, slumpflace, skrytá a potlačená inflace</a:t>
            </a:r>
          </a:p>
          <a:p>
            <a:pPr hangingPunct="0"/>
            <a:r>
              <a:rPr lang="cs-CZ" sz="2400" b="1" dirty="0">
                <a:solidFill>
                  <a:schemeClr val="tx1"/>
                </a:solidFill>
              </a:rPr>
              <a:t>příčiny inflace (poptávková a nákladová): </a:t>
            </a:r>
            <a:r>
              <a:rPr lang="cs-CZ" sz="2400" dirty="0">
                <a:solidFill>
                  <a:schemeClr val="tx1"/>
                </a:solidFill>
              </a:rPr>
              <a:t>inflace je v zásadě monetárním jevem (množství peněz (jejich nabídka) roste rychleji než reálný produkt)</a:t>
            </a:r>
          </a:p>
          <a:p>
            <a:pPr lvl="1" hangingPunct="0"/>
            <a:r>
              <a:rPr lang="cs-CZ" sz="2400" dirty="0">
                <a:solidFill>
                  <a:schemeClr val="tx1"/>
                </a:solidFill>
              </a:rPr>
              <a:t>deficitní financování ze státního rozpočtu, nepřiměřená emise úvěrů, převaha investic nad úsporami, zdražení výrobních vstupů, růst mezd rychlejší než růst produktivity, monopolní struktura ekonomiky, inflační očekávání subjektů, devalvace, silný příliv spekulativního kapitálu apod.</a:t>
            </a:r>
          </a:p>
          <a:p>
            <a:pPr hangingPunct="0"/>
            <a:r>
              <a:rPr lang="cs-CZ" sz="2400" dirty="0">
                <a:solidFill>
                  <a:schemeClr val="tx1"/>
                </a:solidFill>
              </a:rPr>
              <a:t>typy inflace: mírná, pádivá, hyperinflace</a:t>
            </a:r>
          </a:p>
          <a:p>
            <a:pPr hangingPunct="0"/>
            <a:r>
              <a:rPr lang="cs-CZ" sz="2400" dirty="0">
                <a:solidFill>
                  <a:schemeClr val="tx1"/>
                </a:solidFill>
              </a:rPr>
              <a:t>důsledky inflace: zdroj sociální nestability, nejistoty, náklady změny jídelníčku, náklady ošoupaných podrážek, inflace oslabuje schopnost peněz plnit úlohu uchovatele hodnoty - může vést ke snižování míry úspor, inflace oslabuje schopnost peněz plnit úlohu uchovatele hodnoty – snižování úspor, pokles reálných důchodů apod.</a:t>
            </a:r>
          </a:p>
        </p:txBody>
      </p:sp>
    </p:spTree>
    <p:extLst>
      <p:ext uri="{BB962C8B-B14F-4D97-AF65-F5344CB8AC3E}">
        <p14:creationId xmlns:p14="http://schemas.microsoft.com/office/powerpoint/2010/main" val="3360957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700128"/>
            <a:ext cx="2521324" cy="3450887"/>
          </a:xfrm>
        </p:spPr>
        <p:txBody>
          <a:bodyPr>
            <a:normAutofit/>
          </a:bodyPr>
          <a:lstStyle/>
          <a:p>
            <a:r>
              <a:rPr lang="cs-CZ" sz="4050" b="1" dirty="0">
                <a:solidFill>
                  <a:schemeClr val="accent5">
                    <a:lumMod val="50000"/>
                  </a:schemeClr>
                </a:solidFill>
              </a:rPr>
              <a:t>Nezaměstnanost</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2521325" y="101600"/>
            <a:ext cx="6454587" cy="6756400"/>
          </a:xfrm>
        </p:spPr>
        <p:txBody>
          <a:bodyPr anchor="t">
            <a:normAutofit lnSpcReduction="10000"/>
          </a:bodyPr>
          <a:lstStyle/>
          <a:p>
            <a:pPr hangingPunct="0"/>
            <a:r>
              <a:rPr lang="cs-CZ" sz="2100" dirty="0">
                <a:solidFill>
                  <a:schemeClr val="tx1"/>
                </a:solidFill>
              </a:rPr>
              <a:t>významný makroekonomický problém, který negativně ovlivňuje hospodářskou výkonnost (ekonomika nevyužívá své zdroje) i sociální situaci ve společnosti</a:t>
            </a:r>
          </a:p>
          <a:p>
            <a:pPr hangingPunct="0"/>
            <a:r>
              <a:rPr lang="cs-CZ" sz="2100" dirty="0">
                <a:solidFill>
                  <a:schemeClr val="tx1"/>
                </a:solidFill>
              </a:rPr>
              <a:t>stav v ekonomice, kdy nepracují ti, kteří pracovat chtějí, tj. nabídka práce je větší než její poptávka</a:t>
            </a:r>
          </a:p>
          <a:p>
            <a:pPr hangingPunct="0"/>
            <a:r>
              <a:rPr lang="cs-CZ" sz="2100" dirty="0">
                <a:solidFill>
                  <a:schemeClr val="tx1"/>
                </a:solidFill>
              </a:rPr>
              <a:t>obvykle se vyjadřuje počtem nezaměstnaných nebo mírou nezaměstnanosti(u), tj. procentuálním poměrem nezaměstnaných k pracovní síle</a:t>
            </a:r>
          </a:p>
          <a:p>
            <a:pPr hangingPunct="0"/>
            <a:r>
              <a:rPr lang="cs-CZ" sz="2100" dirty="0">
                <a:solidFill>
                  <a:schemeClr val="tx1"/>
                </a:solidFill>
              </a:rPr>
              <a:t>Příčiny nezaměstnanosti:</a:t>
            </a:r>
          </a:p>
          <a:p>
            <a:pPr lvl="1" hangingPunct="0"/>
            <a:r>
              <a:rPr lang="cs-CZ" sz="2100" b="1" dirty="0">
                <a:solidFill>
                  <a:schemeClr val="tx1"/>
                </a:solidFill>
              </a:rPr>
              <a:t>neoklasický přístup: </a:t>
            </a:r>
            <a:r>
              <a:rPr lang="cs-CZ" sz="2100" dirty="0">
                <a:solidFill>
                  <a:schemeClr val="tx1"/>
                </a:solidFill>
              </a:rPr>
              <a:t>nezaměstnanost je výsledkem působení tržního mechanismu. Je způsobena nepružností nabídky práce na trhu práce (špatná informovanost, nízká mobilita, malá ochota akceptovat zhoršené (mzdové) podmínky), nadměrné mzdové požadavky (omezená pružnost mezd směrem dolů).</a:t>
            </a:r>
          </a:p>
          <a:p>
            <a:pPr lvl="1" hangingPunct="0"/>
            <a:r>
              <a:rPr lang="cs-CZ" sz="2100" b="1" dirty="0">
                <a:solidFill>
                  <a:schemeClr val="tx1"/>
                </a:solidFill>
              </a:rPr>
              <a:t>keynesiánské pojetí: </a:t>
            </a:r>
            <a:r>
              <a:rPr lang="cs-CZ" sz="2100" dirty="0">
                <a:solidFill>
                  <a:schemeClr val="tx1"/>
                </a:solidFill>
              </a:rPr>
              <a:t>technologický pokrok vytlačující živou práci, chronický nedostatek poptávky (nedostatečná kupní síla a omezování sklonu k investicím). Nutnost aktivní, poptávkově orientované, hospodářské politiky.</a:t>
            </a:r>
          </a:p>
          <a:p>
            <a:pPr hangingPunct="0"/>
            <a:r>
              <a:rPr lang="cs-CZ" sz="2100" dirty="0">
                <a:solidFill>
                  <a:schemeClr val="tx1"/>
                </a:solidFill>
              </a:rPr>
              <a:t>Typy nezaměstnanosti: frikční, strukturální, cyklická</a:t>
            </a:r>
          </a:p>
        </p:txBody>
      </p:sp>
    </p:spTree>
    <p:extLst>
      <p:ext uri="{BB962C8B-B14F-4D97-AF65-F5344CB8AC3E}">
        <p14:creationId xmlns:p14="http://schemas.microsoft.com/office/powerpoint/2010/main" val="2647238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700128"/>
            <a:ext cx="2521324" cy="3450887"/>
          </a:xfrm>
        </p:spPr>
        <p:txBody>
          <a:bodyPr>
            <a:normAutofit/>
          </a:bodyPr>
          <a:lstStyle/>
          <a:p>
            <a:r>
              <a:rPr lang="cs-CZ" sz="4050" b="1" dirty="0">
                <a:solidFill>
                  <a:schemeClr val="accent5">
                    <a:lumMod val="50000"/>
                  </a:schemeClr>
                </a:solidFill>
              </a:rPr>
              <a:t>Nezaměstnanost</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2521325" y="92364"/>
            <a:ext cx="6391766" cy="6765635"/>
          </a:xfrm>
        </p:spPr>
        <p:txBody>
          <a:bodyPr anchor="t">
            <a:normAutofit/>
          </a:bodyPr>
          <a:lstStyle/>
          <a:p>
            <a:pPr hangingPunct="0"/>
            <a:r>
              <a:rPr lang="cs-CZ" sz="1800" b="1" dirty="0">
                <a:solidFill>
                  <a:schemeClr val="tx1"/>
                </a:solidFill>
              </a:rPr>
              <a:t>Důsledky nezaměstnanosti</a:t>
            </a:r>
            <a:r>
              <a:rPr lang="cs-CZ" sz="1800" dirty="0">
                <a:solidFill>
                  <a:schemeClr val="tx1"/>
                </a:solidFill>
              </a:rPr>
              <a:t>:</a:t>
            </a:r>
          </a:p>
          <a:p>
            <a:pPr lvl="1" hangingPunct="0"/>
            <a:r>
              <a:rPr lang="cs-CZ" sz="1650" dirty="0">
                <a:solidFill>
                  <a:schemeClr val="tx1"/>
                </a:solidFill>
              </a:rPr>
              <a:t>ekonomické - nejsou optimálně využity VF, nezaměstnaní nevytvářejí HDP,  zvýšené nároky na SR (vyplácení podpor v nezaměstnanosti, financování chodu úřadů práce a aktivní politika zaměstnanosti, absence daňových příjmů)</a:t>
            </a:r>
          </a:p>
          <a:p>
            <a:pPr lvl="1" hangingPunct="0"/>
            <a:r>
              <a:rPr lang="cs-CZ" sz="1650" dirty="0">
                <a:solidFill>
                  <a:schemeClr val="tx1"/>
                </a:solidFill>
              </a:rPr>
              <a:t>sociální a psychické  - úpadek lidského kapitálu, klesá zájem o práce, změny ve vnímání času, pokles životní úrovně, nárůst kriminality, sociální izolace, ztráta sebeúcty</a:t>
            </a:r>
          </a:p>
          <a:p>
            <a:pPr hangingPunct="0"/>
            <a:r>
              <a:rPr lang="cs-CZ" sz="1800" b="1" dirty="0">
                <a:solidFill>
                  <a:schemeClr val="tx1"/>
                </a:solidFill>
              </a:rPr>
              <a:t>Přirozená míra nezaměstnanosti (u*) </a:t>
            </a:r>
            <a:r>
              <a:rPr lang="cs-CZ" sz="1800" dirty="0">
                <a:solidFill>
                  <a:schemeClr val="tx1"/>
                </a:solidFill>
              </a:rPr>
              <a:t>– úroveň při níž jsou různé trhy práce v zemi v průměru v rovnováze. Je dosažena, když se ekonomika pohybuje na úrovni potenciálního produktu. </a:t>
            </a:r>
          </a:p>
          <a:p>
            <a:pPr hangingPunct="0"/>
            <a:r>
              <a:rPr lang="cs-CZ" sz="1800" b="1" dirty="0">
                <a:solidFill>
                  <a:schemeClr val="tx1"/>
                </a:solidFill>
              </a:rPr>
              <a:t>NAIRU </a:t>
            </a:r>
            <a:r>
              <a:rPr lang="cs-CZ" sz="1800" dirty="0">
                <a:solidFill>
                  <a:schemeClr val="tx1"/>
                </a:solidFill>
              </a:rPr>
              <a:t>- taková míra nezaměstnanosti, při níž je inflace stabilní a v ekonomice nesílí inflační tlaky</a:t>
            </a:r>
          </a:p>
          <a:p>
            <a:pPr hangingPunct="0"/>
            <a:r>
              <a:rPr lang="cs-CZ" sz="1800" b="1" dirty="0" err="1">
                <a:solidFill>
                  <a:schemeClr val="tx1"/>
                </a:solidFill>
              </a:rPr>
              <a:t>Okunův</a:t>
            </a:r>
            <a:r>
              <a:rPr lang="cs-CZ" sz="1800" b="1" dirty="0">
                <a:solidFill>
                  <a:schemeClr val="tx1"/>
                </a:solidFill>
              </a:rPr>
              <a:t> zákon -</a:t>
            </a:r>
            <a:r>
              <a:rPr lang="cs-CZ" sz="1650" dirty="0">
                <a:solidFill>
                  <a:schemeClr val="tx1"/>
                </a:solidFill>
              </a:rPr>
              <a:t> </a:t>
            </a:r>
            <a:r>
              <a:rPr lang="cs-CZ" sz="1800" dirty="0">
                <a:solidFill>
                  <a:schemeClr val="tx1"/>
                </a:solidFill>
              </a:rPr>
              <a:t>zvýší-li se skutečná míra nezaměstnanosti o 1% oproti přirozené míře nezaměstnanosti, poklesne reálný produkt o 2-3% oproti potenciálnímu produktu</a:t>
            </a:r>
          </a:p>
          <a:p>
            <a:pPr hangingPunct="0"/>
            <a:r>
              <a:rPr lang="cs-CZ" sz="1800" b="1" dirty="0">
                <a:solidFill>
                  <a:schemeClr val="tx1"/>
                </a:solidFill>
              </a:rPr>
              <a:t>Aktivní a pasivní politika zaměstnanosti </a:t>
            </a:r>
            <a:r>
              <a:rPr lang="cs-CZ" sz="1800" dirty="0">
                <a:solidFill>
                  <a:schemeClr val="tx1"/>
                </a:solidFill>
              </a:rPr>
              <a:t>- představuje soubor nástrojů, jejichž realizace motivuje zaměstnané, nezaměstnané a zaměstnavatele k jistému chování na trhu práce </a:t>
            </a:r>
          </a:p>
          <a:p>
            <a:pPr lvl="1" hangingPunct="0"/>
            <a:r>
              <a:rPr lang="cs-CZ" sz="1650" dirty="0">
                <a:solidFill>
                  <a:schemeClr val="tx1"/>
                </a:solidFill>
              </a:rPr>
              <a:t>aktivní: dotace podnikatelům na společensky účelná pracovní místa, organizování veřejně prospěšných prací, rekvalifikace… </a:t>
            </a:r>
          </a:p>
          <a:p>
            <a:pPr lvl="1" hangingPunct="0"/>
            <a:r>
              <a:rPr lang="cs-CZ" sz="1650" dirty="0">
                <a:solidFill>
                  <a:schemeClr val="tx1"/>
                </a:solidFill>
              </a:rPr>
              <a:t>pasivní: spočívá v kvalitní činnosti úřadů práce spojená s bezplatným poskytováním informací o pracovních místech</a:t>
            </a:r>
          </a:p>
        </p:txBody>
      </p:sp>
    </p:spTree>
    <p:extLst>
      <p:ext uri="{BB962C8B-B14F-4D97-AF65-F5344CB8AC3E}">
        <p14:creationId xmlns:p14="http://schemas.microsoft.com/office/powerpoint/2010/main" val="3273359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700128"/>
            <a:ext cx="2608730" cy="3450887"/>
          </a:xfrm>
        </p:spPr>
        <p:txBody>
          <a:bodyPr>
            <a:normAutofit/>
          </a:bodyPr>
          <a:lstStyle/>
          <a:p>
            <a:r>
              <a:rPr lang="cs-CZ" sz="4050" b="1" dirty="0">
                <a:solidFill>
                  <a:schemeClr val="accent5">
                    <a:lumMod val="50000"/>
                  </a:schemeClr>
                </a:solidFill>
              </a:rPr>
              <a:t>Phillipsova křivka</a:t>
            </a:r>
            <a:endParaRPr lang="cs-CZ" sz="4500" b="1" dirty="0">
              <a:solidFill>
                <a:schemeClr val="accent5">
                  <a:lumMod val="50000"/>
                </a:schemeClr>
              </a:solidFill>
            </a:endParaRP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2521324" y="64656"/>
            <a:ext cx="6297095" cy="6793344"/>
          </a:xfrm>
        </p:spPr>
        <p:txBody>
          <a:bodyPr anchor="t">
            <a:normAutofit fontScale="92500"/>
          </a:bodyPr>
          <a:lstStyle/>
          <a:p>
            <a:pPr hangingPunct="0"/>
            <a:r>
              <a:rPr lang="cs-CZ" sz="2100" dirty="0">
                <a:solidFill>
                  <a:schemeClr val="tx1"/>
                </a:solidFill>
              </a:rPr>
              <a:t>vyjadřuje vztah a současně představuje srozumitelný nástroj pro porozumění vztahu mezi inflací a nezaměstnaností</a:t>
            </a:r>
          </a:p>
          <a:p>
            <a:pPr hangingPunct="0"/>
            <a:r>
              <a:rPr lang="cs-CZ" sz="2100" dirty="0">
                <a:solidFill>
                  <a:schemeClr val="tx1"/>
                </a:solidFill>
              </a:rPr>
              <a:t>Phillipsova křivka stojí na myšlence, že při vysoké produkci doprovázené nízkou nezaměstnaností (roste poptávka po práci) dochází v ekonomice k tlakům na rychlejší růst cen a mezd.</a:t>
            </a:r>
          </a:p>
          <a:p>
            <a:pPr lvl="1" hangingPunct="0"/>
            <a:r>
              <a:rPr lang="cs-CZ" sz="1950" dirty="0">
                <a:solidFill>
                  <a:schemeClr val="tx1"/>
                </a:solidFill>
              </a:rPr>
              <a:t>opačně zase platí, že při vysoké nezaměstnanosti dochází k dezinflaci, tj. míra inflace se snižuje</a:t>
            </a:r>
          </a:p>
          <a:p>
            <a:pPr lvl="1" hangingPunct="0"/>
            <a:endParaRPr lang="cs-CZ" sz="1950" dirty="0">
              <a:solidFill>
                <a:schemeClr val="tx1"/>
              </a:solidFill>
            </a:endParaRPr>
          </a:p>
          <a:p>
            <a:pPr hangingPunct="0"/>
            <a:r>
              <a:rPr lang="cs-CZ" sz="2400" b="1" dirty="0">
                <a:solidFill>
                  <a:schemeClr val="tx1"/>
                </a:solidFill>
              </a:rPr>
              <a:t>Keynesiánská verze </a:t>
            </a:r>
          </a:p>
          <a:p>
            <a:pPr lvl="1" hangingPunct="0"/>
            <a:r>
              <a:rPr lang="cs-CZ" sz="1800" b="1" dirty="0">
                <a:solidFill>
                  <a:schemeClr val="tx1"/>
                </a:solidFill>
              </a:rPr>
              <a:t>PŮVODNÍ PHILLIPSOVA KŘIVKA </a:t>
            </a:r>
          </a:p>
          <a:p>
            <a:pPr lvl="1" hangingPunct="0"/>
            <a:r>
              <a:rPr lang="cs-CZ" sz="1800" b="1" dirty="0">
                <a:solidFill>
                  <a:schemeClr val="tx1"/>
                </a:solidFill>
              </a:rPr>
              <a:t>MODIFIKOVANÁ PHILLIPSOVA KŘIVKA </a:t>
            </a:r>
          </a:p>
          <a:p>
            <a:pPr hangingPunct="0"/>
            <a:r>
              <a:rPr lang="cs-CZ" sz="2400" b="1" dirty="0" err="1">
                <a:solidFill>
                  <a:schemeClr val="tx1"/>
                </a:solidFill>
              </a:rPr>
              <a:t>Friedmanovo</a:t>
            </a:r>
            <a:r>
              <a:rPr lang="cs-CZ" sz="2400" b="1" dirty="0">
                <a:solidFill>
                  <a:schemeClr val="tx1"/>
                </a:solidFill>
              </a:rPr>
              <a:t> pojetí </a:t>
            </a:r>
          </a:p>
          <a:p>
            <a:pPr lvl="1" hangingPunct="0"/>
            <a:r>
              <a:rPr lang="cs-CZ" sz="1800" b="1" dirty="0">
                <a:solidFill>
                  <a:schemeClr val="tx1"/>
                </a:solidFill>
              </a:rPr>
              <a:t>DLOUHODOBÁ A KRÁTKODOBÁ PHILLIPSOVA KŘIVKA </a:t>
            </a:r>
          </a:p>
          <a:p>
            <a:pPr hangingPunct="0"/>
            <a:r>
              <a:rPr lang="cs-CZ" sz="2400" b="1" dirty="0">
                <a:solidFill>
                  <a:schemeClr val="tx1"/>
                </a:solidFill>
              </a:rPr>
              <a:t>Phillipsova křivka v nové klasické makroekonomii </a:t>
            </a:r>
          </a:p>
          <a:p>
            <a:pPr lvl="1" hangingPunct="0"/>
            <a:r>
              <a:rPr lang="cs-CZ" sz="1800" b="1" dirty="0">
                <a:solidFill>
                  <a:schemeClr val="tx1"/>
                </a:solidFill>
              </a:rPr>
              <a:t>LUCASOVA VERZE PHILLIPSOVY KŘIVKY</a:t>
            </a:r>
          </a:p>
          <a:p>
            <a:pPr lvl="1" hangingPunct="0"/>
            <a:endParaRPr lang="cs-CZ" sz="1800" b="1" dirty="0">
              <a:solidFill>
                <a:schemeClr val="tx1"/>
              </a:solidFill>
            </a:endParaRPr>
          </a:p>
          <a:p>
            <a:pPr hangingPunct="0"/>
            <a:r>
              <a:rPr lang="cs-CZ" sz="2000" b="1" dirty="0">
                <a:solidFill>
                  <a:schemeClr val="tx1"/>
                </a:solidFill>
              </a:rPr>
              <a:t>ÚČINKY PŘEDVÍDANÉ A NEPŘEDVÍDANÉ HOSPODÁŘSKÉ POLITIKY (nutno znát)</a:t>
            </a:r>
          </a:p>
        </p:txBody>
      </p:sp>
    </p:spTree>
    <p:extLst>
      <p:ext uri="{BB962C8B-B14F-4D97-AF65-F5344CB8AC3E}">
        <p14:creationId xmlns:p14="http://schemas.microsoft.com/office/powerpoint/2010/main" val="1280841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700128"/>
            <a:ext cx="2608730" cy="3450887"/>
          </a:xfrm>
        </p:spPr>
        <p:txBody>
          <a:bodyPr>
            <a:normAutofit/>
          </a:bodyPr>
          <a:lstStyle/>
          <a:p>
            <a:r>
              <a:rPr lang="cs-CZ" sz="4050" b="1" dirty="0">
                <a:solidFill>
                  <a:schemeClr val="accent5">
                    <a:lumMod val="50000"/>
                  </a:schemeClr>
                </a:solidFill>
              </a:rPr>
              <a:t>Původní </a:t>
            </a:r>
            <a:r>
              <a:rPr lang="cs-CZ" sz="4050" b="1" dirty="0" err="1">
                <a:solidFill>
                  <a:schemeClr val="accent5">
                    <a:lumMod val="50000"/>
                  </a:schemeClr>
                </a:solidFill>
              </a:rPr>
              <a:t>Phillipsova</a:t>
            </a:r>
            <a:r>
              <a:rPr lang="cs-CZ" sz="4050" b="1" dirty="0">
                <a:solidFill>
                  <a:schemeClr val="accent5">
                    <a:lumMod val="50000"/>
                  </a:schemeClr>
                </a:solidFill>
              </a:rPr>
              <a:t> křivka </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2608729" y="129309"/>
            <a:ext cx="6209690" cy="6659417"/>
          </a:xfrm>
        </p:spPr>
        <p:txBody>
          <a:bodyPr anchor="t">
            <a:normAutofit/>
          </a:bodyPr>
          <a:lstStyle/>
          <a:p>
            <a:pPr hangingPunct="0"/>
            <a:r>
              <a:rPr lang="cs-CZ" sz="2400" dirty="0">
                <a:solidFill>
                  <a:schemeClr val="tx1"/>
                </a:solidFill>
              </a:rPr>
              <a:t>1958 novozélandský ekonom A. W. </a:t>
            </a:r>
            <a:r>
              <a:rPr lang="cs-CZ" sz="2400" dirty="0" err="1">
                <a:solidFill>
                  <a:schemeClr val="tx1"/>
                </a:solidFill>
              </a:rPr>
              <a:t>Phillips</a:t>
            </a:r>
            <a:r>
              <a:rPr lang="cs-CZ" sz="2400" dirty="0">
                <a:solidFill>
                  <a:schemeClr val="tx1"/>
                </a:solidFill>
              </a:rPr>
              <a:t> </a:t>
            </a:r>
          </a:p>
          <a:p>
            <a:pPr hangingPunct="0"/>
            <a:r>
              <a:rPr lang="cs-CZ" sz="2400" dirty="0">
                <a:solidFill>
                  <a:schemeClr val="tx1"/>
                </a:solidFill>
              </a:rPr>
              <a:t>analýza vztahu mezi mírou změny nominálních mezd (mzdovou inflací) a mírou nezaměstnanosti</a:t>
            </a:r>
          </a:p>
          <a:p>
            <a:pPr hangingPunct="0"/>
            <a:r>
              <a:rPr lang="cs-CZ" sz="2400" dirty="0">
                <a:solidFill>
                  <a:schemeClr val="tx1"/>
                </a:solidFill>
              </a:rPr>
              <a:t>mezi rysy původní (mzdové) Phillipsovy křivky patří: její záporný sklon, klesající průběh, tvar hyperboly s průsečíkem s vodorovnou osou na úrovni přirozené míry nezaměstnanosti</a:t>
            </a:r>
          </a:p>
        </p:txBody>
      </p:sp>
      <p:pic>
        <p:nvPicPr>
          <p:cNvPr id="6" name="Obrázek 5">
            <a:extLst>
              <a:ext uri="{FF2B5EF4-FFF2-40B4-BE49-F238E27FC236}">
                <a16:creationId xmlns:a16="http://schemas.microsoft.com/office/drawing/2014/main" id="{5BCFFA02-C28E-4C2E-8574-F5C08C021E99}"/>
              </a:ext>
            </a:extLst>
          </p:cNvPr>
          <p:cNvPicPr>
            <a:picLocks noChangeAspect="1"/>
          </p:cNvPicPr>
          <p:nvPr/>
        </p:nvPicPr>
        <p:blipFill>
          <a:blip r:embed="rId2"/>
          <a:stretch>
            <a:fillRect/>
          </a:stretch>
        </p:blipFill>
        <p:spPr>
          <a:xfrm>
            <a:off x="2760959" y="3425571"/>
            <a:ext cx="3034690" cy="2738496"/>
          </a:xfrm>
          <a:prstGeom prst="rect">
            <a:avLst/>
          </a:prstGeom>
        </p:spPr>
      </p:pic>
      <p:sp>
        <p:nvSpPr>
          <p:cNvPr id="7" name="Obdélník 6">
            <a:extLst>
              <a:ext uri="{FF2B5EF4-FFF2-40B4-BE49-F238E27FC236}">
                <a16:creationId xmlns:a16="http://schemas.microsoft.com/office/drawing/2014/main" id="{5380A2DE-9080-477F-A935-141FE4647CB4}"/>
              </a:ext>
            </a:extLst>
          </p:cNvPr>
          <p:cNvSpPr/>
          <p:nvPr/>
        </p:nvSpPr>
        <p:spPr>
          <a:xfrm>
            <a:off x="5947879" y="3925455"/>
            <a:ext cx="3034690" cy="2618666"/>
          </a:xfrm>
          <a:prstGeom prst="rect">
            <a:avLst/>
          </a:prstGeom>
          <a:solidFill>
            <a:schemeClr val="accent2">
              <a:lumMod val="20000"/>
              <a:lumOff val="80000"/>
            </a:schemeClr>
          </a:solidFill>
        </p:spPr>
        <p:txBody>
          <a:bodyPr wrap="square">
            <a:spAutoFit/>
          </a:bodyPr>
          <a:lstStyle/>
          <a:p>
            <a:pPr marL="214313" indent="-214313">
              <a:spcAft>
                <a:spcPts val="450"/>
              </a:spcAft>
              <a:buFont typeface="Arial" panose="020B0604020202020204" pitchFamily="34" charset="0"/>
              <a:buChar char="•"/>
            </a:pPr>
            <a:r>
              <a:rPr lang="cs-CZ" altLang="sk-SK" sz="1600" dirty="0">
                <a:solidFill>
                  <a:srgbClr val="000000"/>
                </a:solidFill>
              </a:rPr>
              <a:t>sníží-li se míra nezaměstnanosti pod svou přirozenou míru (u&lt;u*), potom vznikají tlaky na růst mezd (vzniká mzdová inflace) vyplývající z nedostatku volných pracovních míst</a:t>
            </a:r>
          </a:p>
          <a:p>
            <a:pPr marL="214313" indent="-214313">
              <a:spcAft>
                <a:spcPts val="450"/>
              </a:spcAft>
              <a:buFont typeface="Arial" panose="020B0604020202020204" pitchFamily="34" charset="0"/>
              <a:buChar char="•"/>
            </a:pPr>
            <a:r>
              <a:rPr lang="cs-CZ" altLang="sk-SK" sz="1600" dirty="0">
                <a:solidFill>
                  <a:srgbClr val="000000"/>
                </a:solidFill>
              </a:rPr>
              <a:t>nižší nezaměstnanost je doprovázena vyšší mzdovou inflací a opačně</a:t>
            </a:r>
          </a:p>
        </p:txBody>
      </p:sp>
    </p:spTree>
    <p:extLst>
      <p:ext uri="{BB962C8B-B14F-4D97-AF65-F5344CB8AC3E}">
        <p14:creationId xmlns:p14="http://schemas.microsoft.com/office/powerpoint/2010/main" val="445268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700128"/>
            <a:ext cx="2608730" cy="3450887"/>
          </a:xfrm>
        </p:spPr>
        <p:txBody>
          <a:bodyPr>
            <a:normAutofit/>
          </a:bodyPr>
          <a:lstStyle/>
          <a:p>
            <a:r>
              <a:rPr lang="cs-CZ" sz="3300" b="1" dirty="0">
                <a:solidFill>
                  <a:schemeClr val="accent5">
                    <a:lumMod val="50000"/>
                  </a:schemeClr>
                </a:solidFill>
              </a:rPr>
              <a:t>Modifikovaná</a:t>
            </a:r>
            <a:r>
              <a:rPr lang="cs-CZ" sz="4050" b="1" dirty="0">
                <a:solidFill>
                  <a:schemeClr val="accent5">
                    <a:lumMod val="50000"/>
                  </a:schemeClr>
                </a:solidFill>
              </a:rPr>
              <a:t> </a:t>
            </a:r>
            <a:r>
              <a:rPr lang="cs-CZ" sz="4050" b="1" dirty="0" err="1">
                <a:solidFill>
                  <a:schemeClr val="accent5">
                    <a:lumMod val="50000"/>
                  </a:schemeClr>
                </a:solidFill>
              </a:rPr>
              <a:t>Phillipsova</a:t>
            </a:r>
            <a:r>
              <a:rPr lang="cs-CZ" sz="4050" b="1" dirty="0">
                <a:solidFill>
                  <a:schemeClr val="accent5">
                    <a:lumMod val="50000"/>
                  </a:schemeClr>
                </a:solidFill>
              </a:rPr>
              <a:t> křivka </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2608729" y="175492"/>
            <a:ext cx="6209690" cy="5758024"/>
          </a:xfrm>
        </p:spPr>
        <p:txBody>
          <a:bodyPr anchor="t">
            <a:normAutofit/>
          </a:bodyPr>
          <a:lstStyle/>
          <a:p>
            <a:pPr hangingPunct="0"/>
            <a:r>
              <a:rPr lang="cs-CZ" sz="2000" dirty="0">
                <a:solidFill>
                  <a:schemeClr val="tx1"/>
                </a:solidFill>
              </a:rPr>
              <a:t>protože mzdové náklady tvoří výraznou část celkových nákladů firem, které se promítají do ceny produkce, přímo se tak mzdová inflace projevuje v inflaci cenové</a:t>
            </a:r>
          </a:p>
          <a:p>
            <a:pPr hangingPunct="0"/>
            <a:r>
              <a:rPr lang="cs-CZ" sz="2000" dirty="0">
                <a:solidFill>
                  <a:schemeClr val="tx1"/>
                </a:solidFill>
              </a:rPr>
              <a:t>modifikovaná PC (P. </a:t>
            </a:r>
            <a:r>
              <a:rPr lang="cs-CZ" sz="2000" dirty="0" err="1">
                <a:solidFill>
                  <a:schemeClr val="tx1"/>
                </a:solidFill>
              </a:rPr>
              <a:t>Samuelson</a:t>
            </a:r>
            <a:r>
              <a:rPr lang="cs-CZ" sz="2000" dirty="0">
                <a:solidFill>
                  <a:schemeClr val="tx1"/>
                </a:solidFill>
              </a:rPr>
              <a:t> a R. </a:t>
            </a:r>
            <a:r>
              <a:rPr lang="cs-CZ" sz="2000" dirty="0" err="1">
                <a:solidFill>
                  <a:schemeClr val="tx1"/>
                </a:solidFill>
              </a:rPr>
              <a:t>Sollow</a:t>
            </a:r>
            <a:r>
              <a:rPr lang="cs-CZ" sz="2000" dirty="0">
                <a:solidFill>
                  <a:schemeClr val="tx1"/>
                </a:solidFill>
              </a:rPr>
              <a:t>) je nejznámější  a vyjadřuje vztah mezi cenovou inflací a mírou nezaměstnanosti</a:t>
            </a:r>
          </a:p>
          <a:p>
            <a:pPr hangingPunct="0"/>
            <a:r>
              <a:rPr lang="cs-CZ" sz="2000" dirty="0">
                <a:solidFill>
                  <a:schemeClr val="tx1"/>
                </a:solidFill>
              </a:rPr>
              <a:t>cenová hladina roste souběžně s růstem mezd, přičemž rozdíl v tempu růstu cenové hladiny (</a:t>
            </a:r>
            <a:r>
              <a:rPr lang="el-GR" sz="2000" dirty="0">
                <a:solidFill>
                  <a:schemeClr val="tx1"/>
                </a:solidFill>
              </a:rPr>
              <a:t>π) </a:t>
            </a:r>
            <a:r>
              <a:rPr lang="cs-CZ" sz="2000" dirty="0">
                <a:solidFill>
                  <a:schemeClr val="tx1"/>
                </a:solidFill>
              </a:rPr>
              <a:t>a mezd (w) závisí na tempu růstu produktivity práce (h)</a:t>
            </a:r>
          </a:p>
        </p:txBody>
      </p:sp>
      <p:pic>
        <p:nvPicPr>
          <p:cNvPr id="4" name="Obrázek 3">
            <a:extLst>
              <a:ext uri="{FF2B5EF4-FFF2-40B4-BE49-F238E27FC236}">
                <a16:creationId xmlns:a16="http://schemas.microsoft.com/office/drawing/2014/main" id="{ADCC14D0-4F5D-4B38-A05F-20CB3CF394B2}"/>
              </a:ext>
            </a:extLst>
          </p:cNvPr>
          <p:cNvPicPr>
            <a:picLocks noChangeAspect="1"/>
          </p:cNvPicPr>
          <p:nvPr/>
        </p:nvPicPr>
        <p:blipFill>
          <a:blip r:embed="rId2"/>
          <a:stretch>
            <a:fillRect/>
          </a:stretch>
        </p:blipFill>
        <p:spPr>
          <a:xfrm>
            <a:off x="2608729" y="3330025"/>
            <a:ext cx="3534389" cy="3345626"/>
          </a:xfrm>
          <a:prstGeom prst="rect">
            <a:avLst/>
          </a:prstGeom>
        </p:spPr>
      </p:pic>
      <p:sp>
        <p:nvSpPr>
          <p:cNvPr id="8" name="Obdélník 7">
            <a:extLst>
              <a:ext uri="{FF2B5EF4-FFF2-40B4-BE49-F238E27FC236}">
                <a16:creationId xmlns:a16="http://schemas.microsoft.com/office/drawing/2014/main" id="{FB506F8D-7E2A-447A-8FD8-3DA651654C82}"/>
              </a:ext>
            </a:extLst>
          </p:cNvPr>
          <p:cNvSpPr/>
          <p:nvPr/>
        </p:nvSpPr>
        <p:spPr>
          <a:xfrm>
            <a:off x="6336145" y="3117657"/>
            <a:ext cx="2807855" cy="3667671"/>
          </a:xfrm>
          <a:prstGeom prst="rect">
            <a:avLst/>
          </a:prstGeom>
          <a:solidFill>
            <a:schemeClr val="accent5">
              <a:lumMod val="20000"/>
              <a:lumOff val="80000"/>
            </a:schemeClr>
          </a:solidFill>
        </p:spPr>
        <p:txBody>
          <a:bodyPr wrap="square">
            <a:spAutoFit/>
          </a:bodyPr>
          <a:lstStyle/>
          <a:p>
            <a:pPr marL="214313" indent="-214313">
              <a:spcAft>
                <a:spcPts val="450"/>
              </a:spcAft>
              <a:buFont typeface="Arial" panose="020B0604020202020204" pitchFamily="34" charset="0"/>
              <a:buChar char="•"/>
            </a:pPr>
            <a:r>
              <a:rPr lang="cs-CZ" altLang="sk-SK" sz="1600" dirty="0">
                <a:solidFill>
                  <a:srgbClr val="000000"/>
                </a:solidFill>
              </a:rPr>
              <a:t>prostředek pro volbu hospodářské politiky</a:t>
            </a:r>
          </a:p>
          <a:p>
            <a:pPr marL="214313" indent="-214313">
              <a:spcAft>
                <a:spcPts val="450"/>
              </a:spcAft>
              <a:buFont typeface="Arial" panose="020B0604020202020204" pitchFamily="34" charset="0"/>
              <a:buChar char="•"/>
            </a:pPr>
            <a:r>
              <a:rPr lang="cs-CZ" altLang="sk-SK" sz="1600" dirty="0">
                <a:solidFill>
                  <a:srgbClr val="000000"/>
                </a:solidFill>
              </a:rPr>
              <a:t>nákladem poklesu míry nezaměstnanosti byl vzestup míry inflace</a:t>
            </a:r>
          </a:p>
          <a:p>
            <a:pPr marL="214313" indent="-214313">
              <a:spcAft>
                <a:spcPts val="450"/>
              </a:spcAft>
              <a:buFont typeface="Arial" panose="020B0604020202020204" pitchFamily="34" charset="0"/>
              <a:buChar char="•"/>
            </a:pPr>
            <a:r>
              <a:rPr lang="cs-CZ" altLang="sk-SK" sz="1600" dirty="0">
                <a:solidFill>
                  <a:srgbClr val="000000"/>
                </a:solidFill>
              </a:rPr>
              <a:t>prostřednictvím fiskální a monetární politiky bylo možné dosáhnout takové míry nezaměstnanosti a míry inflace, která by s ohledem na priority dané vlády byla v daném časovém okamžiku považována za „optimální“ </a:t>
            </a:r>
          </a:p>
        </p:txBody>
      </p:sp>
      <p:sp>
        <p:nvSpPr>
          <p:cNvPr id="9" name="Obdélník 8">
            <a:extLst>
              <a:ext uri="{FF2B5EF4-FFF2-40B4-BE49-F238E27FC236}">
                <a16:creationId xmlns:a16="http://schemas.microsoft.com/office/drawing/2014/main" id="{B58E107D-6439-422A-BB6A-E7653526580A}"/>
              </a:ext>
            </a:extLst>
          </p:cNvPr>
          <p:cNvSpPr/>
          <p:nvPr/>
        </p:nvSpPr>
        <p:spPr>
          <a:xfrm>
            <a:off x="3963521" y="3073592"/>
            <a:ext cx="1466618" cy="461665"/>
          </a:xfrm>
          <a:prstGeom prst="rect">
            <a:avLst/>
          </a:prstGeom>
        </p:spPr>
        <p:txBody>
          <a:bodyPr wrap="square">
            <a:spAutoFit/>
          </a:bodyPr>
          <a:lstStyle/>
          <a:p>
            <a:r>
              <a:rPr lang="cs-CZ" sz="2400" b="1" dirty="0"/>
              <a:t>𝜋 = 𝑤 − ℎ</a:t>
            </a:r>
          </a:p>
        </p:txBody>
      </p:sp>
    </p:spTree>
    <p:extLst>
      <p:ext uri="{BB962C8B-B14F-4D97-AF65-F5344CB8AC3E}">
        <p14:creationId xmlns:p14="http://schemas.microsoft.com/office/powerpoint/2010/main" val="256623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2E345275-AF15-475E-BB4A-3007F7D15A3F}"/>
              </a:ext>
            </a:extLst>
          </p:cNvPr>
          <p:cNvPicPr>
            <a:picLocks noChangeAspect="1"/>
          </p:cNvPicPr>
          <p:nvPr/>
        </p:nvPicPr>
        <p:blipFill>
          <a:blip r:embed="rId2"/>
          <a:stretch>
            <a:fillRect/>
          </a:stretch>
        </p:blipFill>
        <p:spPr>
          <a:xfrm>
            <a:off x="2639282" y="2858049"/>
            <a:ext cx="2759820" cy="2503093"/>
          </a:xfrm>
          <a:prstGeom prst="rect">
            <a:avLst/>
          </a:prstGeom>
        </p:spPr>
      </p:pic>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700128"/>
            <a:ext cx="2608730" cy="3450887"/>
          </a:xfrm>
        </p:spPr>
        <p:txBody>
          <a:bodyPr>
            <a:normAutofit/>
          </a:bodyPr>
          <a:lstStyle/>
          <a:p>
            <a:r>
              <a:rPr lang="cs-CZ" sz="3300" b="1" dirty="0" err="1">
                <a:solidFill>
                  <a:schemeClr val="accent5">
                    <a:lumMod val="50000"/>
                  </a:schemeClr>
                </a:solidFill>
              </a:rPr>
              <a:t>Friedmanovo</a:t>
            </a:r>
            <a:r>
              <a:rPr lang="cs-CZ" sz="3300" b="1" dirty="0">
                <a:solidFill>
                  <a:schemeClr val="accent5">
                    <a:lumMod val="50000"/>
                  </a:schemeClr>
                </a:solidFill>
              </a:rPr>
              <a:t> pojetí, dlouhodobá a krátkodobá </a:t>
            </a:r>
            <a:r>
              <a:rPr lang="cs-CZ" sz="3300" b="1" dirty="0" err="1">
                <a:solidFill>
                  <a:schemeClr val="accent5">
                    <a:lumMod val="50000"/>
                  </a:schemeClr>
                </a:solidFill>
              </a:rPr>
              <a:t>Phillipsova</a:t>
            </a:r>
            <a:r>
              <a:rPr lang="cs-CZ" sz="3300" b="1" dirty="0">
                <a:solidFill>
                  <a:schemeClr val="accent5">
                    <a:lumMod val="50000"/>
                  </a:schemeClr>
                </a:solidFill>
              </a:rPr>
              <a:t> křivka</a:t>
            </a:r>
            <a:endParaRPr lang="cs-CZ" sz="4050" b="1" dirty="0">
              <a:solidFill>
                <a:schemeClr val="accent5">
                  <a:lumMod val="50000"/>
                </a:schemeClr>
              </a:solidFill>
            </a:endParaRP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2608729" y="120074"/>
            <a:ext cx="6209690" cy="5813442"/>
          </a:xfrm>
        </p:spPr>
        <p:txBody>
          <a:bodyPr anchor="t">
            <a:normAutofit/>
          </a:bodyPr>
          <a:lstStyle/>
          <a:p>
            <a:pPr hangingPunct="0"/>
            <a:r>
              <a:rPr lang="cs-CZ" sz="2000" dirty="0">
                <a:solidFill>
                  <a:schemeClr val="tx1"/>
                </a:solidFill>
              </a:rPr>
              <a:t>nová kauzalita: inflace ovlivňuje nezaměstnanost</a:t>
            </a:r>
          </a:p>
          <a:p>
            <a:pPr hangingPunct="0"/>
            <a:r>
              <a:rPr lang="cs-CZ" sz="2000" dirty="0">
                <a:solidFill>
                  <a:schemeClr val="tx1"/>
                </a:solidFill>
              </a:rPr>
              <a:t>v roce 1968 vystoupil </a:t>
            </a:r>
            <a:r>
              <a:rPr lang="cs-CZ" sz="2000" dirty="0" err="1">
                <a:solidFill>
                  <a:schemeClr val="tx1"/>
                </a:solidFill>
              </a:rPr>
              <a:t>Milton</a:t>
            </a:r>
            <a:r>
              <a:rPr lang="cs-CZ" sz="2000" dirty="0">
                <a:solidFill>
                  <a:schemeClr val="tx1"/>
                </a:solidFill>
              </a:rPr>
              <a:t> </a:t>
            </a:r>
            <a:r>
              <a:rPr lang="cs-CZ" sz="2000" dirty="0" err="1">
                <a:solidFill>
                  <a:schemeClr val="tx1"/>
                </a:solidFill>
              </a:rPr>
              <a:t>Friedman</a:t>
            </a:r>
            <a:r>
              <a:rPr lang="cs-CZ" sz="2000" dirty="0">
                <a:solidFill>
                  <a:schemeClr val="tx1"/>
                </a:solidFill>
              </a:rPr>
              <a:t> s vlastním kritickým pojetím Phillipsovy křivky</a:t>
            </a:r>
          </a:p>
          <a:p>
            <a:pPr lvl="1" hangingPunct="0"/>
            <a:r>
              <a:rPr lang="cs-CZ" sz="1800" dirty="0">
                <a:solidFill>
                  <a:schemeClr val="tx1"/>
                </a:solidFill>
              </a:rPr>
              <a:t>napadl pojetí permanentně klesající PC a předložil vlastní výklad založený jednak na </a:t>
            </a:r>
            <a:r>
              <a:rPr lang="cs-CZ" sz="1800" b="1" dirty="0">
                <a:solidFill>
                  <a:schemeClr val="tx1"/>
                </a:solidFill>
              </a:rPr>
              <a:t>přirozené míře nezaměstnanosti </a:t>
            </a:r>
            <a:r>
              <a:rPr lang="cs-CZ" sz="1800" dirty="0">
                <a:solidFill>
                  <a:schemeClr val="tx1"/>
                </a:solidFill>
              </a:rPr>
              <a:t>a současně na platnosti </a:t>
            </a:r>
            <a:r>
              <a:rPr lang="cs-CZ" sz="1800" b="1" dirty="0">
                <a:solidFill>
                  <a:schemeClr val="tx1"/>
                </a:solidFill>
              </a:rPr>
              <a:t>hypotézy </a:t>
            </a:r>
            <a:r>
              <a:rPr lang="cs-CZ" sz="1800" b="1" u="sng" dirty="0">
                <a:solidFill>
                  <a:schemeClr val="tx1"/>
                </a:solidFill>
              </a:rPr>
              <a:t>adaptivních</a:t>
            </a:r>
            <a:r>
              <a:rPr lang="cs-CZ" sz="1800" b="1" dirty="0">
                <a:solidFill>
                  <a:schemeClr val="tx1"/>
                </a:solidFill>
              </a:rPr>
              <a:t> očekávání</a:t>
            </a:r>
          </a:p>
          <a:p>
            <a:pPr hangingPunct="0"/>
            <a:r>
              <a:rPr lang="cs-CZ" sz="2000" dirty="0" err="1">
                <a:solidFill>
                  <a:schemeClr val="tx1"/>
                </a:solidFill>
              </a:rPr>
              <a:t>Friedman</a:t>
            </a:r>
            <a:r>
              <a:rPr lang="cs-CZ" sz="2000" dirty="0">
                <a:solidFill>
                  <a:schemeClr val="tx1"/>
                </a:solidFill>
              </a:rPr>
              <a:t> odlišil krátkodobou a dlouhodobou PC (SRPC, LRPC)</a:t>
            </a:r>
          </a:p>
          <a:p>
            <a:pPr hangingPunct="0"/>
            <a:endParaRPr lang="cs-CZ" sz="2000" dirty="0">
              <a:solidFill>
                <a:schemeClr val="tx1"/>
              </a:solidFill>
            </a:endParaRPr>
          </a:p>
        </p:txBody>
      </p:sp>
      <p:sp>
        <p:nvSpPr>
          <p:cNvPr id="5" name="Obdélník 4">
            <a:extLst>
              <a:ext uri="{FF2B5EF4-FFF2-40B4-BE49-F238E27FC236}">
                <a16:creationId xmlns:a16="http://schemas.microsoft.com/office/drawing/2014/main" id="{05D5923D-BD21-46C5-ADA0-9EBDD1ECE317}"/>
              </a:ext>
            </a:extLst>
          </p:cNvPr>
          <p:cNvSpPr/>
          <p:nvPr/>
        </p:nvSpPr>
        <p:spPr>
          <a:xfrm>
            <a:off x="1222749" y="5344765"/>
            <a:ext cx="3154221" cy="1449115"/>
          </a:xfrm>
          <a:prstGeom prst="rect">
            <a:avLst/>
          </a:prstGeom>
          <a:solidFill>
            <a:schemeClr val="bg2">
              <a:lumMod val="20000"/>
              <a:lumOff val="80000"/>
            </a:schemeClr>
          </a:solidFill>
        </p:spPr>
        <p:txBody>
          <a:bodyPr wrap="square">
            <a:spAutoFit/>
          </a:bodyPr>
          <a:lstStyle/>
          <a:p>
            <a:pPr marL="214313" indent="-214313">
              <a:spcAft>
                <a:spcPts val="450"/>
              </a:spcAft>
              <a:buFont typeface="Arial" panose="020B0604020202020204" pitchFamily="34" charset="0"/>
              <a:buChar char="•"/>
            </a:pPr>
            <a:r>
              <a:rPr lang="cs-CZ" altLang="sk-SK" sz="1400" dirty="0">
                <a:solidFill>
                  <a:srgbClr val="000000"/>
                </a:solidFill>
              </a:rPr>
              <a:t>inverzní substituční vztah mezi </a:t>
            </a:r>
            <a:r>
              <a:rPr lang="cs-CZ" altLang="sk-SK" sz="1400" b="1" dirty="0">
                <a:solidFill>
                  <a:srgbClr val="000000"/>
                </a:solidFill>
              </a:rPr>
              <a:t>u</a:t>
            </a:r>
            <a:r>
              <a:rPr lang="cs-CZ" altLang="sk-SK" sz="1400" dirty="0">
                <a:solidFill>
                  <a:srgbClr val="000000"/>
                </a:solidFill>
              </a:rPr>
              <a:t> a </a:t>
            </a:r>
            <a:r>
              <a:rPr lang="el-GR" altLang="sk-SK" sz="1400" dirty="0">
                <a:solidFill>
                  <a:srgbClr val="000000"/>
                </a:solidFill>
                <a:latin typeface="Yu Gothic UI Semibold" panose="020B0700000000000000" pitchFamily="34" charset="-128"/>
                <a:ea typeface="Yu Gothic UI Semibold" panose="020B0700000000000000" pitchFamily="34" charset="-128"/>
              </a:rPr>
              <a:t>π</a:t>
            </a:r>
            <a:r>
              <a:rPr lang="cs-CZ" altLang="sk-SK" sz="1400" dirty="0">
                <a:solidFill>
                  <a:srgbClr val="000000"/>
                </a:solidFill>
              </a:rPr>
              <a:t> pouze v krátkém období</a:t>
            </a:r>
          </a:p>
          <a:p>
            <a:pPr marL="214313" indent="-214313">
              <a:spcAft>
                <a:spcPts val="450"/>
              </a:spcAft>
              <a:buFont typeface="Arial" panose="020B0604020202020204" pitchFamily="34" charset="0"/>
              <a:buChar char="•"/>
            </a:pPr>
            <a:r>
              <a:rPr lang="cs-CZ" altLang="sk-SK" sz="1400" dirty="0">
                <a:solidFill>
                  <a:srgbClr val="000000"/>
                </a:solidFill>
              </a:rPr>
              <a:t>SRPC je konstruována vždy pro určitou očekávanou míru inflace: při nižší očekávané míře inflace se SRPC posunuje dolů doleva a opačně</a:t>
            </a:r>
          </a:p>
        </p:txBody>
      </p:sp>
      <p:pic>
        <p:nvPicPr>
          <p:cNvPr id="7" name="Obrázek 6">
            <a:extLst>
              <a:ext uri="{FF2B5EF4-FFF2-40B4-BE49-F238E27FC236}">
                <a16:creationId xmlns:a16="http://schemas.microsoft.com/office/drawing/2014/main" id="{AB0F0105-4E3E-4618-9944-9A42FF5D3898}"/>
              </a:ext>
            </a:extLst>
          </p:cNvPr>
          <p:cNvPicPr>
            <a:picLocks noChangeAspect="1"/>
          </p:cNvPicPr>
          <p:nvPr/>
        </p:nvPicPr>
        <p:blipFill>
          <a:blip r:embed="rId3"/>
          <a:stretch>
            <a:fillRect/>
          </a:stretch>
        </p:blipFill>
        <p:spPr>
          <a:xfrm>
            <a:off x="5611306" y="2755406"/>
            <a:ext cx="2807676" cy="2589359"/>
          </a:xfrm>
          <a:prstGeom prst="rect">
            <a:avLst/>
          </a:prstGeom>
        </p:spPr>
      </p:pic>
      <p:sp>
        <p:nvSpPr>
          <p:cNvPr id="11" name="Obdélník 10">
            <a:extLst>
              <a:ext uri="{FF2B5EF4-FFF2-40B4-BE49-F238E27FC236}">
                <a16:creationId xmlns:a16="http://schemas.microsoft.com/office/drawing/2014/main" id="{3F8F4534-F196-47C9-A257-FA1E1F52DDA0}"/>
              </a:ext>
            </a:extLst>
          </p:cNvPr>
          <p:cNvSpPr/>
          <p:nvPr/>
        </p:nvSpPr>
        <p:spPr>
          <a:xfrm>
            <a:off x="4387274" y="5344765"/>
            <a:ext cx="4674348" cy="1513235"/>
          </a:xfrm>
          <a:prstGeom prst="rect">
            <a:avLst/>
          </a:prstGeom>
          <a:solidFill>
            <a:schemeClr val="accent5">
              <a:lumMod val="20000"/>
              <a:lumOff val="80000"/>
            </a:schemeClr>
          </a:solidFill>
        </p:spPr>
        <p:txBody>
          <a:bodyPr wrap="square">
            <a:spAutoFit/>
          </a:bodyPr>
          <a:lstStyle/>
          <a:p>
            <a:pPr marL="214313" indent="-214313" algn="just">
              <a:spcAft>
                <a:spcPts val="450"/>
              </a:spcAft>
              <a:buFont typeface="Arial" panose="020B0604020202020204" pitchFamily="34" charset="0"/>
              <a:buChar char="•"/>
            </a:pPr>
            <a:r>
              <a:rPr lang="cs-CZ" altLang="sk-SK" sz="1400" dirty="0">
                <a:solidFill>
                  <a:srgbClr val="000000"/>
                </a:solidFill>
              </a:rPr>
              <a:t>substituční vztah mezi u a </a:t>
            </a:r>
            <a:r>
              <a:rPr lang="el-GR" altLang="sk-SK" sz="1400" dirty="0">
                <a:solidFill>
                  <a:srgbClr val="000000"/>
                </a:solidFill>
              </a:rPr>
              <a:t>π</a:t>
            </a:r>
            <a:r>
              <a:rPr lang="cs-CZ" altLang="sk-SK" sz="1400" dirty="0">
                <a:solidFill>
                  <a:srgbClr val="000000"/>
                </a:solidFill>
              </a:rPr>
              <a:t> neexistuje</a:t>
            </a:r>
          </a:p>
          <a:p>
            <a:pPr marL="214313" indent="-214313" algn="just">
              <a:spcAft>
                <a:spcPts val="450"/>
              </a:spcAft>
              <a:buFont typeface="Arial" panose="020B0604020202020204" pitchFamily="34" charset="0"/>
              <a:buChar char="•"/>
            </a:pPr>
            <a:r>
              <a:rPr lang="cs-CZ" altLang="sk-SK" sz="1400" dirty="0">
                <a:solidFill>
                  <a:srgbClr val="000000"/>
                </a:solidFill>
              </a:rPr>
              <a:t>v bodech průsečíků LRPC (svislé) a SRPC (klesající) platí, že skutečná a očekávaná míra inflace jsou stejně velké</a:t>
            </a:r>
          </a:p>
          <a:p>
            <a:pPr marL="214313" indent="-214313" algn="just">
              <a:spcAft>
                <a:spcPts val="450"/>
              </a:spcAft>
              <a:buFont typeface="Arial" panose="020B0604020202020204" pitchFamily="34" charset="0"/>
              <a:buChar char="•"/>
            </a:pPr>
            <a:r>
              <a:rPr lang="cs-CZ" altLang="sk-SK" sz="1400" dirty="0">
                <a:solidFill>
                  <a:srgbClr val="000000"/>
                </a:solidFill>
              </a:rPr>
              <a:t>expanzivní monetární či fiskální politika vede v dlouhém období pouze ke zvýšení inflace. V SR lze snižovat míru nezaměstnanosti na úkor míry inflace a opačně.</a:t>
            </a:r>
          </a:p>
        </p:txBody>
      </p:sp>
    </p:spTree>
    <p:extLst>
      <p:ext uri="{BB962C8B-B14F-4D97-AF65-F5344CB8AC3E}">
        <p14:creationId xmlns:p14="http://schemas.microsoft.com/office/powerpoint/2010/main" val="3863528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700128"/>
            <a:ext cx="2608730" cy="3450887"/>
          </a:xfrm>
        </p:spPr>
        <p:txBody>
          <a:bodyPr>
            <a:normAutofit/>
          </a:bodyPr>
          <a:lstStyle/>
          <a:p>
            <a:r>
              <a:rPr lang="cs-CZ" altLang="sk-SK" sz="3300" b="1" dirty="0" err="1">
                <a:solidFill>
                  <a:schemeClr val="accent5">
                    <a:lumMod val="50000"/>
                  </a:schemeClr>
                </a:solidFill>
              </a:rPr>
              <a:t>Lucasova</a:t>
            </a:r>
            <a:r>
              <a:rPr lang="cs-CZ" altLang="sk-SK" sz="3300" b="1" dirty="0">
                <a:solidFill>
                  <a:schemeClr val="accent5">
                    <a:lumMod val="50000"/>
                  </a:schemeClr>
                </a:solidFill>
              </a:rPr>
              <a:t> verze PC </a:t>
            </a:r>
            <a:r>
              <a:rPr lang="cs-CZ" sz="3300" b="1" dirty="0">
                <a:solidFill>
                  <a:schemeClr val="accent5">
                    <a:lumMod val="50000"/>
                  </a:schemeClr>
                </a:solidFill>
              </a:rPr>
              <a:t>v nové klasické </a:t>
            </a:r>
            <a:r>
              <a:rPr lang="cs-CZ" b="1" dirty="0">
                <a:solidFill>
                  <a:schemeClr val="accent5">
                    <a:lumMod val="50000"/>
                  </a:schemeClr>
                </a:solidFill>
              </a:rPr>
              <a:t>makroekonomii</a:t>
            </a:r>
            <a:br>
              <a:rPr lang="cs-CZ" b="1" dirty="0">
                <a:solidFill>
                  <a:schemeClr val="accent5">
                    <a:lumMod val="50000"/>
                  </a:schemeClr>
                </a:solidFill>
              </a:rPr>
            </a:br>
            <a:endParaRPr lang="cs-CZ" sz="4500" b="1" dirty="0">
              <a:solidFill>
                <a:schemeClr val="accent5">
                  <a:lumMod val="50000"/>
                </a:schemeClr>
              </a:solidFill>
            </a:endParaRP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2608730" y="0"/>
            <a:ext cx="6297095" cy="4961965"/>
          </a:xfrm>
        </p:spPr>
        <p:txBody>
          <a:bodyPr anchor="t">
            <a:normAutofit/>
          </a:bodyPr>
          <a:lstStyle/>
          <a:p>
            <a:pPr algn="just">
              <a:spcBef>
                <a:spcPts val="0"/>
              </a:spcBef>
              <a:spcAft>
                <a:spcPts val="450"/>
              </a:spcAft>
              <a:buClr>
                <a:schemeClr val="tx1"/>
              </a:buClr>
              <a:buSzPct val="120000"/>
              <a:tabLst>
                <a:tab pos="171450" algn="l"/>
              </a:tabLst>
            </a:pPr>
            <a:r>
              <a:rPr lang="cs-CZ" sz="2400" dirty="0">
                <a:solidFill>
                  <a:srgbClr val="000000"/>
                </a:solidFill>
              </a:rPr>
              <a:t>zatím poslední verze Phillipsovy křivky</a:t>
            </a:r>
          </a:p>
          <a:p>
            <a:pPr algn="just">
              <a:spcBef>
                <a:spcPts val="0"/>
              </a:spcBef>
              <a:spcAft>
                <a:spcPts val="450"/>
              </a:spcAft>
              <a:buClr>
                <a:schemeClr val="tx1"/>
              </a:buClr>
              <a:buSzPct val="120000"/>
              <a:tabLst>
                <a:tab pos="171450" algn="l"/>
              </a:tabLst>
            </a:pPr>
            <a:r>
              <a:rPr lang="cs-CZ" sz="2400" dirty="0">
                <a:solidFill>
                  <a:srgbClr val="000000"/>
                </a:solidFill>
              </a:rPr>
              <a:t>Lucas se zabýval vztahem reálného produktu a inflace:</a:t>
            </a:r>
          </a:p>
          <a:p>
            <a:pPr marL="0" indent="0" algn="ctr">
              <a:spcBef>
                <a:spcPts val="0"/>
              </a:spcBef>
              <a:spcAft>
                <a:spcPts val="900"/>
              </a:spcAft>
              <a:buClr>
                <a:schemeClr val="tx1"/>
              </a:buClr>
              <a:buSzPct val="120000"/>
              <a:buNone/>
              <a:tabLst>
                <a:tab pos="171450" algn="l"/>
              </a:tabLst>
            </a:pPr>
            <a:r>
              <a:rPr lang="cs-CZ" sz="2400" b="1" dirty="0">
                <a:latin typeface="Times New Roman" panose="02020603050405020304" pitchFamily="18" charset="0"/>
                <a:ea typeface="Times New Roman" panose="02020603050405020304" pitchFamily="18" charset="0"/>
              </a:rPr>
              <a:t>π  = π</a:t>
            </a:r>
            <a:r>
              <a:rPr lang="cs-CZ" sz="2400" b="1" baseline="30000" dirty="0">
                <a:latin typeface="Times New Roman" panose="02020603050405020304" pitchFamily="18" charset="0"/>
                <a:ea typeface="Times New Roman" panose="02020603050405020304" pitchFamily="18" charset="0"/>
              </a:rPr>
              <a:t>e</a:t>
            </a:r>
            <a:r>
              <a:rPr lang="cs-CZ" sz="2400" b="1" dirty="0">
                <a:latin typeface="Times New Roman" panose="02020603050405020304" pitchFamily="18" charset="0"/>
                <a:ea typeface="Times New Roman" panose="02020603050405020304" pitchFamily="18" charset="0"/>
              </a:rPr>
              <a:t>  +  ø (Y – Y*)</a:t>
            </a:r>
            <a:endParaRPr lang="cs-CZ" sz="2400" b="1" dirty="0">
              <a:solidFill>
                <a:srgbClr val="000000"/>
              </a:solidFill>
            </a:endParaRPr>
          </a:p>
          <a:p>
            <a:pPr lvl="1">
              <a:spcBef>
                <a:spcPts val="0"/>
              </a:spcBef>
              <a:spcAft>
                <a:spcPts val="450"/>
              </a:spcAft>
              <a:buClr>
                <a:schemeClr val="tx1"/>
              </a:buClr>
              <a:buSzPct val="120000"/>
              <a:tabLst>
                <a:tab pos="171450" algn="l"/>
              </a:tabLst>
            </a:pPr>
            <a:r>
              <a:rPr lang="cs-CZ" sz="2000" dirty="0">
                <a:solidFill>
                  <a:srgbClr val="000000"/>
                </a:solidFill>
              </a:rPr>
              <a:t>pokud je skutečná míra inflace </a:t>
            </a:r>
            <a:r>
              <a:rPr lang="el-GR" sz="2000" b="1" dirty="0">
                <a:solidFill>
                  <a:srgbClr val="000000"/>
                </a:solidFill>
              </a:rPr>
              <a:t>π</a:t>
            </a:r>
            <a:r>
              <a:rPr lang="el-GR" sz="2000" dirty="0">
                <a:solidFill>
                  <a:srgbClr val="000000"/>
                </a:solidFill>
              </a:rPr>
              <a:t> </a:t>
            </a:r>
            <a:r>
              <a:rPr lang="cs-CZ" sz="2000" dirty="0">
                <a:solidFill>
                  <a:srgbClr val="000000"/>
                </a:solidFill>
              </a:rPr>
              <a:t>vyšší než očekávaná míra inflace </a:t>
            </a:r>
            <a:r>
              <a:rPr lang="el-GR" sz="2000" b="1" dirty="0">
                <a:solidFill>
                  <a:srgbClr val="000000"/>
                </a:solidFill>
              </a:rPr>
              <a:t>π</a:t>
            </a:r>
            <a:r>
              <a:rPr lang="cs-CZ" sz="2000" baseline="30000" dirty="0">
                <a:solidFill>
                  <a:srgbClr val="000000"/>
                </a:solidFill>
              </a:rPr>
              <a:t>e</a:t>
            </a:r>
            <a:r>
              <a:rPr lang="cs-CZ" sz="2000" dirty="0">
                <a:solidFill>
                  <a:srgbClr val="000000"/>
                </a:solidFill>
              </a:rPr>
              <a:t>, pak je skutečný reálný produkt </a:t>
            </a:r>
            <a:r>
              <a:rPr lang="cs-CZ" sz="2000" b="1" dirty="0">
                <a:solidFill>
                  <a:srgbClr val="000000"/>
                </a:solidFill>
              </a:rPr>
              <a:t>Y</a:t>
            </a:r>
            <a:r>
              <a:rPr lang="cs-CZ" sz="2000" dirty="0">
                <a:solidFill>
                  <a:srgbClr val="000000"/>
                </a:solidFill>
              </a:rPr>
              <a:t> větší než potenciální produkt </a:t>
            </a:r>
            <a:r>
              <a:rPr lang="cs-CZ" sz="2000" b="1" dirty="0">
                <a:solidFill>
                  <a:srgbClr val="000000"/>
                </a:solidFill>
              </a:rPr>
              <a:t>Y* </a:t>
            </a:r>
            <a:r>
              <a:rPr lang="cs-CZ" sz="2000" dirty="0">
                <a:solidFill>
                  <a:srgbClr val="000000"/>
                </a:solidFill>
              </a:rPr>
              <a:t>a ekonomika se nachází v expanzivní mezeře, která je také charakterizována mírou nezaměstnanosti menší než je přirozená míra, tj. </a:t>
            </a:r>
            <a:r>
              <a:rPr lang="cs-CZ" sz="2000" b="1" dirty="0">
                <a:solidFill>
                  <a:srgbClr val="000000"/>
                </a:solidFill>
              </a:rPr>
              <a:t>u &lt; u* </a:t>
            </a:r>
          </a:p>
          <a:p>
            <a:pPr lvl="1" algn="just">
              <a:spcBef>
                <a:spcPts val="0"/>
              </a:spcBef>
              <a:spcAft>
                <a:spcPts val="450"/>
              </a:spcAft>
              <a:buClr>
                <a:schemeClr val="tx1"/>
              </a:buClr>
              <a:buSzPct val="120000"/>
              <a:tabLst>
                <a:tab pos="171450" algn="l"/>
              </a:tabLst>
            </a:pPr>
            <a:r>
              <a:rPr lang="cs-CZ" sz="2000" dirty="0">
                <a:solidFill>
                  <a:srgbClr val="000000"/>
                </a:solidFill>
              </a:rPr>
              <a:t>opačně, Y &lt; Y* a u &gt; u* </a:t>
            </a:r>
            <a:r>
              <a:rPr lang="cs-CZ" sz="2000" dirty="0">
                <a:solidFill>
                  <a:srgbClr val="000000"/>
                </a:solidFill>
                <a:latin typeface="Yu Gothic UI Semibold" panose="020B0700000000000000" pitchFamily="34" charset="-128"/>
                <a:ea typeface="Yu Gothic UI Semibold" panose="020B0700000000000000" pitchFamily="34" charset="-128"/>
              </a:rPr>
              <a:t>→ </a:t>
            </a:r>
            <a:r>
              <a:rPr lang="cs-CZ" sz="2000" dirty="0">
                <a:solidFill>
                  <a:srgbClr val="000000"/>
                </a:solidFill>
              </a:rPr>
              <a:t>ekonomika v mezeře recesní</a:t>
            </a:r>
          </a:p>
          <a:p>
            <a:pPr hangingPunct="0"/>
            <a:endParaRPr lang="cs-CZ" sz="2400" dirty="0">
              <a:solidFill>
                <a:schemeClr val="tx1"/>
              </a:solidFill>
            </a:endParaRPr>
          </a:p>
        </p:txBody>
      </p:sp>
      <p:sp>
        <p:nvSpPr>
          <p:cNvPr id="5" name="Obdélník 4">
            <a:extLst>
              <a:ext uri="{FF2B5EF4-FFF2-40B4-BE49-F238E27FC236}">
                <a16:creationId xmlns:a16="http://schemas.microsoft.com/office/drawing/2014/main" id="{5A88E1F5-4E7C-4446-A538-3B08FA62F847}"/>
              </a:ext>
            </a:extLst>
          </p:cNvPr>
          <p:cNvSpPr/>
          <p:nvPr/>
        </p:nvSpPr>
        <p:spPr>
          <a:xfrm>
            <a:off x="107576" y="4493143"/>
            <a:ext cx="2737223" cy="2031325"/>
          </a:xfrm>
          <a:prstGeom prst="rect">
            <a:avLst/>
          </a:prstGeom>
          <a:solidFill>
            <a:schemeClr val="accent5">
              <a:lumMod val="20000"/>
              <a:lumOff val="80000"/>
            </a:schemeClr>
          </a:solidFill>
        </p:spPr>
        <p:txBody>
          <a:bodyPr wrap="square">
            <a:spAutoFit/>
          </a:bodyPr>
          <a:lstStyle/>
          <a:p>
            <a:pPr hangingPunct="0"/>
            <a:r>
              <a:rPr lang="cs-CZ" dirty="0"/>
              <a:t>existence </a:t>
            </a:r>
            <a:r>
              <a:rPr lang="cs-CZ" b="1" u="sng" dirty="0"/>
              <a:t>racionálních očekávání </a:t>
            </a:r>
            <a:r>
              <a:rPr lang="cs-CZ" dirty="0"/>
              <a:t>→ PC má pouze dlouhodobý charakter; permanentní existenci krátkodobé PC škola racionálních očekávání zpochybňuje</a:t>
            </a:r>
          </a:p>
        </p:txBody>
      </p:sp>
      <p:sp>
        <p:nvSpPr>
          <p:cNvPr id="7" name="Šipka: dolů 6">
            <a:extLst>
              <a:ext uri="{FF2B5EF4-FFF2-40B4-BE49-F238E27FC236}">
                <a16:creationId xmlns:a16="http://schemas.microsoft.com/office/drawing/2014/main" id="{47287C32-39C3-4ADC-B4DF-1D1F492B8351}"/>
              </a:ext>
            </a:extLst>
          </p:cNvPr>
          <p:cNvSpPr/>
          <p:nvPr/>
        </p:nvSpPr>
        <p:spPr>
          <a:xfrm>
            <a:off x="1055595" y="4010586"/>
            <a:ext cx="282388" cy="537883"/>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cs-CZ" sz="1350"/>
          </a:p>
        </p:txBody>
      </p:sp>
      <p:pic>
        <p:nvPicPr>
          <p:cNvPr id="8" name="Obrázek 7">
            <a:extLst>
              <a:ext uri="{FF2B5EF4-FFF2-40B4-BE49-F238E27FC236}">
                <a16:creationId xmlns:a16="http://schemas.microsoft.com/office/drawing/2014/main" id="{3A8245D8-2C6E-4A45-950C-11A8CFE44F0F}"/>
              </a:ext>
            </a:extLst>
          </p:cNvPr>
          <p:cNvPicPr>
            <a:picLocks noChangeAspect="1"/>
          </p:cNvPicPr>
          <p:nvPr/>
        </p:nvPicPr>
        <p:blipFill>
          <a:blip r:embed="rId2"/>
          <a:stretch>
            <a:fillRect/>
          </a:stretch>
        </p:blipFill>
        <p:spPr>
          <a:xfrm>
            <a:off x="5574882" y="3759220"/>
            <a:ext cx="3402918" cy="3098780"/>
          </a:xfrm>
          <a:prstGeom prst="rect">
            <a:avLst/>
          </a:prstGeom>
        </p:spPr>
      </p:pic>
    </p:spTree>
    <p:extLst>
      <p:ext uri="{BB962C8B-B14F-4D97-AF65-F5344CB8AC3E}">
        <p14:creationId xmlns:p14="http://schemas.microsoft.com/office/powerpoint/2010/main" val="2615448336"/>
      </p:ext>
    </p:extLst>
  </p:cSld>
  <p:clrMapOvr>
    <a:masterClrMapping/>
  </p:clrMapOvr>
</p:sld>
</file>

<file path=ppt/theme/theme1.xml><?xml version="1.0" encoding="utf-8"?>
<a:theme xmlns:a="http://schemas.openxmlformats.org/drawingml/2006/main" name="Rámeček">
  <a:themeElements>
    <a:clrScheme name="Rámeče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Rámeček">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ámeček">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TM03457475[[fn=Rámeček]]</Template>
  <TotalTime>1152</TotalTime>
  <Words>1146</Words>
  <Application>Microsoft Office PowerPoint</Application>
  <PresentationFormat>Předvádění na obrazovce (4:3)</PresentationFormat>
  <Paragraphs>76</Paragraphs>
  <Slides>10</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10</vt:i4>
      </vt:variant>
    </vt:vector>
  </HeadingPairs>
  <TitlesOfParts>
    <vt:vector size="17" baseType="lpstr">
      <vt:lpstr>Yu Gothic UI Semibold</vt:lpstr>
      <vt:lpstr>Arial</vt:lpstr>
      <vt:lpstr>Calibri</vt:lpstr>
      <vt:lpstr>Corbel</vt:lpstr>
      <vt:lpstr>Times New Roman</vt:lpstr>
      <vt:lpstr>Wingdings 2</vt:lpstr>
      <vt:lpstr>Rámeček</vt:lpstr>
      <vt:lpstr>Makroekonomie 3+2, NPMABMI    Inflace a nezaměstnanost a jejich vzájemný vztah</vt:lpstr>
      <vt:lpstr>Inflace</vt:lpstr>
      <vt:lpstr>Nezaměstnanost</vt:lpstr>
      <vt:lpstr>Nezaměstnanost</vt:lpstr>
      <vt:lpstr>Phillipsova křivka</vt:lpstr>
      <vt:lpstr>Původní Phillipsova křivka </vt:lpstr>
      <vt:lpstr>Modifikovaná Phillipsova křivka </vt:lpstr>
      <vt:lpstr>Friedmanovo pojetí, dlouhodobá a krátkodobá Phillipsova křivka</vt:lpstr>
      <vt:lpstr>Lucasova verze PC v nové klasické makroekonomii </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Mikroekonomie 2+1, NPMKB</dc:title>
  <dc:creator>Kamila</dc:creator>
  <cp:lastModifiedBy>Kamila Turečková</cp:lastModifiedBy>
  <cp:revision>132</cp:revision>
  <cp:lastPrinted>2019-09-04T11:02:17Z</cp:lastPrinted>
  <dcterms:created xsi:type="dcterms:W3CDTF">2019-08-09T18:58:20Z</dcterms:created>
  <dcterms:modified xsi:type="dcterms:W3CDTF">2020-04-25T07:05:39Z</dcterms:modified>
</cp:coreProperties>
</file>