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64" r:id="rId1"/>
  </p:sldMasterIdLst>
  <p:handoutMasterIdLst>
    <p:handoutMasterId r:id="rId13"/>
  </p:handoutMasterIdLst>
  <p:sldIdLst>
    <p:sldId id="274" r:id="rId2"/>
    <p:sldId id="263" r:id="rId3"/>
    <p:sldId id="264" r:id="rId4"/>
    <p:sldId id="265" r:id="rId5"/>
    <p:sldId id="268" r:id="rId6"/>
    <p:sldId id="287" r:id="rId7"/>
    <p:sldId id="289" r:id="rId8"/>
    <p:sldId id="291" r:id="rId9"/>
    <p:sldId id="293" r:id="rId10"/>
    <p:sldId id="262" r:id="rId11"/>
    <p:sldId id="261" r:id="rId1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4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467D7E-0490-41AC-9754-96AF99EAA0B9}" type="datetimeFigureOut">
              <a:rPr lang="cs-CZ" smtClean="0"/>
              <a:t>25.04.2020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0AB08E-C68C-4441-AFE8-B215937F50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96980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rgbClr val="C3C3C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556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86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443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676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0934" y="1298448"/>
            <a:ext cx="5486400" cy="3255264"/>
          </a:xfrm>
        </p:spPr>
        <p:txBody>
          <a:bodyPr anchor="b">
            <a:normAutofit/>
          </a:bodyPr>
          <a:lstStyle>
            <a:lvl1pPr>
              <a:defRPr sz="54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0" y="4672584"/>
            <a:ext cx="54864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0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279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4/25/2020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305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1023586"/>
            <a:ext cx="260604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1023587"/>
            <a:ext cx="260604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4/25/2020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31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4/25/2020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649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10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37560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4/25/2020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961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4/25/2020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6356351"/>
            <a:ext cx="443363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466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4/25/2020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254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19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7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DC3DE2-B30B-4A94-BF06-430988550C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6557" y="3759559"/>
            <a:ext cx="6585098" cy="2298178"/>
          </a:xfrm>
        </p:spPr>
        <p:txBody>
          <a:bodyPr anchor="b">
            <a:noAutofit/>
          </a:bodyPr>
          <a:lstStyle/>
          <a:p>
            <a:r>
              <a:rPr lang="cs-CZ" sz="7200" b="1" dirty="0"/>
              <a:t>Makroekonomie</a:t>
            </a:r>
            <a:br>
              <a:rPr lang="cs-CZ" sz="4800" dirty="0"/>
            </a:br>
            <a:r>
              <a:rPr lang="cs-CZ" sz="4800" dirty="0"/>
              <a:t>3+2, NPMABMI</a:t>
            </a:r>
            <a:br>
              <a:rPr lang="cs-CZ" sz="4800" dirty="0"/>
            </a:br>
            <a:br>
              <a:rPr lang="cs-CZ" sz="4800" dirty="0"/>
            </a:br>
            <a:br>
              <a:rPr lang="cs-CZ" sz="4800" dirty="0"/>
            </a:br>
            <a:br>
              <a:rPr lang="cs-CZ" sz="2400" dirty="0"/>
            </a:br>
            <a:br>
              <a:rPr lang="cs-CZ" sz="3200" dirty="0"/>
            </a:br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Hospodářský cyklus </a:t>
            </a:r>
            <a:br>
              <a:rPr lang="cs-CZ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a ekonomický růst </a:t>
            </a:r>
            <a:endParaRPr lang="cs-CZ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E689239-7EEA-430F-BDDA-0BCCA2E48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200518"/>
            <a:ext cx="5390647" cy="576087"/>
          </a:xfrm>
        </p:spPr>
        <p:txBody>
          <a:bodyPr anchor="t">
            <a:normAutofit/>
          </a:bodyPr>
          <a:lstStyle/>
          <a:p>
            <a:r>
              <a:rPr lang="cs-CZ" sz="3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Ing. Kamila Turečková, Ph.D.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52F0B0B3-991B-43B6-A40E-9256F3D2E35F}"/>
              </a:ext>
            </a:extLst>
          </p:cNvPr>
          <p:cNvSpPr/>
          <p:nvPr/>
        </p:nvSpPr>
        <p:spPr>
          <a:xfrm>
            <a:off x="7343593" y="950782"/>
            <a:ext cx="1800407" cy="1586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lnSpc>
                <a:spcPct val="80000"/>
              </a:lnSpc>
              <a:defRPr/>
            </a:pPr>
            <a:r>
              <a:rPr lang="cs-CZ" sz="6600" b="1" kern="0" dirty="0">
                <a:solidFill>
                  <a:schemeClr val="accent5">
                    <a:lumMod val="50000"/>
                  </a:schemeClr>
                </a:solidFill>
              </a:rPr>
              <a:t>7/8</a:t>
            </a:r>
            <a:endParaRPr lang="cs-CZ" sz="5400" b="1" kern="0" dirty="0">
              <a:solidFill>
                <a:schemeClr val="accent5">
                  <a:lumMod val="50000"/>
                </a:schemeClr>
              </a:solidFill>
            </a:endParaRPr>
          </a:p>
          <a:p>
            <a:pPr defTabSz="685800">
              <a:lnSpc>
                <a:spcPct val="80000"/>
              </a:lnSpc>
              <a:defRPr/>
            </a:pPr>
            <a:endParaRPr lang="cs-CZ" sz="5400" kern="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A035DAF0-844D-4D86-B01F-2E65269EE636}"/>
              </a:ext>
            </a:extLst>
          </p:cNvPr>
          <p:cNvSpPr/>
          <p:nvPr/>
        </p:nvSpPr>
        <p:spPr>
          <a:xfrm>
            <a:off x="7038109" y="4968499"/>
            <a:ext cx="2105891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700" b="1" dirty="0">
                <a:solidFill>
                  <a:schemeClr val="accent2">
                    <a:lumMod val="50000"/>
                  </a:schemeClr>
                </a:solidFill>
              </a:rPr>
              <a:t>Manažerská </a:t>
            </a:r>
            <a:r>
              <a:rPr lang="cs-CZ" sz="2800" b="1" dirty="0">
                <a:solidFill>
                  <a:schemeClr val="accent2">
                    <a:lumMod val="50000"/>
                  </a:schemeClr>
                </a:solidFill>
              </a:rPr>
              <a:t>informatika</a:t>
            </a:r>
            <a:endParaRPr lang="cs-CZ" sz="27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425D1311-5532-4506-8D3B-754BE65EAB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0128" y="2262910"/>
            <a:ext cx="3555929" cy="1999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1049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376968-2419-43B3-BFC7-A0940D3A4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700128"/>
            <a:ext cx="2493818" cy="3450887"/>
          </a:xfrm>
        </p:spPr>
        <p:txBody>
          <a:bodyPr/>
          <a:lstStyle/>
          <a:p>
            <a:r>
              <a:rPr lang="cs-CZ" sz="3300" b="1" dirty="0">
                <a:solidFill>
                  <a:schemeClr val="accent5">
                    <a:lumMod val="50000"/>
                  </a:schemeClr>
                </a:solidFill>
              </a:rPr>
              <a:t>Stabilizační hospodářská politika a </a:t>
            </a:r>
            <a:br>
              <a:rPr lang="cs-CZ" sz="33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cs-CZ" sz="3300" b="1" dirty="0">
                <a:solidFill>
                  <a:schemeClr val="accent5">
                    <a:lumMod val="50000"/>
                  </a:schemeClr>
                </a:solidFill>
              </a:rPr>
              <a:t>prorůstová hospodářská politika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F48DFE-6B26-4A0B-AB43-0CBB798282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6945" y="0"/>
            <a:ext cx="6567055" cy="3450887"/>
          </a:xfrm>
        </p:spPr>
        <p:txBody>
          <a:bodyPr>
            <a:normAutofit fontScale="92500" lnSpcReduction="10000"/>
          </a:bodyPr>
          <a:lstStyle/>
          <a:p>
            <a:r>
              <a:rPr lang="cs-CZ" sz="2400" dirty="0">
                <a:solidFill>
                  <a:schemeClr val="tx1"/>
                </a:solidFill>
              </a:rPr>
              <a:t>Stabilizační politika jako nástroj odstranění nežádoucích výkyvů ekonomiky (vyhlazování cyklických výkyvů ekonomiky).</a:t>
            </a:r>
          </a:p>
          <a:p>
            <a:pPr lvl="1"/>
            <a:r>
              <a:rPr lang="cs-CZ" sz="2200" dirty="0">
                <a:solidFill>
                  <a:schemeClr val="tx1"/>
                </a:solidFill>
              </a:rPr>
              <a:t>snaha pozitivně stimulovat zaměstnanost a krátkodobou ekonomickou výkonnost prostřednictvím aktivního ovlivňování AD</a:t>
            </a:r>
          </a:p>
          <a:p>
            <a:pPr lvl="2"/>
            <a:r>
              <a:rPr lang="cs-CZ" sz="1900" dirty="0">
                <a:solidFill>
                  <a:schemeClr val="tx1"/>
                </a:solidFill>
              </a:rPr>
              <a:t>fiskální a monetární politika, resp. také vnější obchodní hospodářská politiky</a:t>
            </a:r>
          </a:p>
          <a:p>
            <a:pPr lvl="1"/>
            <a:r>
              <a:rPr lang="cs-CZ" sz="2200" dirty="0">
                <a:solidFill>
                  <a:schemeClr val="tx1"/>
                </a:solidFill>
              </a:rPr>
              <a:t>2 podoby stabilizační politiky:</a:t>
            </a:r>
          </a:p>
          <a:p>
            <a:pPr lvl="2"/>
            <a:r>
              <a:rPr lang="cs-CZ" sz="1900" dirty="0">
                <a:solidFill>
                  <a:schemeClr val="tx1"/>
                </a:solidFill>
              </a:rPr>
              <a:t>politika jemného ladění (stop-go), diskreční – záměrná  opatření</a:t>
            </a:r>
          </a:p>
          <a:p>
            <a:pPr lvl="2"/>
            <a:r>
              <a:rPr lang="cs-CZ" sz="1900" dirty="0">
                <a:solidFill>
                  <a:schemeClr val="tx1"/>
                </a:solidFill>
              </a:rPr>
              <a:t>politika automatického ladění, vestavěné stabilizátory</a:t>
            </a:r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4468D286-90B9-42CC-B4BA-4390EA9386A0}"/>
              </a:ext>
            </a:extLst>
          </p:cNvPr>
          <p:cNvSpPr txBox="1">
            <a:spLocks/>
          </p:cNvSpPr>
          <p:nvPr/>
        </p:nvSpPr>
        <p:spPr>
          <a:xfrm>
            <a:off x="2493818" y="3425571"/>
            <a:ext cx="6650182" cy="3363156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1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7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5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3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3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3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3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3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3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200" dirty="0">
                <a:solidFill>
                  <a:schemeClr val="tx1"/>
                </a:solidFill>
              </a:rPr>
              <a:t>Prorůstová HP představuje specifický typ FP, který provádějí její nositelé s cílem stimulovat hospodářský růst a růst potenciálního produktu:</a:t>
            </a:r>
          </a:p>
          <a:p>
            <a:pPr lvl="1"/>
            <a:r>
              <a:rPr lang="cs-CZ" sz="1800" dirty="0">
                <a:solidFill>
                  <a:schemeClr val="tx1"/>
                </a:solidFill>
              </a:rPr>
              <a:t>orientace zejména na oblast podpory a ovlivnění intenzivního hospodářského růstu (zvyšování produktivity výrobních faktorů a lidského kapitálu)</a:t>
            </a:r>
          </a:p>
          <a:p>
            <a:pPr lvl="1"/>
            <a:r>
              <a:rPr lang="cs-CZ" sz="1800" dirty="0">
                <a:solidFill>
                  <a:schemeClr val="tx1"/>
                </a:solidFill>
              </a:rPr>
              <a:t>stimulace úspor a jejich přeměna na soukromé a veřejné investice</a:t>
            </a:r>
          </a:p>
          <a:p>
            <a:pPr lvl="1"/>
            <a:r>
              <a:rPr lang="cs-CZ" sz="1800" dirty="0">
                <a:solidFill>
                  <a:schemeClr val="tx1"/>
                </a:solidFill>
              </a:rPr>
              <a:t>investice do infrastruktury, stabilizace bankovního sektoru, podpora přímé zahraničních investic, kvalitní právní a politické prostředí, </a:t>
            </a:r>
            <a:r>
              <a:rPr lang="cs-CZ" sz="1800" dirty="0" err="1">
                <a:solidFill>
                  <a:schemeClr val="tx1"/>
                </a:solidFill>
              </a:rPr>
              <a:t>debyrokratizace</a:t>
            </a:r>
            <a:r>
              <a:rPr lang="cs-CZ" sz="1800" dirty="0">
                <a:solidFill>
                  <a:schemeClr val="tx1"/>
                </a:solidFill>
              </a:rPr>
              <a:t>, pokles korupce, zvýšení otevřenosti ekonomiky, podpora podnikání, ochrana vlastnických práv, politická a společenská stabilita….</a:t>
            </a:r>
          </a:p>
        </p:txBody>
      </p:sp>
    </p:spTree>
    <p:extLst>
      <p:ext uri="{BB962C8B-B14F-4D97-AF65-F5344CB8AC3E}">
        <p14:creationId xmlns:p14="http://schemas.microsoft.com/office/powerpoint/2010/main" val="1069468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D95FC61E-1B21-4708-A6C6-5E6B205EB7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4037" y="4692072"/>
            <a:ext cx="6502400" cy="1237673"/>
          </a:xfrm>
        </p:spPr>
        <p:txBody>
          <a:bodyPr anchor="ctr">
            <a:normAutofit/>
          </a:bodyPr>
          <a:lstStyle/>
          <a:p>
            <a:pPr algn="r"/>
            <a:r>
              <a:rPr lang="cs-CZ" sz="5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Děkuji za pozornost.</a:t>
            </a:r>
          </a:p>
        </p:txBody>
      </p:sp>
    </p:spTree>
    <p:extLst>
      <p:ext uri="{BB962C8B-B14F-4D97-AF65-F5344CB8AC3E}">
        <p14:creationId xmlns:p14="http://schemas.microsoft.com/office/powerpoint/2010/main" val="827425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FFA70B-26DB-4F85-8595-49D11B277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700128"/>
            <a:ext cx="2521324" cy="3450887"/>
          </a:xfrm>
        </p:spPr>
        <p:txBody>
          <a:bodyPr>
            <a:normAutofit/>
          </a:bodyPr>
          <a:lstStyle/>
          <a:p>
            <a:r>
              <a:rPr lang="cs-CZ" sz="3300" b="1" dirty="0">
                <a:solidFill>
                  <a:schemeClr val="accent5">
                    <a:lumMod val="50000"/>
                  </a:schemeClr>
                </a:solidFill>
              </a:rPr>
              <a:t>Hospodářský cyklus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106ADE-B463-4C6E-A026-C62A4598A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0073" y="83128"/>
            <a:ext cx="6114133" cy="6774872"/>
          </a:xfrm>
        </p:spPr>
        <p:txBody>
          <a:bodyPr anchor="t">
            <a:normAutofit/>
          </a:bodyPr>
          <a:lstStyle/>
          <a:p>
            <a:pPr hangingPunct="0"/>
            <a:r>
              <a:rPr lang="cs-CZ" sz="1800" b="1" dirty="0">
                <a:solidFill>
                  <a:schemeClr val="tx1"/>
                </a:solidFill>
              </a:rPr>
              <a:t>Ekonomický cyklus</a:t>
            </a:r>
            <a:r>
              <a:rPr lang="cs-CZ" sz="1800" dirty="0">
                <a:solidFill>
                  <a:schemeClr val="tx1"/>
                </a:solidFill>
              </a:rPr>
              <a:t> – krátkodobé kolísání skutečného agregátního výstupu ekonomiky (reálného produktu, HDP) okolo dlouhodobého vývojového trendu (potenciální produkt).</a:t>
            </a:r>
          </a:p>
          <a:p>
            <a:pPr lvl="1" hangingPunct="0"/>
            <a:r>
              <a:rPr lang="cs-CZ" sz="1800" dirty="0">
                <a:solidFill>
                  <a:schemeClr val="tx1"/>
                </a:solidFill>
              </a:rPr>
              <a:t>tato fluktuace je objektivně dokumentovatelná, opakovaně pozorovatelná a nepravidelná co do délky i rozsahu</a:t>
            </a:r>
          </a:p>
          <a:p>
            <a:pPr lvl="1" hangingPunct="0"/>
            <a:r>
              <a:rPr lang="cs-CZ" sz="1800" dirty="0">
                <a:solidFill>
                  <a:schemeClr val="tx1"/>
                </a:solidFill>
              </a:rPr>
              <a:t>každý cyklus je jedinečný a neopakovatelný</a:t>
            </a:r>
          </a:p>
          <a:p>
            <a:pPr hangingPunct="0"/>
            <a:r>
              <a:rPr lang="cs-CZ" sz="1800" dirty="0">
                <a:solidFill>
                  <a:schemeClr val="tx1"/>
                </a:solidFill>
              </a:rPr>
              <a:t>2 typy cyklů dle typu produktu, který má kolísat:</a:t>
            </a:r>
          </a:p>
          <a:p>
            <a:pPr lvl="1" hangingPunct="0"/>
            <a:r>
              <a:rPr lang="cs-CZ" sz="1650" dirty="0">
                <a:solidFill>
                  <a:schemeClr val="tx1"/>
                </a:solidFill>
              </a:rPr>
              <a:t>kolísání </a:t>
            </a:r>
            <a:r>
              <a:rPr lang="cs-CZ" sz="1650" b="1" dirty="0">
                <a:solidFill>
                  <a:schemeClr val="tx1"/>
                </a:solidFill>
              </a:rPr>
              <a:t>skutečného</a:t>
            </a:r>
            <a:r>
              <a:rPr lang="cs-CZ" sz="1650" dirty="0">
                <a:solidFill>
                  <a:schemeClr val="tx1"/>
                </a:solidFill>
              </a:rPr>
              <a:t> kolem potenciálu – v důsledku výkyvů agregátní poptávky</a:t>
            </a:r>
          </a:p>
          <a:p>
            <a:pPr lvl="1" hangingPunct="0"/>
            <a:r>
              <a:rPr lang="cs-CZ" sz="1650" dirty="0">
                <a:solidFill>
                  <a:schemeClr val="tx1"/>
                </a:solidFill>
              </a:rPr>
              <a:t>kolísání samotného </a:t>
            </a:r>
            <a:r>
              <a:rPr lang="cs-CZ" sz="1650" b="1" dirty="0">
                <a:solidFill>
                  <a:schemeClr val="tx1"/>
                </a:solidFill>
              </a:rPr>
              <a:t>potenciálu</a:t>
            </a:r>
            <a:r>
              <a:rPr lang="cs-CZ" sz="1650" dirty="0">
                <a:solidFill>
                  <a:schemeClr val="tx1"/>
                </a:solidFill>
              </a:rPr>
              <a:t> – kolísání ekonomické aktivity zejména skrze agregátní nabídku (produkční chování firem)</a:t>
            </a:r>
          </a:p>
          <a:p>
            <a:pPr hangingPunct="0"/>
            <a:r>
              <a:rPr lang="cs-CZ" sz="1800" dirty="0">
                <a:solidFill>
                  <a:schemeClr val="tx1"/>
                </a:solidFill>
              </a:rPr>
              <a:t>typy cyklů (tradiční členění, </a:t>
            </a:r>
            <a:r>
              <a:rPr lang="cs-CZ" dirty="0">
                <a:solidFill>
                  <a:schemeClr val="tx1"/>
                </a:solidFill>
              </a:rPr>
              <a:t>„historický pohled“,  dnes již neplatí</a:t>
            </a:r>
            <a:r>
              <a:rPr lang="cs-CZ" sz="1800" dirty="0">
                <a:solidFill>
                  <a:schemeClr val="tx1"/>
                </a:solidFill>
              </a:rPr>
              <a:t>)</a:t>
            </a:r>
            <a:endParaRPr lang="cs-CZ" altLang="cs-CZ" sz="1950" b="1" dirty="0"/>
          </a:p>
          <a:p>
            <a:pPr marL="414338" indent="-414338">
              <a:buFont typeface="+mj-lt"/>
              <a:buAutoNum type="arabicPeriod"/>
            </a:pPr>
            <a:r>
              <a:rPr lang="cs-CZ" altLang="cs-CZ" sz="1800" b="1" dirty="0" err="1">
                <a:solidFill>
                  <a:schemeClr val="accent1">
                    <a:lumMod val="50000"/>
                  </a:schemeClr>
                </a:solidFill>
              </a:rPr>
              <a:t>Kitchinovy</a:t>
            </a:r>
            <a:r>
              <a:rPr lang="cs-CZ" altLang="cs-CZ" sz="1800" b="1" dirty="0"/>
              <a:t> </a:t>
            </a:r>
            <a:r>
              <a:rPr lang="en-US" altLang="cs-CZ" sz="1800" b="1" dirty="0"/>
              <a:t>[</a:t>
            </a:r>
            <a:r>
              <a:rPr lang="en-US" altLang="cs-CZ" sz="1800" b="1" dirty="0" err="1"/>
              <a:t>ki</a:t>
            </a:r>
            <a:r>
              <a:rPr lang="cs-CZ" altLang="cs-CZ" sz="1800" b="1" dirty="0" err="1"/>
              <a:t>činovy</a:t>
            </a:r>
            <a:r>
              <a:rPr lang="en-US" altLang="cs-CZ" sz="1800" b="1" dirty="0"/>
              <a:t>] </a:t>
            </a:r>
            <a:r>
              <a:rPr lang="cs-CZ" altLang="cs-CZ" sz="1800" b="1" dirty="0">
                <a:solidFill>
                  <a:schemeClr val="accent1">
                    <a:lumMod val="50000"/>
                  </a:schemeClr>
                </a:solidFill>
              </a:rPr>
              <a:t>cykly</a:t>
            </a:r>
            <a:r>
              <a:rPr lang="cs-CZ" altLang="cs-CZ" sz="1800" b="1" dirty="0"/>
              <a:t>, </a:t>
            </a:r>
            <a:r>
              <a:rPr lang="cs-CZ" altLang="cs-CZ" sz="1600" dirty="0">
                <a:solidFill>
                  <a:schemeClr val="tx1"/>
                </a:solidFill>
              </a:rPr>
              <a:t>krátkodobé, 36-40 měsíců, výkyvy v zásobách, sezónních událostech, rozpracované výrobě</a:t>
            </a:r>
          </a:p>
          <a:p>
            <a:pPr marL="414338" indent="-414338">
              <a:buFont typeface="+mj-lt"/>
              <a:buAutoNum type="arabicPeriod"/>
            </a:pPr>
            <a:r>
              <a:rPr lang="cs-CZ" altLang="cs-CZ" sz="1800" b="1" dirty="0" err="1">
                <a:solidFill>
                  <a:schemeClr val="accent1">
                    <a:lumMod val="50000"/>
                  </a:schemeClr>
                </a:solidFill>
              </a:rPr>
              <a:t>Juglarovy</a:t>
            </a:r>
            <a:r>
              <a:rPr lang="cs-CZ" altLang="cs-CZ" sz="1800" b="1" dirty="0"/>
              <a:t> </a:t>
            </a:r>
            <a:r>
              <a:rPr lang="en-US" altLang="cs-CZ" sz="1800" b="1" dirty="0"/>
              <a:t>[</a:t>
            </a:r>
            <a:r>
              <a:rPr lang="cs-CZ" altLang="cs-CZ" sz="1800" b="1" dirty="0" err="1"/>
              <a:t>džaglerovy</a:t>
            </a:r>
            <a:r>
              <a:rPr lang="en-US" altLang="cs-CZ" sz="1800" b="1" dirty="0"/>
              <a:t>]</a:t>
            </a:r>
            <a:r>
              <a:rPr lang="cs-CZ" altLang="cs-CZ" sz="1800" b="1" dirty="0"/>
              <a:t> </a:t>
            </a:r>
            <a:r>
              <a:rPr lang="cs-CZ" altLang="cs-CZ" sz="1800" b="1" dirty="0">
                <a:solidFill>
                  <a:schemeClr val="accent1">
                    <a:lumMod val="50000"/>
                  </a:schemeClr>
                </a:solidFill>
              </a:rPr>
              <a:t>cykly</a:t>
            </a:r>
            <a:r>
              <a:rPr lang="cs-CZ" altLang="cs-CZ" sz="1800" b="1" dirty="0"/>
              <a:t>, </a:t>
            </a:r>
            <a:r>
              <a:rPr lang="cs-CZ" altLang="cs-CZ" sz="1600" dirty="0">
                <a:solidFill>
                  <a:schemeClr val="tx1"/>
                </a:solidFill>
              </a:rPr>
              <a:t>střednědobé, 10-11 let, výkyvy v investicích do fixního kapitálu, např. do strojů a zařízení</a:t>
            </a:r>
            <a:endParaRPr lang="cs-CZ" altLang="cs-CZ" sz="1800" dirty="0">
              <a:solidFill>
                <a:schemeClr val="tx1"/>
              </a:solidFill>
            </a:endParaRPr>
          </a:p>
          <a:p>
            <a:pPr marL="414338" indent="-414338">
              <a:buFont typeface="+mj-lt"/>
              <a:buAutoNum type="arabicPeriod"/>
            </a:pPr>
            <a:r>
              <a:rPr lang="cs-CZ" altLang="cs-CZ" sz="1800" b="1" dirty="0">
                <a:solidFill>
                  <a:schemeClr val="accent1">
                    <a:lumMod val="50000"/>
                  </a:schemeClr>
                </a:solidFill>
              </a:rPr>
              <a:t>Kondratěvovy (</a:t>
            </a:r>
            <a:r>
              <a:rPr lang="cs-CZ" altLang="cs-CZ" sz="1800" b="1" dirty="0" err="1">
                <a:solidFill>
                  <a:schemeClr val="accent1">
                    <a:lumMod val="50000"/>
                  </a:schemeClr>
                </a:solidFill>
              </a:rPr>
              <a:t>Kuznětsovy</a:t>
            </a:r>
            <a:r>
              <a:rPr lang="cs-CZ" altLang="cs-CZ" sz="1800" b="1" dirty="0">
                <a:solidFill>
                  <a:schemeClr val="accent1">
                    <a:lumMod val="50000"/>
                  </a:schemeClr>
                </a:solidFill>
              </a:rPr>
              <a:t>) cykly</a:t>
            </a:r>
            <a:r>
              <a:rPr lang="cs-CZ" altLang="cs-CZ" sz="1800" b="1" dirty="0"/>
              <a:t>, </a:t>
            </a:r>
            <a:r>
              <a:rPr lang="cs-CZ" altLang="cs-CZ" sz="1600" dirty="0">
                <a:solidFill>
                  <a:schemeClr val="tx1"/>
                </a:solidFill>
              </a:rPr>
              <a:t>dlouhodobé, 50-60 let, změny v technologiích a inovacích, politických jevech (války, revoluce), objevy nových nalezišť strategických surovin</a:t>
            </a:r>
            <a:endParaRPr lang="cs-CZ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957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18F93668-8046-4F05-B8A5-273B9A7A14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" y="1477328"/>
            <a:ext cx="5374497" cy="3741893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C0C91468-CCD1-48AB-BA7A-6FAB339F649D}"/>
              </a:ext>
            </a:extLst>
          </p:cNvPr>
          <p:cNvSpPr/>
          <p:nvPr/>
        </p:nvSpPr>
        <p:spPr>
          <a:xfrm>
            <a:off x="-1" y="5215093"/>
            <a:ext cx="419330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cs-CZ" sz="1600" b="1" dirty="0"/>
              <a:t>Perioda: </a:t>
            </a:r>
            <a:r>
              <a:rPr lang="cs-CZ" sz="1600" dirty="0"/>
              <a:t>počet měsíců mezi body zvratu v průběhu cyklického pohybu (např. mezi 2 vrcholy)</a:t>
            </a:r>
          </a:p>
          <a:p>
            <a:pPr hangingPunct="0"/>
            <a:r>
              <a:rPr lang="cs-CZ" sz="1600" b="1" dirty="0"/>
              <a:t>Amplituda: </a:t>
            </a:r>
            <a:r>
              <a:rPr lang="cs-CZ" sz="1600" dirty="0"/>
              <a:t>počet měsíců mezi horním a dolním bodem zvratu (mezi vrcholem a sedlem)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488D8217-6DFF-4D4B-98B2-396B0314DB75}"/>
              </a:ext>
            </a:extLst>
          </p:cNvPr>
          <p:cNvSpPr/>
          <p:nvPr/>
        </p:nvSpPr>
        <p:spPr>
          <a:xfrm>
            <a:off x="5680364" y="-36137"/>
            <a:ext cx="3472395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cs-CZ" sz="1600" dirty="0"/>
              <a:t>pro hospodářský cyklus je charakteristické neměnné střídání čtyř fází:</a:t>
            </a:r>
          </a:p>
          <a:p>
            <a:pPr marL="257175" indent="-257175" hangingPunct="0">
              <a:buFont typeface="+mj-lt"/>
              <a:buAutoNum type="arabicPeriod"/>
            </a:pPr>
            <a:r>
              <a:rPr lang="cs-CZ" sz="1600" dirty="0"/>
              <a:t>expanze, konjunktura – tvoří ji oživení a obnova</a:t>
            </a:r>
          </a:p>
          <a:p>
            <a:pPr marL="257175" indent="-257175" hangingPunct="0">
              <a:buFont typeface="+mj-lt"/>
              <a:buAutoNum type="arabicPeriod"/>
            </a:pPr>
            <a:r>
              <a:rPr lang="cs-CZ" sz="1600" dirty="0"/>
              <a:t>kontrakce – tvoří ji recese nebo deprese</a:t>
            </a:r>
          </a:p>
          <a:p>
            <a:pPr marL="257175" indent="-257175" hangingPunct="0">
              <a:buFont typeface="+mj-lt"/>
              <a:buAutoNum type="arabicPeriod"/>
            </a:pPr>
            <a:r>
              <a:rPr lang="cs-CZ" sz="1600" dirty="0"/>
              <a:t>dno (sedlo) – lokální minimum jednoho cyklu</a:t>
            </a:r>
          </a:p>
          <a:p>
            <a:pPr marL="257175" indent="-257175" hangingPunct="0">
              <a:buFont typeface="+mj-lt"/>
              <a:buAutoNum type="arabicPeriod"/>
            </a:pPr>
            <a:r>
              <a:rPr lang="cs-CZ" sz="1600" dirty="0"/>
              <a:t>vrchol – lokální maximum jednoho cyklu</a:t>
            </a:r>
          </a:p>
          <a:p>
            <a:pPr marL="257175" indent="-257175" hangingPunct="0">
              <a:buFont typeface="+mj-lt"/>
              <a:buAutoNum type="arabicPeriod"/>
            </a:pPr>
            <a:endParaRPr lang="cs-CZ" sz="1600" dirty="0"/>
          </a:p>
          <a:p>
            <a:pPr hangingPunct="0"/>
            <a:r>
              <a:rPr lang="cs-CZ" sz="1600" b="1" dirty="0"/>
              <a:t>boom</a:t>
            </a:r>
            <a:r>
              <a:rPr lang="cs-CZ" sz="1600" dirty="0"/>
              <a:t>: období vysoké hospodářské prosperity</a:t>
            </a:r>
          </a:p>
          <a:p>
            <a:pPr hangingPunct="0"/>
            <a:r>
              <a:rPr lang="cs-CZ" sz="1600" b="1" dirty="0"/>
              <a:t>recese: </a:t>
            </a:r>
            <a:r>
              <a:rPr lang="cs-CZ" sz="1600" dirty="0"/>
              <a:t>pokles ekonomické aktivity trvající déle než 6 měsíců</a:t>
            </a:r>
          </a:p>
          <a:p>
            <a:pPr hangingPunct="0"/>
            <a:r>
              <a:rPr lang="cs-CZ" sz="1600" b="1" dirty="0"/>
              <a:t>hospodářská krize</a:t>
            </a:r>
            <a:r>
              <a:rPr lang="cs-CZ" sz="1600" dirty="0"/>
              <a:t>: pokles ekonomické aktivity trvající déle než 1 rok (není totéž co finanční krize!!!)</a:t>
            </a:r>
          </a:p>
          <a:p>
            <a:pPr hangingPunct="0"/>
            <a:endParaRPr lang="cs-CZ" sz="1600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8B680834-3B8B-4DD3-BE39-33D4EE2C81AE}"/>
              </a:ext>
            </a:extLst>
          </p:cNvPr>
          <p:cNvSpPr/>
          <p:nvPr/>
        </p:nvSpPr>
        <p:spPr>
          <a:xfrm>
            <a:off x="-1" y="0"/>
            <a:ext cx="509847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cs-CZ" dirty="0"/>
              <a:t>produkt, výstup ekonomiky (HDP): (1) skutečný produkt (Y); rovnovážný produkt (Y</a:t>
            </a:r>
            <a:r>
              <a:rPr lang="cs-CZ" baseline="-25000" dirty="0"/>
              <a:t>E</a:t>
            </a:r>
            <a:r>
              <a:rPr lang="cs-CZ" dirty="0"/>
              <a:t>) a (3) potenciální produkt (Y*)</a:t>
            </a:r>
          </a:p>
          <a:p>
            <a:pPr hangingPunct="0"/>
            <a:r>
              <a:rPr lang="cs-CZ" i="1" dirty="0"/>
              <a:t>skutečný produkt dále členíme na produkt reálný a nominální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DEB7B2AB-AE1F-4DD6-B360-F3A871518AC7}"/>
              </a:ext>
            </a:extLst>
          </p:cNvPr>
          <p:cNvSpPr/>
          <p:nvPr/>
        </p:nvSpPr>
        <p:spPr>
          <a:xfrm>
            <a:off x="4267200" y="5215093"/>
            <a:ext cx="4876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cs-CZ" sz="1600" b="1" dirty="0">
                <a:solidFill>
                  <a:schemeClr val="accent4">
                    <a:lumMod val="50000"/>
                  </a:schemeClr>
                </a:solidFill>
              </a:rPr>
              <a:t>mezera (GAP) produktu:</a:t>
            </a:r>
          </a:p>
          <a:p>
            <a:pPr hangingPunct="0"/>
            <a:r>
              <a:rPr lang="cs-CZ" sz="1600" b="1" dirty="0"/>
              <a:t>expanzivní mezera</a:t>
            </a:r>
            <a:r>
              <a:rPr lang="cs-CZ" sz="1600" dirty="0"/>
              <a:t>: skutečný produkt je větší než produkt potenciální (Y&gt;Y*), vznikají inflační tlaky</a:t>
            </a:r>
          </a:p>
          <a:p>
            <a:pPr hangingPunct="0"/>
            <a:r>
              <a:rPr lang="cs-CZ" sz="1600" b="1" dirty="0"/>
              <a:t>recesní mezera</a:t>
            </a:r>
            <a:r>
              <a:rPr lang="cs-CZ" sz="1600" dirty="0"/>
              <a:t>: skutečný produkt je menší než produkt potenciální (Y&lt;Y*), objevují se deflační tendence</a:t>
            </a:r>
          </a:p>
        </p:txBody>
      </p:sp>
    </p:spTree>
    <p:extLst>
      <p:ext uri="{BB962C8B-B14F-4D97-AF65-F5344CB8AC3E}">
        <p14:creationId xmlns:p14="http://schemas.microsoft.com/office/powerpoint/2010/main" val="1532286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FFA70B-26DB-4F85-8595-49D11B277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700128"/>
            <a:ext cx="2521324" cy="3450887"/>
          </a:xfrm>
        </p:spPr>
        <p:txBody>
          <a:bodyPr>
            <a:normAutofit/>
          </a:bodyPr>
          <a:lstStyle/>
          <a:p>
            <a:r>
              <a:rPr lang="cs-CZ" sz="3300" b="1" dirty="0">
                <a:solidFill>
                  <a:schemeClr val="accent5">
                    <a:lumMod val="50000"/>
                  </a:schemeClr>
                </a:solidFill>
              </a:rPr>
              <a:t>Příčiny cyklického kolísání, zdroje cyklu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106ADE-B463-4C6E-A026-C62A4598A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6183" y="64655"/>
            <a:ext cx="6304430" cy="6687127"/>
          </a:xfrm>
        </p:spPr>
        <p:txBody>
          <a:bodyPr anchor="t">
            <a:normAutofit/>
          </a:bodyPr>
          <a:lstStyle/>
          <a:p>
            <a:pPr hangingPunct="0"/>
            <a:r>
              <a:rPr lang="cs-CZ" sz="2000" b="1" dirty="0">
                <a:solidFill>
                  <a:schemeClr val="accent2">
                    <a:lumMod val="50000"/>
                  </a:schemeClr>
                </a:solidFill>
              </a:rPr>
              <a:t>Proč výstup ekonomiky kolísá? </a:t>
            </a:r>
          </a:p>
          <a:p>
            <a:pPr marL="0" indent="0" hangingPunct="0">
              <a:buNone/>
            </a:pPr>
            <a:r>
              <a:rPr lang="cs-CZ" sz="2000" b="1" dirty="0">
                <a:solidFill>
                  <a:schemeClr val="accent2">
                    <a:lumMod val="50000"/>
                  </a:schemeClr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→ </a:t>
            </a:r>
            <a:r>
              <a:rPr lang="cs-CZ" sz="2000" b="1" dirty="0">
                <a:solidFill>
                  <a:schemeClr val="accent2">
                    <a:lumMod val="50000"/>
                  </a:schemeClr>
                </a:solidFill>
              </a:rPr>
              <a:t>následkem změn v ekonomice</a:t>
            </a:r>
          </a:p>
          <a:p>
            <a:pPr lvl="1" hangingPunct="0"/>
            <a:r>
              <a:rPr lang="cs-CZ" sz="2000" dirty="0">
                <a:solidFill>
                  <a:schemeClr val="tx1"/>
                </a:solidFill>
              </a:rPr>
              <a:t>zdroje změn v ekonomice můžeme rozdělit na </a:t>
            </a:r>
            <a:r>
              <a:rPr lang="cs-CZ" sz="2000" b="1" dirty="0">
                <a:solidFill>
                  <a:schemeClr val="accent5">
                    <a:lumMod val="50000"/>
                  </a:schemeClr>
                </a:solidFill>
              </a:rPr>
              <a:t>vnější</a:t>
            </a:r>
            <a:r>
              <a:rPr lang="cs-CZ" sz="2000" dirty="0">
                <a:solidFill>
                  <a:schemeClr val="tx1"/>
                </a:solidFill>
              </a:rPr>
              <a:t> (exogenní) nebo </a:t>
            </a:r>
            <a:r>
              <a:rPr lang="cs-CZ" sz="2000" b="1" dirty="0">
                <a:solidFill>
                  <a:schemeClr val="accent5">
                    <a:lumMod val="50000"/>
                  </a:schemeClr>
                </a:solidFill>
              </a:rPr>
              <a:t>vnitřní</a:t>
            </a:r>
            <a:r>
              <a:rPr lang="cs-CZ" sz="2000" dirty="0">
                <a:solidFill>
                  <a:schemeClr val="tx1"/>
                </a:solidFill>
              </a:rPr>
              <a:t> (endogenní) a dále na zdroje vycházející z </a:t>
            </a:r>
            <a:r>
              <a:rPr lang="cs-CZ" sz="2000" b="1" dirty="0">
                <a:solidFill>
                  <a:schemeClr val="accent5">
                    <a:lumMod val="50000"/>
                  </a:schemeClr>
                </a:solidFill>
              </a:rPr>
              <a:t>nabídkové</a:t>
            </a:r>
            <a:r>
              <a:rPr lang="cs-CZ" sz="2000" dirty="0">
                <a:solidFill>
                  <a:schemeClr val="tx1"/>
                </a:solidFill>
              </a:rPr>
              <a:t> či </a:t>
            </a:r>
            <a:r>
              <a:rPr lang="cs-CZ" sz="2000" b="1" dirty="0">
                <a:solidFill>
                  <a:schemeClr val="accent5">
                    <a:lumMod val="50000"/>
                  </a:schemeClr>
                </a:solidFill>
              </a:rPr>
              <a:t>poptávkové</a:t>
            </a:r>
            <a:r>
              <a:rPr lang="cs-CZ" sz="2000" dirty="0">
                <a:solidFill>
                  <a:schemeClr val="tx1"/>
                </a:solidFill>
              </a:rPr>
              <a:t> strany agregátního trhu</a:t>
            </a:r>
          </a:p>
          <a:p>
            <a:pPr lvl="1" hangingPunct="0"/>
            <a:endParaRPr lang="cs-CZ" sz="2000" dirty="0">
              <a:solidFill>
                <a:schemeClr val="tx1"/>
              </a:solidFill>
            </a:endParaRPr>
          </a:p>
          <a:p>
            <a:pPr hangingPunct="0"/>
            <a:r>
              <a:rPr lang="cs-CZ" sz="2000" dirty="0">
                <a:solidFill>
                  <a:schemeClr val="tx1"/>
                </a:solidFill>
              </a:rPr>
              <a:t>vnější faktory (mimo ekonomický systém)</a:t>
            </a:r>
          </a:p>
          <a:p>
            <a:pPr lvl="1" hangingPunct="0"/>
            <a:r>
              <a:rPr lang="cs-CZ" sz="2000" dirty="0">
                <a:solidFill>
                  <a:schemeClr val="tx1"/>
                </a:solidFill>
              </a:rPr>
              <a:t>volby, války, epidemie, nové vědecké objevy, klimatické změny</a:t>
            </a:r>
          </a:p>
          <a:p>
            <a:pPr lvl="1" hangingPunct="0"/>
            <a:r>
              <a:rPr lang="cs-CZ" sz="2000" dirty="0">
                <a:solidFill>
                  <a:schemeClr val="tx1"/>
                </a:solidFill>
              </a:rPr>
              <a:t>znovuobjevení Ameriky Kryštofem Kolumbem</a:t>
            </a:r>
          </a:p>
          <a:p>
            <a:pPr hangingPunct="0"/>
            <a:r>
              <a:rPr lang="cs-CZ" sz="2000" dirty="0">
                <a:solidFill>
                  <a:schemeClr val="tx1"/>
                </a:solidFill>
              </a:rPr>
              <a:t> vnitřní faktory (příčiny fluktuace jsou uvnitř systému)</a:t>
            </a:r>
          </a:p>
          <a:p>
            <a:pPr lvl="1" hangingPunct="0"/>
            <a:r>
              <a:rPr lang="cs-CZ" sz="2000" dirty="0">
                <a:solidFill>
                  <a:schemeClr val="tx1"/>
                </a:solidFill>
              </a:rPr>
              <a:t>změny objemu investic</a:t>
            </a:r>
          </a:p>
          <a:p>
            <a:pPr hangingPunct="0"/>
            <a:r>
              <a:rPr lang="cs-CZ" sz="2000" dirty="0">
                <a:solidFill>
                  <a:schemeClr val="tx1"/>
                </a:solidFill>
              </a:rPr>
              <a:t>na straně agregátní nabídky (vývoj a aplikace nových technologií do výrobního procesu, objevení nových ložisek surovin…</a:t>
            </a:r>
          </a:p>
          <a:p>
            <a:pPr lvl="1" hangingPunct="0"/>
            <a:r>
              <a:rPr lang="cs-CZ" sz="1800" dirty="0">
                <a:solidFill>
                  <a:schemeClr val="tx1"/>
                </a:solidFill>
              </a:rPr>
              <a:t>ovlivňují nejen skutečný, ale také potenciální produkt</a:t>
            </a:r>
          </a:p>
          <a:p>
            <a:pPr hangingPunct="0"/>
            <a:r>
              <a:rPr lang="cs-CZ" sz="2000" dirty="0">
                <a:solidFill>
                  <a:schemeClr val="tx1"/>
                </a:solidFill>
              </a:rPr>
              <a:t>na straně agregátní poptávky (na straně ekonomických subjektů, AD=C+I+G+NX)</a:t>
            </a:r>
          </a:p>
        </p:txBody>
      </p:sp>
    </p:spTree>
    <p:extLst>
      <p:ext uri="{BB962C8B-B14F-4D97-AF65-F5344CB8AC3E}">
        <p14:creationId xmlns:p14="http://schemas.microsoft.com/office/powerpoint/2010/main" val="4214559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BDD62EA2-ABBD-4911-9BCC-A6187B9666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6035" y="51664"/>
            <a:ext cx="5596034" cy="2516045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469F6D0B-AB18-4CC9-B91C-4F683EAE54B5}"/>
              </a:ext>
            </a:extLst>
          </p:cNvPr>
          <p:cNvSpPr/>
          <p:nvPr/>
        </p:nvSpPr>
        <p:spPr>
          <a:xfrm>
            <a:off x="24496" y="2190382"/>
            <a:ext cx="370502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b="1" dirty="0"/>
              <a:t>Klasická recese</a:t>
            </a:r>
          </a:p>
          <a:p>
            <a:r>
              <a:rPr lang="cs-CZ" sz="1600" dirty="0"/>
              <a:t>Klasickou recesi identifikujeme podle toho, že: klesá výstup a zároveň klesá cenová hladina a roste nezaměstnanost</a:t>
            </a:r>
          </a:p>
          <a:p>
            <a:r>
              <a:rPr lang="cs-CZ" altLang="cs-CZ" sz="1600" dirty="0"/>
              <a:t>Příčina klasické recese je pokles AD díky poklesu výdajů (C,I,G,NX)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E1FDA8FE-5A61-4060-8C03-AB83CDA604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560" y="4138036"/>
            <a:ext cx="3645956" cy="2377574"/>
          </a:xfrm>
          <a:prstGeom prst="rect">
            <a:avLst/>
          </a:prstGeom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FA3281BB-75C4-4C20-BE44-1CBCF2EEB452}"/>
              </a:ext>
            </a:extLst>
          </p:cNvPr>
          <p:cNvSpPr/>
          <p:nvPr/>
        </p:nvSpPr>
        <p:spPr>
          <a:xfrm>
            <a:off x="3875183" y="2688056"/>
            <a:ext cx="504714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1600" b="1" dirty="0" err="1"/>
              <a:t>Slumpflace</a:t>
            </a:r>
            <a:r>
              <a:rPr lang="cs-CZ" altLang="cs-CZ" sz="1600" b="1" dirty="0"/>
              <a:t> (=</a:t>
            </a:r>
            <a:r>
              <a:rPr lang="cs-CZ" altLang="cs-CZ" sz="1600" b="1" dirty="0" err="1"/>
              <a:t>slump+inflace</a:t>
            </a:r>
            <a:r>
              <a:rPr lang="cs-CZ" altLang="cs-CZ" sz="1600" b="1" dirty="0"/>
              <a:t>)</a:t>
            </a:r>
          </a:p>
          <a:p>
            <a:r>
              <a:rPr lang="cs-CZ" sz="1600" dirty="0"/>
              <a:t>slumpflace se pozná podle toho, že: klesá výstup a zároveň roste cenová hladina a nezaměstnanost, vzniká v důsledku poklesu AS, a to díky růstu nákladů firem (např. ropné šoky v 70. letech 20. století)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2BA5D66C-B3F5-4B78-9023-792D455E79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46114" y="4077467"/>
            <a:ext cx="3645956" cy="2738379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0E3D06F9-46DE-4AD5-8508-3DCAC15B205C}"/>
              </a:ext>
            </a:extLst>
          </p:cNvPr>
          <p:cNvSpPr/>
          <p:nvPr/>
        </p:nvSpPr>
        <p:spPr>
          <a:xfrm>
            <a:off x="0" y="44449"/>
            <a:ext cx="387518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1600" dirty="0"/>
              <a:t>V modelu AS-AD lze fázi konjunktury zakreslit těmito třemi způsoby: (1) zvýšení krátkodobé agregátní nabídky nebo (2) agregátní poptávky vede ke zvýšení skutečného produktu (ekonomika se ocitá v expanzivní mezeře), ve (3) případě roste celý potenciální produkt vlivem růstu LRAS</a:t>
            </a:r>
          </a:p>
        </p:txBody>
      </p:sp>
    </p:spTree>
    <p:extLst>
      <p:ext uri="{BB962C8B-B14F-4D97-AF65-F5344CB8AC3E}">
        <p14:creationId xmlns:p14="http://schemas.microsoft.com/office/powerpoint/2010/main" val="1231967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376968-2419-43B3-BFC7-A0940D3A4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700128"/>
            <a:ext cx="2594472" cy="3450887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Teorie hospodářského cyklu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F48DFE-6B26-4A0B-AB43-0CBB798282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4472" y="147782"/>
            <a:ext cx="6549528" cy="6710218"/>
          </a:xfrm>
        </p:spPr>
        <p:txBody>
          <a:bodyPr anchor="t">
            <a:normAutofit fontScale="92500" lnSpcReduction="20000"/>
          </a:bodyPr>
          <a:lstStyle/>
          <a:p>
            <a:r>
              <a:rPr lang="cs-CZ" sz="1600" b="1" dirty="0">
                <a:solidFill>
                  <a:schemeClr val="tx1"/>
                </a:solidFill>
              </a:rPr>
              <a:t>Peněžní (monetární) teorie </a:t>
            </a:r>
            <a:r>
              <a:rPr lang="cs-CZ" sz="1600" dirty="0">
                <a:solidFill>
                  <a:schemeClr val="tx1"/>
                </a:solidFill>
              </a:rPr>
              <a:t>– chování centrálních bank a výkyvy v peněžní nabídce (→úrokovou míru, objem úvěrů) jsou zdrojem změn v AD (</a:t>
            </a:r>
            <a:r>
              <a:rPr lang="cs-CZ" sz="1600" dirty="0" err="1">
                <a:solidFill>
                  <a:schemeClr val="tx1"/>
                </a:solidFill>
              </a:rPr>
              <a:t>Milton</a:t>
            </a:r>
            <a:r>
              <a:rPr lang="cs-CZ" sz="1600" dirty="0">
                <a:solidFill>
                  <a:schemeClr val="tx1"/>
                </a:solidFill>
              </a:rPr>
              <a:t> </a:t>
            </a:r>
            <a:r>
              <a:rPr lang="cs-CZ" sz="1600" dirty="0" err="1">
                <a:solidFill>
                  <a:schemeClr val="tx1"/>
                </a:solidFill>
              </a:rPr>
              <a:t>Friedman</a:t>
            </a:r>
            <a:r>
              <a:rPr lang="cs-CZ" sz="1600" dirty="0">
                <a:solidFill>
                  <a:schemeClr val="tx1"/>
                </a:solidFill>
              </a:rPr>
              <a:t>). Dle monetaristů je ekonomika vnitřně stabilní (pružnost mezd a cen je zachována), nestabilitu způsobuje nepředvídatelný, nestabilní růst peněžní nabídky.</a:t>
            </a:r>
          </a:p>
          <a:p>
            <a:r>
              <a:rPr lang="cs-CZ" sz="1600" b="1" dirty="0">
                <a:solidFill>
                  <a:schemeClr val="tx1"/>
                </a:solidFill>
              </a:rPr>
              <a:t>Teorie rovnovážného cyklu </a:t>
            </a:r>
            <a:r>
              <a:rPr lang="cs-CZ" sz="1600" dirty="0">
                <a:solidFill>
                  <a:schemeClr val="tx1"/>
                </a:solidFill>
              </a:rPr>
              <a:t>– opět předpoklad vnitřně stabilní ekonomiky + předpoklad racionálního očekávání. Zdrojem fluktuací je neočekávaná hospodářská politika (Robert Lucas, Robert </a:t>
            </a:r>
            <a:r>
              <a:rPr lang="cs-CZ" sz="1600" dirty="0" err="1">
                <a:solidFill>
                  <a:schemeClr val="tx1"/>
                </a:solidFill>
              </a:rPr>
              <a:t>Barro</a:t>
            </a:r>
            <a:r>
              <a:rPr lang="cs-CZ" sz="1600" dirty="0">
                <a:solidFill>
                  <a:schemeClr val="tx1"/>
                </a:solidFill>
              </a:rPr>
              <a:t>)</a:t>
            </a:r>
          </a:p>
          <a:p>
            <a:r>
              <a:rPr lang="cs-CZ" sz="1600" b="1" dirty="0">
                <a:solidFill>
                  <a:schemeClr val="tx1"/>
                </a:solidFill>
              </a:rPr>
              <a:t>Psychologická teorie</a:t>
            </a:r>
            <a:r>
              <a:rPr lang="cs-CZ" sz="1600" dirty="0">
                <a:solidFill>
                  <a:schemeClr val="tx1"/>
                </a:solidFill>
              </a:rPr>
              <a:t> – šíření optimismu a pesimismu ve společnosti (Arthur Cecil </a:t>
            </a:r>
            <a:r>
              <a:rPr lang="cs-CZ" sz="1600" dirty="0" err="1">
                <a:solidFill>
                  <a:schemeClr val="tx1"/>
                </a:solidFill>
              </a:rPr>
              <a:t>Pigou</a:t>
            </a:r>
            <a:r>
              <a:rPr lang="cs-CZ" sz="1600" dirty="0">
                <a:solidFill>
                  <a:schemeClr val="tx1"/>
                </a:solidFill>
              </a:rPr>
              <a:t>)</a:t>
            </a:r>
          </a:p>
          <a:p>
            <a:r>
              <a:rPr lang="cs-CZ" sz="1600" b="1" dirty="0">
                <a:solidFill>
                  <a:schemeClr val="tx1"/>
                </a:solidFill>
              </a:rPr>
              <a:t>Inovační teorie </a:t>
            </a:r>
            <a:r>
              <a:rPr lang="cs-CZ" sz="1600" dirty="0">
                <a:solidFill>
                  <a:schemeClr val="tx1"/>
                </a:solidFill>
              </a:rPr>
              <a:t>- nerovnoměrné tempo technologického pokroku a vznik významných inovací (Josef Alois </a:t>
            </a:r>
            <a:r>
              <a:rPr lang="cs-CZ" sz="1600" dirty="0" err="1">
                <a:solidFill>
                  <a:schemeClr val="tx1"/>
                </a:solidFill>
              </a:rPr>
              <a:t>Schumpeter</a:t>
            </a:r>
            <a:r>
              <a:rPr lang="cs-CZ" sz="1600" dirty="0">
                <a:solidFill>
                  <a:schemeClr val="tx1"/>
                </a:solidFill>
              </a:rPr>
              <a:t>)</a:t>
            </a:r>
          </a:p>
          <a:p>
            <a:r>
              <a:rPr lang="cs-CZ" sz="1600" b="1" dirty="0">
                <a:solidFill>
                  <a:schemeClr val="tx1"/>
                </a:solidFill>
              </a:rPr>
              <a:t>Teorie reálného hospodářského cyklu </a:t>
            </a:r>
            <a:r>
              <a:rPr lang="cs-CZ" sz="1600" dirty="0">
                <a:solidFill>
                  <a:schemeClr val="tx1"/>
                </a:solidFill>
              </a:rPr>
              <a:t>– navázaly na inovační teorie, příčinou cyklů jsou reálné nabídkové školy, zejména technologické inovace, které vedou výlučně ke změnám a kolísání samotného potenciální produktu</a:t>
            </a:r>
          </a:p>
          <a:p>
            <a:r>
              <a:rPr lang="cs-CZ" sz="1600" b="1" dirty="0">
                <a:solidFill>
                  <a:schemeClr val="tx1"/>
                </a:solidFill>
              </a:rPr>
              <a:t>Teorie akcelerátoru a multiplikátoru</a:t>
            </a:r>
            <a:r>
              <a:rPr lang="cs-CZ" sz="1600" dirty="0">
                <a:solidFill>
                  <a:schemeClr val="tx1"/>
                </a:solidFill>
              </a:rPr>
              <a:t>, keynesiánský model – příčinou kolísání výstupu jsou změny v investičních výdajích investic, ekonomika je vnitřně nestabilní  (Paul A. </a:t>
            </a:r>
            <a:r>
              <a:rPr lang="cs-CZ" sz="1600" dirty="0" err="1">
                <a:solidFill>
                  <a:schemeClr val="tx1"/>
                </a:solidFill>
              </a:rPr>
              <a:t>Samuelson</a:t>
            </a:r>
            <a:r>
              <a:rPr lang="cs-CZ" sz="1600" dirty="0">
                <a:solidFill>
                  <a:schemeClr val="tx1"/>
                </a:solidFill>
              </a:rPr>
              <a:t>, John </a:t>
            </a:r>
            <a:r>
              <a:rPr lang="cs-CZ" sz="1600" dirty="0" err="1">
                <a:solidFill>
                  <a:schemeClr val="tx1"/>
                </a:solidFill>
              </a:rPr>
              <a:t>Hicks</a:t>
            </a:r>
            <a:r>
              <a:rPr lang="cs-CZ" sz="1600" dirty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cs-CZ" sz="1600" dirty="0">
                <a:solidFill>
                  <a:schemeClr val="tx1"/>
                </a:solidFill>
              </a:rPr>
              <a:t>Čisté indukované investice závislé na výši výstupu hospodářství (IN = a . </a:t>
            </a:r>
            <a:r>
              <a:rPr lang="el-GR" sz="1600" dirty="0">
                <a:solidFill>
                  <a:schemeClr val="tx1"/>
                </a:solidFill>
              </a:rPr>
              <a:t>Δ </a:t>
            </a:r>
            <a:r>
              <a:rPr lang="cs-CZ" sz="1600" dirty="0">
                <a:solidFill>
                  <a:schemeClr val="tx1"/>
                </a:solidFill>
              </a:rPr>
              <a:t>Y), kde a je akcelerátor, jež nám říká, o kolik se zvýší čisté indukované investice vzroste-li důchod o jednotku. Důchod je závislý na výši investic (</a:t>
            </a:r>
            <a:r>
              <a:rPr lang="el-GR" sz="1600" dirty="0">
                <a:solidFill>
                  <a:schemeClr val="tx1"/>
                </a:solidFill>
              </a:rPr>
              <a:t>Δ </a:t>
            </a:r>
            <a:r>
              <a:rPr lang="cs-CZ" sz="1600" dirty="0">
                <a:solidFill>
                  <a:schemeClr val="tx1"/>
                </a:solidFill>
              </a:rPr>
              <a:t>Y = </a:t>
            </a:r>
            <a:r>
              <a:rPr lang="el-GR" sz="1600" dirty="0">
                <a:solidFill>
                  <a:schemeClr val="tx1"/>
                </a:solidFill>
              </a:rPr>
              <a:t>α . Δ </a:t>
            </a:r>
            <a:r>
              <a:rPr lang="cs-CZ" sz="1600" dirty="0">
                <a:solidFill>
                  <a:schemeClr val="tx1"/>
                </a:solidFill>
              </a:rPr>
              <a:t>I).</a:t>
            </a:r>
          </a:p>
          <a:p>
            <a:pPr lvl="1"/>
            <a:r>
              <a:rPr lang="cs-CZ" sz="1600" dirty="0">
                <a:solidFill>
                  <a:schemeClr val="tx1"/>
                </a:solidFill>
              </a:rPr>
              <a:t>Růst produktu – růst investic – růst produktu – růst investic … (tempa růstu produktu rostou), růst produktu narazí na omezení v kapacitách (potenciální produkt) - zpomalení tempa růstu – pokles investic – pokles produktu … produkt klesá až investice dosáhnou úrovně restitučních investic (určitá zařízení a stroje musí být obnoveny), růst investic vyvolá růst výstupu …ten roste dokud nenarazí na bariéru potenciálního produktu</a:t>
            </a:r>
          </a:p>
          <a:p>
            <a:r>
              <a:rPr lang="cs-CZ" sz="1600" b="1" dirty="0">
                <a:solidFill>
                  <a:schemeClr val="tx1"/>
                </a:solidFill>
              </a:rPr>
              <a:t>Teorie politického cyklu, politicko-hospodářský cyklus </a:t>
            </a:r>
            <a:r>
              <a:rPr lang="cs-CZ" sz="1600" dirty="0">
                <a:solidFill>
                  <a:schemeClr val="tx1"/>
                </a:solidFill>
              </a:rPr>
              <a:t>– příčina ekonomických cyklů leží v politické sféře a politickém cyklu, politikové mají schopnost ovlivnit hospodářský vývoj, zejména expanzivní hospodářskou politikou realizovanou za účelem  znovuzvolení v dalších volbách (William </a:t>
            </a:r>
            <a:r>
              <a:rPr lang="cs-CZ" sz="1600" dirty="0" err="1">
                <a:solidFill>
                  <a:schemeClr val="tx1"/>
                </a:solidFill>
              </a:rPr>
              <a:t>Nordhaus</a:t>
            </a:r>
            <a:r>
              <a:rPr lang="cs-CZ" sz="1600" dirty="0">
                <a:solidFill>
                  <a:schemeClr val="tx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25145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376968-2419-43B3-BFC7-A0940D3A4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700128"/>
            <a:ext cx="2400301" cy="3450887"/>
          </a:xfrm>
        </p:spPr>
        <p:txBody>
          <a:bodyPr/>
          <a:lstStyle/>
          <a:p>
            <a:r>
              <a:rPr lang="cs-CZ" sz="3300" b="1" dirty="0">
                <a:solidFill>
                  <a:schemeClr val="accent5">
                    <a:lumMod val="50000"/>
                  </a:schemeClr>
                </a:solidFill>
              </a:rPr>
              <a:t>Ekonomický růst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F48DFE-6B26-4A0B-AB43-0CBB798282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1527" y="73890"/>
            <a:ext cx="6622473" cy="6784109"/>
          </a:xfrm>
        </p:spPr>
        <p:txBody>
          <a:bodyPr anchor="t">
            <a:normAutofit lnSpcReduction="10000"/>
          </a:bodyPr>
          <a:lstStyle/>
          <a:p>
            <a:r>
              <a:rPr lang="cs-CZ" sz="2000" dirty="0">
                <a:solidFill>
                  <a:schemeClr val="tx1"/>
                </a:solidFill>
              </a:rPr>
              <a:t>představuje dlouhodobé zvyšování produkčních možností ekonomiky, tj. zvyšování potenciálního produktu země (Y*)</a:t>
            </a:r>
          </a:p>
          <a:p>
            <a:pPr lvl="1"/>
            <a:r>
              <a:rPr lang="cs-CZ" sz="1800" dirty="0">
                <a:solidFill>
                  <a:schemeClr val="tx1"/>
                </a:solidFill>
              </a:rPr>
              <a:t>ekonomický růst = růst potenciálního produktu</a:t>
            </a:r>
          </a:p>
          <a:p>
            <a:pPr lvl="1"/>
            <a:r>
              <a:rPr lang="cs-CZ" sz="1800" dirty="0">
                <a:solidFill>
                  <a:schemeClr val="tx1"/>
                </a:solidFill>
              </a:rPr>
              <a:t>ekonomický pokles = pokles potenciálního produktu</a:t>
            </a:r>
          </a:p>
          <a:p>
            <a:r>
              <a:rPr lang="cs-CZ" sz="2000" dirty="0">
                <a:solidFill>
                  <a:schemeClr val="tx1"/>
                </a:solidFill>
              </a:rPr>
              <a:t>je výsledkem pozitivních změn v dané ekonomice v dostupnosti a produktivitě výrobních faktorů</a:t>
            </a:r>
          </a:p>
          <a:p>
            <a:endParaRPr lang="cs-CZ" sz="2000" dirty="0">
              <a:solidFill>
                <a:schemeClr val="tx1"/>
              </a:solidFill>
            </a:endParaRPr>
          </a:p>
          <a:p>
            <a:endParaRPr lang="cs-CZ" sz="2000" dirty="0">
              <a:solidFill>
                <a:schemeClr val="tx1"/>
              </a:solidFill>
            </a:endParaRPr>
          </a:p>
          <a:p>
            <a:endParaRPr lang="cs-CZ" sz="2000" dirty="0">
              <a:solidFill>
                <a:schemeClr val="tx1"/>
              </a:solidFill>
            </a:endParaRPr>
          </a:p>
          <a:p>
            <a:endParaRPr lang="cs-CZ" sz="2000" dirty="0">
              <a:solidFill>
                <a:schemeClr val="tx1"/>
              </a:solidFill>
            </a:endParaRPr>
          </a:p>
          <a:p>
            <a:endParaRPr lang="cs-CZ" sz="2000" dirty="0">
              <a:solidFill>
                <a:schemeClr val="tx1"/>
              </a:solidFill>
            </a:endParaRPr>
          </a:p>
          <a:p>
            <a:endParaRPr lang="cs-CZ" sz="2000" dirty="0">
              <a:solidFill>
                <a:schemeClr val="tx1"/>
              </a:solidFill>
            </a:endParaRPr>
          </a:p>
          <a:p>
            <a:pPr lvl="1"/>
            <a:endParaRPr lang="cs-CZ" sz="1600" dirty="0">
              <a:solidFill>
                <a:schemeClr val="tx1"/>
              </a:solidFill>
            </a:endParaRPr>
          </a:p>
          <a:p>
            <a:pPr lvl="1"/>
            <a:r>
              <a:rPr lang="cs-CZ" sz="1800" dirty="0">
                <a:solidFill>
                  <a:schemeClr val="tx1"/>
                </a:solidFill>
              </a:rPr>
              <a:t>nutno rozlišovat: růst Y* a růst HDP, neboli...</a:t>
            </a:r>
          </a:p>
          <a:p>
            <a:pPr lvl="2"/>
            <a:r>
              <a:rPr lang="cs-CZ" sz="1800" dirty="0">
                <a:solidFill>
                  <a:schemeClr val="tx1"/>
                </a:solidFill>
              </a:rPr>
              <a:t>...roste-li v daném roce HDP ještě to nemusí  znamenat, že došlo k ekonomickému růstu (Y* mohl zůstat nezměněn)</a:t>
            </a:r>
          </a:p>
          <a:p>
            <a:pPr lvl="2"/>
            <a:r>
              <a:rPr lang="cs-CZ" sz="1800" dirty="0">
                <a:solidFill>
                  <a:schemeClr val="tx1"/>
                </a:solidFill>
              </a:rPr>
              <a:t>roste-li pouze HDP, pak jde zpravidla o změnu v AD</a:t>
            </a:r>
          </a:p>
          <a:p>
            <a:r>
              <a:rPr lang="cs-CZ" sz="2000" dirty="0">
                <a:solidFill>
                  <a:schemeClr val="tx1"/>
                </a:solidFill>
              </a:rPr>
              <a:t>měření ekonomického růstu: jako rozdíl úrovní reálného produktu během období, prostřednictvím tempa růstu a koeficientů růstu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97A9A79-26C6-4206-8A78-BD3738149B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8647" y="2041236"/>
            <a:ext cx="5949874" cy="227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906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376968-2419-43B3-BFC7-A0940D3A4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700128"/>
            <a:ext cx="2541494" cy="3450887"/>
          </a:xfrm>
        </p:spPr>
        <p:txBody>
          <a:bodyPr/>
          <a:lstStyle/>
          <a:p>
            <a:r>
              <a:rPr lang="cs-CZ" sz="3300" b="1" dirty="0">
                <a:solidFill>
                  <a:schemeClr val="accent5">
                    <a:lumMod val="50000"/>
                  </a:schemeClr>
                </a:solidFill>
              </a:rPr>
              <a:t>Zdroje </a:t>
            </a:r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ekonomického</a:t>
            </a:r>
            <a:r>
              <a:rPr lang="cs-CZ" sz="3300" b="1" dirty="0">
                <a:solidFill>
                  <a:schemeClr val="accent5">
                    <a:lumMod val="50000"/>
                  </a:schemeClr>
                </a:solidFill>
              </a:rPr>
              <a:t> růstu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F48DFE-6B26-4A0B-AB43-0CBB798282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8560" y="138545"/>
            <a:ext cx="6555439" cy="6719455"/>
          </a:xfrm>
        </p:spPr>
        <p:txBody>
          <a:bodyPr anchor="t">
            <a:normAutofit/>
          </a:bodyPr>
          <a:lstStyle/>
          <a:p>
            <a:r>
              <a:rPr lang="cs-CZ" sz="2000" dirty="0">
                <a:solidFill>
                  <a:schemeClr val="tx1"/>
                </a:solidFill>
              </a:rPr>
              <a:t>Růst produkčních možností ekonomiky je možný prostřednictvím změn v objemu, kvalitě a struktuře výrobních faktorů, tj. v práci, kapitálu, půdě a technologii a může být extenzivního nebo intenzivního charakteru.</a:t>
            </a:r>
          </a:p>
          <a:p>
            <a:r>
              <a:rPr lang="cs-CZ" sz="2000" b="1" dirty="0">
                <a:solidFill>
                  <a:schemeClr val="tx1"/>
                </a:solidFill>
              </a:rPr>
              <a:t>4 kola růstu:</a:t>
            </a:r>
          </a:p>
          <a:p>
            <a:pPr lvl="1"/>
            <a:r>
              <a:rPr lang="cs-CZ" sz="1800" dirty="0">
                <a:solidFill>
                  <a:schemeClr val="tx1"/>
                </a:solidFill>
              </a:rPr>
              <a:t>lidské zdroje, resp. práci (L), </a:t>
            </a:r>
          </a:p>
          <a:p>
            <a:pPr lvl="1"/>
            <a:r>
              <a:rPr lang="cs-CZ" sz="1800" dirty="0">
                <a:solidFill>
                  <a:schemeClr val="tx1"/>
                </a:solidFill>
              </a:rPr>
              <a:t>přírodní zdroje (R), </a:t>
            </a:r>
          </a:p>
          <a:p>
            <a:pPr lvl="1"/>
            <a:r>
              <a:rPr lang="cs-CZ" sz="1800" dirty="0">
                <a:solidFill>
                  <a:schemeClr val="tx1"/>
                </a:solidFill>
              </a:rPr>
              <a:t>kapitál (K), 			</a:t>
            </a:r>
            <a:r>
              <a:rPr lang="cs-CZ" sz="1800" b="1" dirty="0">
                <a:solidFill>
                  <a:schemeClr val="tx1"/>
                </a:solidFill>
              </a:rPr>
              <a:t>𝑄 = 𝑓 𝐴 ∗ (𝐿,𝑅,𝐾))</a:t>
            </a:r>
          </a:p>
          <a:p>
            <a:pPr lvl="1"/>
            <a:r>
              <a:rPr lang="cs-CZ" sz="1800" dirty="0">
                <a:solidFill>
                  <a:schemeClr val="tx1"/>
                </a:solidFill>
              </a:rPr>
              <a:t>technologii (A). </a:t>
            </a:r>
          </a:p>
          <a:p>
            <a:r>
              <a:rPr lang="cs-CZ" sz="2000" b="1" dirty="0">
                <a:solidFill>
                  <a:schemeClr val="tx1"/>
                </a:solidFill>
              </a:rPr>
              <a:t>extenzivní a intenzivní faktory růstu</a:t>
            </a:r>
          </a:p>
          <a:p>
            <a:pPr lvl="1"/>
            <a:r>
              <a:rPr lang="cs-CZ" sz="1800" b="1" dirty="0">
                <a:solidFill>
                  <a:schemeClr val="tx1"/>
                </a:solidFill>
              </a:rPr>
              <a:t>extenzivní faktory </a:t>
            </a:r>
            <a:r>
              <a:rPr lang="cs-CZ" sz="1800" dirty="0">
                <a:solidFill>
                  <a:schemeClr val="tx1"/>
                </a:solidFill>
              </a:rPr>
              <a:t>= zvyšování objemu práce a kapitálu, zapojeného do výroby (např. zvyšování zaměstnanosti, čisté investice, vyšší pracovní nasazení (vyšší intenzita práce) apod.)</a:t>
            </a:r>
          </a:p>
          <a:p>
            <a:pPr lvl="1"/>
            <a:r>
              <a:rPr lang="cs-CZ" sz="1800" b="1" dirty="0">
                <a:solidFill>
                  <a:schemeClr val="tx1"/>
                </a:solidFill>
              </a:rPr>
              <a:t>intenzivní faktory </a:t>
            </a:r>
            <a:r>
              <a:rPr lang="cs-CZ" sz="1800" dirty="0">
                <a:solidFill>
                  <a:schemeClr val="tx1"/>
                </a:solidFill>
              </a:rPr>
              <a:t>= zvyšování efektivnosti využití stávajících výrobních faktorů (technologický pokrok, zvyšování vzdělanosti, získání pracovních zkušeností apod.)</a:t>
            </a:r>
          </a:p>
          <a:p>
            <a:pPr lvl="1"/>
            <a:r>
              <a:rPr lang="cs-CZ" sz="1800" b="1" i="1" dirty="0">
                <a:solidFill>
                  <a:schemeClr val="tx1"/>
                </a:solidFill>
              </a:rPr>
              <a:t>jiné:</a:t>
            </a:r>
            <a:r>
              <a:rPr lang="cs-CZ" sz="1800" b="1" dirty="0">
                <a:solidFill>
                  <a:schemeClr val="tx1"/>
                </a:solidFill>
              </a:rPr>
              <a:t> </a:t>
            </a:r>
            <a:r>
              <a:rPr lang="cs-CZ" sz="1800" dirty="0">
                <a:solidFill>
                  <a:schemeClr val="tx1"/>
                </a:solidFill>
              </a:rPr>
              <a:t>determinanty na straně politického prostředí (určení politicko-ekonomického systému), klimatických změn (globální oteplování, El Nino, změny směru mořských proudů) a přírodních katastrof (tsunami, tornáda). </a:t>
            </a:r>
          </a:p>
        </p:txBody>
      </p:sp>
    </p:spTree>
    <p:extLst>
      <p:ext uri="{BB962C8B-B14F-4D97-AF65-F5344CB8AC3E}">
        <p14:creationId xmlns:p14="http://schemas.microsoft.com/office/powerpoint/2010/main" val="29549137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376968-2419-43B3-BFC7-A0940D3A4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700128"/>
            <a:ext cx="2541494" cy="3450887"/>
          </a:xfrm>
        </p:spPr>
        <p:txBody>
          <a:bodyPr/>
          <a:lstStyle/>
          <a:p>
            <a:r>
              <a:rPr lang="cs-CZ" sz="3300" b="1" dirty="0">
                <a:solidFill>
                  <a:schemeClr val="accent5">
                    <a:lumMod val="50000"/>
                  </a:schemeClr>
                </a:solidFill>
              </a:rPr>
              <a:t>Vybrané teorie </a:t>
            </a:r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ekonomického</a:t>
            </a:r>
            <a:r>
              <a:rPr lang="cs-CZ" sz="3300" b="1" dirty="0">
                <a:solidFill>
                  <a:schemeClr val="accent5">
                    <a:lumMod val="50000"/>
                  </a:schemeClr>
                </a:solidFill>
              </a:rPr>
              <a:t> růstu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F48DFE-6B26-4A0B-AB43-0CBB798282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3892" y="138545"/>
            <a:ext cx="6355298" cy="6604000"/>
          </a:xfrm>
        </p:spPr>
        <p:txBody>
          <a:bodyPr anchor="t">
            <a:normAutofit/>
          </a:bodyPr>
          <a:lstStyle/>
          <a:p>
            <a:r>
              <a:rPr lang="cs-CZ" sz="1800" b="1" dirty="0">
                <a:solidFill>
                  <a:schemeClr val="tx1"/>
                </a:solidFill>
              </a:rPr>
              <a:t>Teorie endogenního růstu </a:t>
            </a:r>
            <a:r>
              <a:rPr lang="cs-CZ" sz="1800" dirty="0">
                <a:solidFill>
                  <a:schemeClr val="tx1"/>
                </a:solidFill>
              </a:rPr>
              <a:t>se zaměřuje na zkoumaní dlouhodobého ekonomického růstu determinovaného faktory uvnitř modelu. Klíčovou roli v oblasti růstu hraje lidský kapitál generující inovace a </a:t>
            </a:r>
            <a:r>
              <a:rPr lang="cs-CZ" sz="1800" b="1" dirty="0">
                <a:solidFill>
                  <a:schemeClr val="tx1"/>
                </a:solidFill>
              </a:rPr>
              <a:t>technologický pokrok</a:t>
            </a:r>
            <a:r>
              <a:rPr lang="cs-CZ" sz="1800" dirty="0">
                <a:solidFill>
                  <a:schemeClr val="tx1"/>
                </a:solidFill>
              </a:rPr>
              <a:t>. </a:t>
            </a:r>
          </a:p>
          <a:p>
            <a:pPr lvl="1"/>
            <a:r>
              <a:rPr lang="cs-CZ" sz="1800" dirty="0">
                <a:solidFill>
                  <a:schemeClr val="tx1"/>
                </a:solidFill>
              </a:rPr>
              <a:t>úroveň technologického pokroku závisí na kvantitativní i kvalitativní úrovni fyzického kapitálu, kvalifikaci pracovníků, jejich iniciativě, zkušenostech a dovednostech, akumulované i individuální úrovni znalostí, institucionálních podmínkách, jakými jsou vládní podpora vědy, vývoje a výzkumu, infrastruktuře, právním prostředí, historické zkušenosti, životní úrovni apod. </a:t>
            </a:r>
          </a:p>
          <a:p>
            <a:pPr lvl="1"/>
            <a:r>
              <a:rPr lang="cs-CZ" sz="1800" dirty="0">
                <a:solidFill>
                  <a:schemeClr val="tx1"/>
                </a:solidFill>
              </a:rPr>
              <a:t>dochází k rostoucím výnosům z rozsahu, vyšší míře průměrné produktivity práce, významným pozitivním externalitám apod</a:t>
            </a:r>
            <a:r>
              <a:rPr lang="cs-CZ" sz="1650" dirty="0">
                <a:solidFill>
                  <a:schemeClr val="tx1"/>
                </a:solidFill>
              </a:rPr>
              <a:t>.</a:t>
            </a:r>
          </a:p>
          <a:p>
            <a:r>
              <a:rPr lang="cs-CZ" sz="1800" dirty="0">
                <a:solidFill>
                  <a:schemeClr val="tx1"/>
                </a:solidFill>
              </a:rPr>
              <a:t>V rámci </a:t>
            </a:r>
            <a:r>
              <a:rPr lang="cs-CZ" sz="1800" b="1" dirty="0">
                <a:solidFill>
                  <a:schemeClr val="tx1"/>
                </a:solidFill>
              </a:rPr>
              <a:t>teorie nulového ekonomického růstu </a:t>
            </a:r>
            <a:r>
              <a:rPr lang="cs-CZ" sz="1800" dirty="0">
                <a:solidFill>
                  <a:schemeClr val="tx1"/>
                </a:solidFill>
              </a:rPr>
              <a:t>se připouštějí limity (růstu) vlastní každé zemi, které, po jejich překonání, neumožňují této ekonomice dosahovat dalšího ekonomického růstu.</a:t>
            </a:r>
          </a:p>
          <a:p>
            <a:r>
              <a:rPr lang="cs-CZ" sz="1800" b="1" dirty="0">
                <a:solidFill>
                  <a:schemeClr val="tx1"/>
                </a:solidFill>
              </a:rPr>
              <a:t>Teorie trvale udržitelného růstu </a:t>
            </a:r>
            <a:r>
              <a:rPr lang="cs-CZ" sz="1800" dirty="0">
                <a:solidFill>
                  <a:schemeClr val="tx1"/>
                </a:solidFill>
              </a:rPr>
              <a:t>se opírá o takovou výši výroby a spotřeby, která umožňuje uspokojovat současné potřeby, aniž by tato spotřeba omezovala spotřebu budoucí. Koncept trvale udržitelného rozvoje zdůrazňuje kvalitativní rozvoj před fyzickou expanzí. </a:t>
            </a:r>
          </a:p>
        </p:txBody>
      </p:sp>
    </p:spTree>
    <p:extLst>
      <p:ext uri="{BB962C8B-B14F-4D97-AF65-F5344CB8AC3E}">
        <p14:creationId xmlns:p14="http://schemas.microsoft.com/office/powerpoint/2010/main" val="176793583"/>
      </p:ext>
    </p:extLst>
  </p:cSld>
  <p:clrMapOvr>
    <a:masterClrMapping/>
  </p:clrMapOvr>
</p:sld>
</file>

<file path=ppt/theme/theme1.xml><?xml version="1.0" encoding="utf-8"?>
<a:theme xmlns:a="http://schemas.openxmlformats.org/drawingml/2006/main" name="Rámeček">
  <a:themeElements>
    <a:clrScheme name="Rámeček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Rámeček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ámeček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18A1B607-7BAE-46D6-8090-545AC7BDD739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TM03457475[[fn=Rámeček]]</Template>
  <TotalTime>1158</TotalTime>
  <Words>1602</Words>
  <Application>Microsoft Office PowerPoint</Application>
  <PresentationFormat>Předvádění na obrazovce (4:3)</PresentationFormat>
  <Paragraphs>105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Yu Gothic UI Semibold</vt:lpstr>
      <vt:lpstr>Calibri</vt:lpstr>
      <vt:lpstr>Corbel</vt:lpstr>
      <vt:lpstr>Wingdings 2</vt:lpstr>
      <vt:lpstr>Rámeček</vt:lpstr>
      <vt:lpstr>Makroekonomie 3+2, NPMABMI     Hospodářský cyklus  a ekonomický růst </vt:lpstr>
      <vt:lpstr>Hospodářský cyklus</vt:lpstr>
      <vt:lpstr>Prezentace aplikace PowerPoint</vt:lpstr>
      <vt:lpstr>Příčiny cyklického kolísání, zdroje cyklu</vt:lpstr>
      <vt:lpstr>Prezentace aplikace PowerPoint</vt:lpstr>
      <vt:lpstr>Teorie hospodářského cyklu</vt:lpstr>
      <vt:lpstr>Ekonomický růst</vt:lpstr>
      <vt:lpstr>Zdroje ekonomického růstu</vt:lpstr>
      <vt:lpstr>Vybrané teorie ekonomického růstu</vt:lpstr>
      <vt:lpstr>Stabilizační hospodářská politika a  prorůstová hospodářská politika</vt:lpstr>
      <vt:lpstr>Děkuji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Mikroekonomie 2+1, NPMKB</dc:title>
  <dc:creator>Kamila</dc:creator>
  <cp:lastModifiedBy>Kamila Turečková</cp:lastModifiedBy>
  <cp:revision>134</cp:revision>
  <cp:lastPrinted>2019-09-04T11:02:17Z</cp:lastPrinted>
  <dcterms:created xsi:type="dcterms:W3CDTF">2019-08-09T18:58:20Z</dcterms:created>
  <dcterms:modified xsi:type="dcterms:W3CDTF">2020-04-25T07:25:11Z</dcterms:modified>
</cp:coreProperties>
</file>