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12"/>
  </p:handoutMasterIdLst>
  <p:sldIdLst>
    <p:sldId id="274" r:id="rId2"/>
    <p:sldId id="263" r:id="rId3"/>
    <p:sldId id="290" r:id="rId4"/>
    <p:sldId id="289" r:id="rId5"/>
    <p:sldId id="292" r:id="rId6"/>
    <p:sldId id="293" r:id="rId7"/>
    <p:sldId id="298" r:id="rId8"/>
    <p:sldId id="297" r:id="rId9"/>
    <p:sldId id="294" r:id="rId10"/>
    <p:sldId id="261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5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7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4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6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6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57" y="3759559"/>
            <a:ext cx="6585098" cy="2298178"/>
          </a:xfrm>
        </p:spPr>
        <p:txBody>
          <a:bodyPr anchor="b">
            <a:noAutofit/>
          </a:bodyPr>
          <a:lstStyle/>
          <a:p>
            <a:r>
              <a:rPr lang="cs-CZ" sz="7200" b="1" dirty="0"/>
              <a:t>Makroekonomie</a:t>
            </a:r>
            <a:br>
              <a:rPr lang="cs-CZ" sz="4800" dirty="0"/>
            </a:br>
            <a:r>
              <a:rPr lang="cs-CZ" sz="4800" dirty="0"/>
              <a:t>3+2, NPMABMI</a:t>
            </a:r>
            <a:br>
              <a:rPr lang="cs-CZ" sz="4800" dirty="0"/>
            </a:br>
            <a:br>
              <a:rPr lang="cs-CZ" sz="3200" dirty="0"/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Teorie racionálních očekávání a její implikace pro tvůrce hospodářské politiky</a:t>
            </a:r>
            <a:endParaRPr lang="cs-CZ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00518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7343593" y="950782"/>
            <a:ext cx="1800407" cy="1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80000"/>
              </a:lnSpc>
              <a:defRPr/>
            </a:pPr>
            <a:r>
              <a:rPr lang="cs-CZ" sz="6600" b="1" kern="0" dirty="0">
                <a:solidFill>
                  <a:schemeClr val="accent5">
                    <a:lumMod val="50000"/>
                  </a:schemeClr>
                </a:solidFill>
              </a:rPr>
              <a:t>8/8</a:t>
            </a:r>
            <a:endParaRPr lang="cs-CZ" sz="5400" b="1" kern="0" dirty="0">
              <a:solidFill>
                <a:schemeClr val="accent5">
                  <a:lumMod val="50000"/>
                </a:schemeClr>
              </a:solidFill>
            </a:endParaRPr>
          </a:p>
          <a:p>
            <a:pPr defTabSz="685800">
              <a:lnSpc>
                <a:spcPct val="80000"/>
              </a:lnSpc>
              <a:defRPr/>
            </a:pPr>
            <a:endParaRPr lang="cs-CZ" sz="54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7038109" y="4968499"/>
            <a:ext cx="210589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  <a:t>Manažerská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informatika</a:t>
            </a:r>
            <a:endParaRPr lang="cs-CZ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0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37" y="4692072"/>
            <a:ext cx="6502400" cy="1237673"/>
          </a:xfrm>
        </p:spPr>
        <p:txBody>
          <a:bodyPr anchor="ctr">
            <a:normAutofit/>
          </a:bodyPr>
          <a:lstStyle/>
          <a:p>
            <a:pPr algn="r"/>
            <a:r>
              <a:rPr lang="cs-CZ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Východiska teorie racionálních očekávání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2218" y="64656"/>
            <a:ext cx="6751782" cy="6793344"/>
          </a:xfrm>
        </p:spPr>
        <p:txBody>
          <a:bodyPr anchor="t">
            <a:normAutofit lnSpcReduction="10000"/>
          </a:bodyPr>
          <a:lstStyle/>
          <a:p>
            <a:pPr hangingPunct="0"/>
            <a:r>
              <a:rPr lang="cs-CZ" sz="2000" dirty="0">
                <a:solidFill>
                  <a:schemeClr val="tx1"/>
                </a:solidFill>
              </a:rPr>
              <a:t>přelom 70. let 20. století, zpochybnění účinnosti ekonomických (</a:t>
            </a:r>
            <a:r>
              <a:rPr lang="cs-CZ" sz="2000" b="1" dirty="0" err="1">
                <a:solidFill>
                  <a:schemeClr val="tx1"/>
                </a:solidFill>
              </a:rPr>
              <a:t>neokeynesiánských</a:t>
            </a:r>
            <a:r>
              <a:rPr lang="cs-CZ" sz="2000" dirty="0">
                <a:solidFill>
                  <a:schemeClr val="tx1"/>
                </a:solidFill>
              </a:rPr>
              <a:t>) směrů hospodářské politiky (sílící internacionalizace ekonomického prostředí, přebujelost státního blahobytu)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hospodářské krize (ropné krize na Blízkém východě)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slumpflace + zpochybnění </a:t>
            </a:r>
            <a:r>
              <a:rPr lang="cs-CZ" sz="2000" dirty="0" err="1">
                <a:solidFill>
                  <a:schemeClr val="tx1"/>
                </a:solidFill>
              </a:rPr>
              <a:t>trade-off</a:t>
            </a:r>
            <a:r>
              <a:rPr lang="cs-CZ" sz="2000" dirty="0">
                <a:solidFill>
                  <a:schemeClr val="tx1"/>
                </a:solidFill>
              </a:rPr>
              <a:t> Phillipsovy křivky (</a:t>
            </a:r>
            <a:r>
              <a:rPr lang="cs-CZ" sz="2000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↑u,↑</a:t>
            </a:r>
            <a:r>
              <a:rPr lang="el-GR" sz="2000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π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marL="377190" lvl="1" indent="0" hangingPunct="0">
              <a:buNone/>
            </a:pPr>
            <a:r>
              <a:rPr lang="cs-CZ" sz="3200" b="1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↓</a:t>
            </a:r>
            <a:endParaRPr lang="cs-CZ" sz="3200" b="1" dirty="0">
              <a:solidFill>
                <a:schemeClr val="tx1"/>
              </a:solidFill>
            </a:endParaRP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do popředí se dostává </a:t>
            </a:r>
            <a:r>
              <a:rPr lang="cs-CZ" sz="1800" b="1" dirty="0">
                <a:solidFill>
                  <a:schemeClr val="tx1"/>
                </a:solidFill>
              </a:rPr>
              <a:t>monetarismus</a:t>
            </a: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err="1">
                <a:solidFill>
                  <a:schemeClr val="tx1"/>
                </a:solidFill>
              </a:rPr>
              <a:t>Miltona</a:t>
            </a: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err="1">
                <a:solidFill>
                  <a:schemeClr val="tx1"/>
                </a:solidFill>
              </a:rPr>
              <a:t>Friedmana</a:t>
            </a:r>
            <a:r>
              <a:rPr lang="cs-CZ" sz="1800" dirty="0">
                <a:solidFill>
                  <a:schemeClr val="tx1"/>
                </a:solidFill>
              </a:rPr>
              <a:t> (adaptivní očekávání, pružnost mezd a cen) a </a:t>
            </a:r>
            <a:r>
              <a:rPr lang="cs-CZ" sz="1800" b="1" dirty="0">
                <a:solidFill>
                  <a:schemeClr val="tx1"/>
                </a:solidFill>
              </a:rPr>
              <a:t>nová klasická makroekonomie (někdy označována jako </a:t>
            </a:r>
            <a:r>
              <a:rPr lang="cs-CZ" sz="1800" b="1" u="sng" dirty="0">
                <a:solidFill>
                  <a:schemeClr val="tx1"/>
                </a:solidFill>
              </a:rPr>
              <a:t>škola racionálních očekávání</a:t>
            </a:r>
            <a:r>
              <a:rPr lang="cs-CZ" sz="1800" b="1" dirty="0">
                <a:solidFill>
                  <a:schemeClr val="tx1"/>
                </a:solidFill>
              </a:rPr>
              <a:t>):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vychází z teorie všeobecné ekonomické rovnováhy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předpokládá dokonalou elasticitu cen a mezd, které umožňují permanentně obnovovat celkovou ekonomickou rovnováhu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trvá na přísné neutralitě peněz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odmítají zásahy státu do ekonomiky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pracuje s hypotézou racionálních očekávání, kterou zformuloval v roce 1961 John F. </a:t>
            </a:r>
            <a:r>
              <a:rPr lang="cs-CZ" sz="2000" dirty="0" err="1">
                <a:solidFill>
                  <a:schemeClr val="tx1"/>
                </a:solidFill>
              </a:rPr>
              <a:t>Muth</a:t>
            </a:r>
            <a:r>
              <a:rPr lang="cs-CZ" sz="2000" dirty="0">
                <a:solidFill>
                  <a:schemeClr val="tx1"/>
                </a:solidFill>
              </a:rPr>
              <a:t>, na jehož práci později navázali Robert E. Lucas Jr., Thomas J. </a:t>
            </a:r>
            <a:r>
              <a:rPr lang="cs-CZ" sz="2000" dirty="0" err="1">
                <a:solidFill>
                  <a:schemeClr val="tx1"/>
                </a:solidFill>
              </a:rPr>
              <a:t>Sargent</a:t>
            </a:r>
            <a:r>
              <a:rPr lang="cs-CZ" sz="2000" dirty="0">
                <a:solidFill>
                  <a:schemeClr val="tx1"/>
                </a:solidFill>
              </a:rPr>
              <a:t>, Neil </a:t>
            </a:r>
            <a:r>
              <a:rPr lang="cs-CZ" sz="2000" dirty="0" err="1">
                <a:solidFill>
                  <a:schemeClr val="tx1"/>
                </a:solidFill>
              </a:rPr>
              <a:t>Walleca</a:t>
            </a:r>
            <a:r>
              <a:rPr lang="cs-CZ" sz="2000" dirty="0">
                <a:solidFill>
                  <a:schemeClr val="tx1"/>
                </a:solidFill>
              </a:rPr>
              <a:t>, Robert J. </a:t>
            </a:r>
            <a:r>
              <a:rPr lang="cs-CZ" sz="2000" dirty="0" err="1">
                <a:solidFill>
                  <a:schemeClr val="tx1"/>
                </a:solidFill>
              </a:rPr>
              <a:t>Barro</a:t>
            </a:r>
            <a:r>
              <a:rPr lang="cs-CZ" sz="2000" dirty="0">
                <a:solidFill>
                  <a:schemeClr val="tx1"/>
                </a:solidFill>
              </a:rPr>
              <a:t> či Edward C. </a:t>
            </a:r>
            <a:r>
              <a:rPr lang="cs-CZ" sz="2000" dirty="0" err="1">
                <a:solidFill>
                  <a:schemeClr val="tx1"/>
                </a:solidFill>
              </a:rPr>
              <a:t>Prescott</a:t>
            </a:r>
            <a:r>
              <a:rPr lang="cs-CZ" sz="2000" dirty="0">
                <a:solidFill>
                  <a:schemeClr val="tx1"/>
                </a:solidFill>
              </a:rPr>
              <a:t>, kteří ji rozpracovali v rámci školy racionálních očekávání</a:t>
            </a: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Racionální očekávání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5624" y="175491"/>
            <a:ext cx="6252882" cy="6682509"/>
          </a:xfrm>
        </p:spPr>
        <p:txBody>
          <a:bodyPr anchor="t">
            <a:normAutofit/>
          </a:bodyPr>
          <a:lstStyle/>
          <a:p>
            <a:pPr hangingPunct="0"/>
            <a:r>
              <a:rPr lang="cs-CZ" sz="1800" dirty="0">
                <a:solidFill>
                  <a:schemeClr val="tx1"/>
                </a:solidFill>
              </a:rPr>
              <a:t>očekávání: domněnka o možných budoucích hodnotách analyzovaných veličin a jevů</a:t>
            </a:r>
          </a:p>
          <a:p>
            <a:pPr hangingPunct="0"/>
            <a:r>
              <a:rPr lang="cs-CZ" sz="1800" u="sng" dirty="0">
                <a:solidFill>
                  <a:schemeClr val="tx1"/>
                </a:solidFill>
              </a:rPr>
              <a:t>4 typy: behaviorální, extrapolační, adaptivní, racionální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Behaviorální</a:t>
            </a:r>
            <a:r>
              <a:rPr lang="cs-CZ" sz="1800" dirty="0">
                <a:solidFill>
                  <a:schemeClr val="tx1"/>
                </a:solidFill>
              </a:rPr>
              <a:t>: ekonomické subjekty tvoří svá očekávání na základě psychologických, společenských a sociálních faktorech a podnětech, významnou roli zde také sehrávají sdělovací prostředky a interpersonální kontakty a vztahy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Extrapolační</a:t>
            </a:r>
            <a:r>
              <a:rPr lang="cs-CZ" sz="1800" dirty="0">
                <a:solidFill>
                  <a:schemeClr val="tx1"/>
                </a:solidFill>
              </a:rPr>
              <a:t>: vychází z pochopení principů a pravidelností v analyzovaných časových řadách, na jejichž základě jsme schopni predikovat budoucí složky, resp. očekávat určitý průběh ve vývoji hodnot, informací a dat, mimo rámec zkoumaného období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Adaptivní</a:t>
            </a:r>
            <a:r>
              <a:rPr lang="cs-CZ" sz="1800" dirty="0">
                <a:solidFill>
                  <a:schemeClr val="tx1"/>
                </a:solidFill>
              </a:rPr>
              <a:t>: subjekty se rozhodují na základě zkušeností z minulosti + jsou schopni se poučit z předešlých chyb a omylů a na jejich základě opravit své odhady do budoucnosti (nelze však vyloučit existence systematických chyb)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Racionální</a:t>
            </a:r>
            <a:r>
              <a:rPr lang="cs-CZ" sz="1800" dirty="0">
                <a:solidFill>
                  <a:schemeClr val="tx1"/>
                </a:solidFill>
              </a:rPr>
              <a:t>: subjekty berou na vědomí všechny závažné informace, jež jsou v daném okamžiku dostupné (minulé, současné i budoucí) včetně expertních odhadů a prognóz do budoucnosti, výroky politiků, spekulace interpretované médii apod. (systematické chyby neexistují, nelze však vyloučit </a:t>
            </a:r>
            <a:r>
              <a:rPr lang="cs-CZ" sz="1800" b="1" u="sng" dirty="0">
                <a:solidFill>
                  <a:schemeClr val="tx1"/>
                </a:solidFill>
              </a:rPr>
              <a:t>neznalost, dostupnost či relevanci daných informací nebo náhodnost chyb</a:t>
            </a:r>
            <a:r>
              <a:rPr lang="cs-CZ" sz="18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930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Hypotéza racionálních očekávání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5624" y="0"/>
            <a:ext cx="6252882" cy="6858000"/>
          </a:xfrm>
        </p:spPr>
        <p:txBody>
          <a:bodyPr anchor="t">
            <a:normAutofit/>
          </a:bodyPr>
          <a:lstStyle/>
          <a:p>
            <a:pPr hangingPunct="0"/>
            <a:r>
              <a:rPr lang="cs-CZ" sz="2000" dirty="0">
                <a:solidFill>
                  <a:schemeClr val="tx1"/>
                </a:solidFill>
              </a:rPr>
              <a:t>Podle této hypotézy lidé zkoumají nejen, co se již stalo, ale zároveň i to, co se právě děje a co se stane.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Hypotéza racionálních očekávání tvrdí, že lidská očekávání jsou správná pouze v průměru (chyby jsou v průměru nulové). To znamená, že lidé nebudou dělat stále tytéž chyby, tzv. systematické chyby. 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chyby a omyly v očekáváních ekonomických subjektů připisují představitelé školy racionálních očekávání externím vlivům - zejména nesystémovým (netransparentním) opatřením vlády v rámci hospodářské politiky</a:t>
            </a:r>
            <a:endParaRPr lang="cs-CZ" sz="2800" dirty="0">
              <a:solidFill>
                <a:schemeClr val="tx1"/>
              </a:solidFill>
            </a:endParaRP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Ekonomické subjekty tvoří svá očekávání racionálním způsobem, tj. rozhodují se na základě všech dostupných a relevantních informací.</a:t>
            </a:r>
          </a:p>
          <a:p>
            <a:pPr hangingPunct="0"/>
            <a:r>
              <a:rPr lang="cs-CZ" sz="2000" dirty="0">
                <a:solidFill>
                  <a:srgbClr val="000000"/>
                </a:solidFill>
              </a:rPr>
              <a:t>Racionální očekávání se nebude lišit od předpovědi optimální.</a:t>
            </a:r>
            <a:endParaRPr lang="cs-CZ" sz="2000" dirty="0">
              <a:solidFill>
                <a:schemeClr val="tx1"/>
              </a:solidFill>
            </a:endParaRP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Cílem racionálně chovajícího se subjektu je maximalizovat svoji celkovou užitečnost.</a:t>
            </a:r>
          </a:p>
        </p:txBody>
      </p:sp>
    </p:spTree>
    <p:extLst>
      <p:ext uri="{BB962C8B-B14F-4D97-AF65-F5344CB8AC3E}">
        <p14:creationId xmlns:p14="http://schemas.microsoft.com/office/powerpoint/2010/main" val="421093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Teze o neúčinnosti HP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5624" y="286326"/>
            <a:ext cx="6360594" cy="6571673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zformulována </a:t>
            </a:r>
            <a:r>
              <a:rPr lang="en-US" sz="2000" dirty="0">
                <a:solidFill>
                  <a:srgbClr val="000000"/>
                </a:solidFill>
              </a:rPr>
              <a:t>T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  <a:r>
              <a:rPr lang="en-US" sz="2000" dirty="0">
                <a:solidFill>
                  <a:srgbClr val="000000"/>
                </a:solidFill>
              </a:rPr>
              <a:t> Sargent</a:t>
            </a:r>
            <a:r>
              <a:rPr lang="cs-CZ" sz="2000" dirty="0" err="1">
                <a:solidFill>
                  <a:srgbClr val="000000"/>
                </a:solidFill>
              </a:rPr>
              <a:t>em</a:t>
            </a:r>
            <a:r>
              <a:rPr lang="en-US" sz="2000" dirty="0">
                <a:solidFill>
                  <a:srgbClr val="000000"/>
                </a:solidFill>
              </a:rPr>
              <a:t> a N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Wallec</a:t>
            </a:r>
            <a:r>
              <a:rPr lang="cs-CZ" sz="2000" dirty="0">
                <a:solidFill>
                  <a:srgbClr val="000000"/>
                </a:solidFill>
              </a:rPr>
              <a:t>ou</a:t>
            </a:r>
          </a:p>
          <a:p>
            <a:pPr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racionálně chovající se subjekty jsou schopny plně anticipovat veškeré konsekvence každé předvídatelné HP </a:t>
            </a:r>
            <a:r>
              <a:rPr lang="cs-CZ" sz="2000" dirty="0">
                <a:solidFill>
                  <a:srgbClr val="0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→ </a:t>
            </a:r>
            <a:r>
              <a:rPr lang="cs-CZ" sz="2000" dirty="0">
                <a:solidFill>
                  <a:srgbClr val="000000"/>
                </a:solidFill>
              </a:rPr>
              <a:t>nelze realizovat systémová opatření transparentní HP bez toho, aby se důsledky tohoto opatření staly součástí racionálně se chovajících ekonomických subjektů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HP je zcela neúčinná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HP je účinná jen na základě nesystémových (diskrečních), iracionálních či neohlášených opatření </a:t>
            </a:r>
          </a:p>
          <a:p>
            <a:pPr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podle nové klasické makroekonomie je tak nejlepší hospodářská politika taková, která má </a:t>
            </a:r>
            <a:r>
              <a:rPr lang="cs-CZ" sz="2000" b="1" dirty="0">
                <a:solidFill>
                  <a:srgbClr val="000000"/>
                </a:solidFill>
              </a:rPr>
              <a:t>povahu jednoduchých, jednoznačných a dlouhodobě stabilních pravidel, které propůjčují ekonomice a aktivitám hospodářsko-politických autorit transparentní a důvěryhodnou podobu </a:t>
            </a:r>
            <a:r>
              <a:rPr lang="cs-CZ" sz="2000" dirty="0">
                <a:solidFill>
                  <a:srgbClr val="000000"/>
                </a:solidFill>
              </a:rPr>
              <a:t>a ekonomických subjektům umožňuje tvořit svá očekávání racionálním způsobem. 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nová klasická makroekonomie odmítá aktivistickou hospodářskou politiku s jejími častými diskrečními zásahy a snaží se o efektivní omezování veřejného, resp. státního, sektoru</a:t>
            </a:r>
          </a:p>
        </p:txBody>
      </p:sp>
    </p:spTree>
    <p:extLst>
      <p:ext uri="{BB962C8B-B14F-4D97-AF65-F5344CB8AC3E}">
        <p14:creationId xmlns:p14="http://schemas.microsoft.com/office/powerpoint/2010/main" val="300984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86147" cy="345088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Účinnost HP v modelu AS-AD:</a:t>
            </a:r>
            <a:b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monetaristický přístup (model)</a:t>
            </a:r>
            <a:endParaRPr lang="cs-CZ" sz="3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EF0D133-6331-4F4C-A8EE-2ADF91B1A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6147" y="3368168"/>
            <a:ext cx="3236778" cy="3254305"/>
          </a:xfrm>
          <a:prstGeom prst="rect">
            <a:avLst/>
          </a:prstGeom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395DBBFD-6BBC-4568-9FB2-ED28300C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8910" y="3103126"/>
            <a:ext cx="3325090" cy="3754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cs-CZ" altLang="sk-SK" sz="1400" b="1" dirty="0">
                <a:solidFill>
                  <a:srgbClr val="C00000"/>
                </a:solidFill>
              </a:rPr>
              <a:t>Očekávání adaptivní, </a:t>
            </a:r>
          </a:p>
          <a:p>
            <a:r>
              <a:rPr lang="cs-CZ" altLang="sk-SK" sz="1400" b="1" dirty="0">
                <a:solidFill>
                  <a:srgbClr val="C00000"/>
                </a:solidFill>
              </a:rPr>
              <a:t>mzdy a ceny – pružné</a:t>
            </a:r>
          </a:p>
          <a:p>
            <a:r>
              <a:rPr lang="cs-CZ" altLang="sk-SK" sz="1400" dirty="0">
                <a:solidFill>
                  <a:srgbClr val="000000"/>
                </a:solidFill>
              </a:rPr>
              <a:t>V případě očekáváné hospodářské politiky dojde v případě fiskální expanze k růstu výstupu (Y</a:t>
            </a:r>
            <a:r>
              <a:rPr lang="cs-CZ" altLang="sk-SK" sz="14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400" dirty="0">
                <a:solidFill>
                  <a:srgbClr val="000000"/>
                </a:solidFill>
              </a:rPr>
              <a:t>) a cenové hladiny (P</a:t>
            </a:r>
            <a:r>
              <a:rPr lang="cs-CZ" altLang="sk-SK" sz="14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400" dirty="0">
                <a:solidFill>
                  <a:srgbClr val="000000"/>
                </a:solidFill>
              </a:rPr>
              <a:t>) a křivka AD se posouvá AD</a:t>
            </a:r>
            <a:r>
              <a:rPr lang="cs-CZ" altLang="sk-SK" sz="14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400" dirty="0">
                <a:solidFill>
                  <a:srgbClr val="000000"/>
                </a:solidFill>
              </a:rPr>
              <a:t> →AD</a:t>
            </a:r>
            <a:r>
              <a:rPr lang="cs-CZ" altLang="sk-SK" sz="14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400" dirty="0">
                <a:solidFill>
                  <a:srgbClr val="000000"/>
                </a:solidFill>
              </a:rPr>
              <a:t>.</a:t>
            </a:r>
          </a:p>
          <a:p>
            <a:r>
              <a:rPr lang="cs-CZ" altLang="sk-SK" sz="1400" dirty="0">
                <a:solidFill>
                  <a:srgbClr val="000000"/>
                </a:solidFill>
              </a:rPr>
              <a:t>Vzhledem k tomu, že ekonomické subjekty zohledňují pouze minulou skutečnost, neprojeví se růst cen do mzdových kontraktů hned, ale až s určitým zpožděním.</a:t>
            </a:r>
          </a:p>
          <a:p>
            <a:r>
              <a:rPr lang="cs-CZ" altLang="sk-SK" sz="1400" dirty="0">
                <a:solidFill>
                  <a:srgbClr val="000000"/>
                </a:solidFill>
              </a:rPr>
              <a:t>Může tak dojít ke krátkodobému růstu produktu.</a:t>
            </a:r>
          </a:p>
          <a:p>
            <a:r>
              <a:rPr lang="cs-CZ" altLang="sk-SK" sz="1400" dirty="0">
                <a:solidFill>
                  <a:srgbClr val="000000"/>
                </a:solidFill>
              </a:rPr>
              <a:t>Po určité době však zaměstnanci přizpůsobí svá očekávání a požadují růst mezd → ↑ nákladů firem → posun SRAS</a:t>
            </a:r>
            <a:r>
              <a:rPr lang="cs-CZ" altLang="sk-SK" sz="14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400" dirty="0">
                <a:solidFill>
                  <a:srgbClr val="000000"/>
                </a:solidFill>
              </a:rPr>
              <a:t> do SRAS</a:t>
            </a:r>
            <a:r>
              <a:rPr lang="cs-CZ" altLang="sk-SK" sz="14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400" dirty="0">
                <a:solidFill>
                  <a:srgbClr val="000000"/>
                </a:solidFill>
              </a:rPr>
              <a:t> (E</a:t>
            </a:r>
            <a:r>
              <a:rPr lang="cs-CZ" altLang="sk-SK" sz="14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400" dirty="0">
                <a:solidFill>
                  <a:srgbClr val="000000"/>
                </a:solidFill>
              </a:rPr>
              <a:t>, Y* a P</a:t>
            </a:r>
            <a:r>
              <a:rPr lang="cs-CZ" altLang="sk-SK" sz="14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FFDC6FD-61B8-4E10-B8B7-26D0CB9F05FC}"/>
              </a:ext>
            </a:extLst>
          </p:cNvPr>
          <p:cNvSpPr/>
          <p:nvPr/>
        </p:nvSpPr>
        <p:spPr>
          <a:xfrm>
            <a:off x="2586147" y="103961"/>
            <a:ext cx="6060312" cy="308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existuje dokonalá elasticita mezd a cen, adaptivní očekávání</a:t>
            </a:r>
          </a:p>
          <a:p>
            <a:pPr marL="214313" indent="-214313" algn="just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hospodářská politika dle monetaristů může využívat diskrečních opatření a být tak </a:t>
            </a:r>
            <a:r>
              <a:rPr lang="cs-CZ" b="1" dirty="0"/>
              <a:t>krátkodobě účinná</a:t>
            </a:r>
            <a:r>
              <a:rPr lang="cs-CZ" dirty="0">
                <a:solidFill>
                  <a:srgbClr val="000000"/>
                </a:solidFill>
              </a:rPr>
              <a:t> (dochází k růstu produktu)</a:t>
            </a:r>
          </a:p>
          <a:p>
            <a:pPr marL="214313" indent="-214313" algn="just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b="1" dirty="0"/>
              <a:t>dlouhodobě</a:t>
            </a:r>
            <a:r>
              <a:rPr lang="cs-CZ" dirty="0">
                <a:solidFill>
                  <a:srgbClr val="000000"/>
                </a:solidFill>
              </a:rPr>
              <a:t> je však </a:t>
            </a:r>
            <a:r>
              <a:rPr lang="cs-CZ" b="1" dirty="0"/>
              <a:t>neúčinná</a:t>
            </a:r>
            <a:r>
              <a:rPr lang="cs-CZ" dirty="0"/>
              <a:t>, </a:t>
            </a:r>
            <a:r>
              <a:rPr lang="cs-CZ" dirty="0">
                <a:solidFill>
                  <a:srgbClr val="000000"/>
                </a:solidFill>
              </a:rPr>
              <a:t> výsledkem je původní hodnota produktu a vyšší cenová hladina</a:t>
            </a:r>
          </a:p>
          <a:p>
            <a:pPr marL="557213" lvl="1" indent="-214313" algn="just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0000"/>
                </a:solidFill>
              </a:rPr>
              <a:t>neočekávaná </a:t>
            </a:r>
            <a:r>
              <a:rPr lang="cs-CZ" sz="1600" dirty="0">
                <a:solidFill>
                  <a:srgbClr val="000000"/>
                </a:solidFill>
              </a:rPr>
              <a:t>hospodářská politika bude mít vzhledem k adaptivním očekáváním stejný vliv na produkt a cenovou hladinu jako HP očekávaná (nerozlišujeme tak očekávanou a neočekávanou politiku)</a:t>
            </a:r>
            <a:endParaRPr lang="cs-CZ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2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34770" cy="345088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Účinnost HP v modelu AS-AD:</a:t>
            </a:r>
            <a:b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nové klasická makroekonomie</a:t>
            </a:r>
            <a:endParaRPr lang="cs-CZ" sz="3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FFDC6FD-61B8-4E10-B8B7-26D0CB9F05FC}"/>
              </a:ext>
            </a:extLst>
          </p:cNvPr>
          <p:cNvSpPr/>
          <p:nvPr/>
        </p:nvSpPr>
        <p:spPr>
          <a:xfrm>
            <a:off x="2534770" y="205366"/>
            <a:ext cx="6313394" cy="6517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předpokladem je dokonalá pružnost mezd a cen ve vztahu k cenové hladině, růst cen se proporcionálně pro jeví v růstu mezd, existují racionální očekávání</a:t>
            </a:r>
          </a:p>
          <a:p>
            <a:pPr marL="214313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/>
              <a:t>budeme analyzovat (1) očekávanou HP, (2) neočekávanou HP a (3) nesprávně očekávanou HP</a:t>
            </a:r>
          </a:p>
          <a:p>
            <a:pPr marL="214313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</a:endParaRPr>
          </a:p>
          <a:p>
            <a:pPr marL="214313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</a:endParaRPr>
          </a:p>
          <a:p>
            <a:pPr marL="214313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</a:endParaRPr>
          </a:p>
          <a:p>
            <a:pPr marL="214313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</a:endParaRPr>
          </a:p>
          <a:p>
            <a:pPr marL="214313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1000" dirty="0">
              <a:solidFill>
                <a:srgbClr val="000000"/>
              </a:solidFill>
            </a:endParaRPr>
          </a:p>
          <a:p>
            <a:pPr marL="214313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pouze aktivistická (neočekávaná, šoková) hospodářská politika, která je však nesystémová a narušuje stabilní řád ekonomického systému může mít krátkodobě pozitivní vliv na produkt a zaměstnanost</a:t>
            </a:r>
          </a:p>
          <a:p>
            <a:pPr marL="214313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hospodářská politika měla mít podobu jednoduchých, jasných, dlouhodobě platných a důvěryhodných pravidel</a:t>
            </a:r>
          </a:p>
          <a:p>
            <a:pPr marL="557213" lvl="1" indent="-214313">
              <a:spcAft>
                <a:spcPts val="9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špatně očekávaná HP může „napáchat více škody, než užitku“ (</a:t>
            </a:r>
            <a:r>
              <a:rPr lang="cs-CZ" sz="2000" dirty="0" err="1">
                <a:solidFill>
                  <a:srgbClr val="000000"/>
                </a:solidFill>
              </a:rPr>
              <a:t>slumpflaci</a:t>
            </a:r>
            <a:r>
              <a:rPr lang="cs-CZ" sz="2000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7F55E6C-AB22-41CE-BA06-E78770026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776" y="2057142"/>
            <a:ext cx="4606598" cy="169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10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4AAACBC-1623-4EA5-A0D2-5ABB058EC2C5}"/>
              </a:ext>
            </a:extLst>
          </p:cNvPr>
          <p:cNvSpPr/>
          <p:nvPr/>
        </p:nvSpPr>
        <p:spPr>
          <a:xfrm>
            <a:off x="483397" y="182141"/>
            <a:ext cx="2520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sk-SK" sz="2800" b="1" dirty="0">
                <a:solidFill>
                  <a:schemeClr val="accent4">
                    <a:lumMod val="75000"/>
                  </a:schemeClr>
                </a:solidFill>
              </a:rPr>
              <a:t>Očekáváná HP </a:t>
            </a:r>
            <a:endParaRPr lang="cs-CZ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458E4C8-1809-4972-AC1D-7CC690A32ED3}"/>
              </a:ext>
            </a:extLst>
          </p:cNvPr>
          <p:cNvSpPr/>
          <p:nvPr/>
        </p:nvSpPr>
        <p:spPr>
          <a:xfrm>
            <a:off x="5611458" y="182141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sk-SK" sz="2800" b="1" dirty="0">
                <a:solidFill>
                  <a:schemeClr val="accent4">
                    <a:lumMod val="75000"/>
                  </a:schemeClr>
                </a:solidFill>
              </a:rPr>
              <a:t>Neočekáváná HP </a:t>
            </a:r>
            <a:endParaRPr lang="cs-CZ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E86DBCE-A427-4C03-8B0F-E9CF46268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2" y="857249"/>
            <a:ext cx="3521144" cy="3111997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42DE5D1-3F36-46DD-A946-B15E4E2B4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4231051"/>
            <a:ext cx="3146690" cy="262694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8F4A30C-1AB1-4C56-AC12-0F87352F7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774" y="857249"/>
            <a:ext cx="3286899" cy="329896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465FD70-CC44-46A1-A093-A87D98DA0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1455" y="4231051"/>
            <a:ext cx="3609686" cy="262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6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703556"/>
            <a:ext cx="2595282" cy="345088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Účinnost HP v modelu AS-AD:</a:t>
            </a:r>
            <a:b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neklasický model racionálních očekávání</a:t>
            </a:r>
            <a:endParaRPr lang="cs-CZ" sz="3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FFDC6FD-61B8-4E10-B8B7-26D0CB9F05FC}"/>
              </a:ext>
            </a:extLst>
          </p:cNvPr>
          <p:cNvSpPr/>
          <p:nvPr/>
        </p:nvSpPr>
        <p:spPr>
          <a:xfrm>
            <a:off x="2595283" y="0"/>
            <a:ext cx="6548717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implikace teorie racionálních očekávání do keynesiánské ekonomie (</a:t>
            </a:r>
            <a:r>
              <a:rPr lang="cs-CZ" dirty="0" err="1">
                <a:solidFill>
                  <a:srgbClr val="000000"/>
                </a:solidFill>
              </a:rPr>
              <a:t>Stanley</a:t>
            </a:r>
            <a:r>
              <a:rPr lang="cs-CZ" dirty="0">
                <a:solidFill>
                  <a:srgbClr val="000000"/>
                </a:solidFill>
              </a:rPr>
              <a:t> Fischer, Edmund S. </a:t>
            </a:r>
            <a:r>
              <a:rPr lang="cs-CZ" dirty="0" err="1">
                <a:solidFill>
                  <a:srgbClr val="000000"/>
                </a:solidFill>
              </a:rPr>
              <a:t>Phelps</a:t>
            </a:r>
            <a:r>
              <a:rPr lang="cs-CZ" dirty="0">
                <a:solidFill>
                  <a:srgbClr val="000000"/>
                </a:solidFill>
              </a:rPr>
              <a:t>, John B. </a:t>
            </a:r>
            <a:r>
              <a:rPr lang="cs-CZ" dirty="0" err="1">
                <a:solidFill>
                  <a:srgbClr val="000000"/>
                </a:solidFill>
              </a:rPr>
              <a:t>Taylor</a:t>
            </a:r>
            <a:r>
              <a:rPr lang="cs-CZ" dirty="0">
                <a:solidFill>
                  <a:srgbClr val="000000"/>
                </a:solidFill>
              </a:rPr>
              <a:t>)</a:t>
            </a:r>
          </a:p>
          <a:p>
            <a:pPr marL="557213" lvl="1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</a:rPr>
              <a:t>odmítají dokonalou pružnost mezd a cen, které jsou podle nich strnulé (dlouhodobé kontrakty, pracovní smlouvy apod. jejichž existence způsobuje krátkodobou nepružnost mezd a cen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1600" dirty="0">
                <a:solidFill>
                  <a:srgbClr val="000000"/>
                </a:solidFill>
              </a:rPr>
              <a:t>prostor pro aktivistickou HP, která může být očekávaná i neočekávaná)</a:t>
            </a:r>
          </a:p>
          <a:p>
            <a:pPr marL="100013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neočekávaná fiskální expanze v neklasickém modelu je totožná s průběhem neočekávané fiskální expanze v modelu nové klasické makroekonomie</a:t>
            </a:r>
          </a:p>
          <a:p>
            <a:pPr marL="557213" lvl="1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00"/>
              </a:solidFill>
            </a:endParaRPr>
          </a:p>
          <a:p>
            <a:pPr marL="557213" lvl="1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00"/>
              </a:solidFill>
            </a:endParaRPr>
          </a:p>
          <a:p>
            <a:pPr marL="557213" lvl="1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00"/>
              </a:solidFill>
            </a:endParaRPr>
          </a:p>
          <a:p>
            <a:pPr marL="557213" lvl="1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00"/>
              </a:solidFill>
            </a:endParaRPr>
          </a:p>
          <a:p>
            <a:pPr marL="557213" lvl="1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00"/>
              </a:solidFill>
            </a:endParaRPr>
          </a:p>
          <a:p>
            <a:pPr marL="557213" lvl="1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00"/>
              </a:solidFill>
            </a:endParaRPr>
          </a:p>
          <a:p>
            <a:pPr marL="557213" lvl="1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00"/>
              </a:solidFill>
            </a:endParaRPr>
          </a:p>
          <a:p>
            <a:pPr lvl="1">
              <a:spcAft>
                <a:spcPts val="450"/>
              </a:spcAft>
              <a:buClr>
                <a:schemeClr val="tx1"/>
              </a:buClr>
              <a:buSzPct val="120000"/>
            </a:pPr>
            <a:endParaRPr lang="cs-CZ" sz="1600" dirty="0">
              <a:solidFill>
                <a:srgbClr val="000000"/>
              </a:solidFill>
            </a:endParaRPr>
          </a:p>
          <a:p>
            <a:pPr marL="214313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</a:rPr>
              <a:t>jak očekávaná tak neočekávaná hospodářská politika může mít krátkodobě pozitivní vliv na produkt a zaměstnanost</a:t>
            </a:r>
          </a:p>
          <a:p>
            <a:pPr marL="557213" lvl="1" indent="-214313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</a:rPr>
              <a:t>doporučuje se používání diskrečních opatření prováděných záměrnou aktivistickou HP, protože tato má jednoznačný pozitivní vliv na chod ekonomiky, ale s přihlédnutím k danému ekonomickému systému, míře strnulosti mezd a cen apod.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5C1D489-387D-451C-BCA7-2E46C89A6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799" y="2213673"/>
            <a:ext cx="3241963" cy="2864509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D9A32B47-97F8-41E2-BBF2-FD38BED4336C}"/>
              </a:ext>
            </a:extLst>
          </p:cNvPr>
          <p:cNvSpPr/>
          <p:nvPr/>
        </p:nvSpPr>
        <p:spPr>
          <a:xfrm>
            <a:off x="2595283" y="2607760"/>
            <a:ext cx="3098799" cy="22929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sk-SK" sz="1100" b="1" dirty="0">
                <a:solidFill>
                  <a:srgbClr val="C00000"/>
                </a:solidFill>
              </a:rPr>
              <a:t>Očekávání racionální, očekávaná hospodářská politika, neklasický model, mzdy a ceny – n</a:t>
            </a:r>
            <a:r>
              <a:rPr lang="en-GB" altLang="sk-SK" sz="1100" b="1" dirty="0">
                <a:solidFill>
                  <a:srgbClr val="C00000"/>
                </a:solidFill>
              </a:rPr>
              <a:t>e</a:t>
            </a:r>
            <a:r>
              <a:rPr lang="cs-CZ" altLang="sk-SK" sz="1100" b="1" dirty="0">
                <a:solidFill>
                  <a:srgbClr val="C00000"/>
                </a:solidFill>
              </a:rPr>
              <a:t>pružné</a:t>
            </a:r>
            <a:endParaRPr lang="en-GB" altLang="sk-SK" sz="1100" b="1" dirty="0">
              <a:solidFill>
                <a:srgbClr val="C00000"/>
              </a:solidFill>
            </a:endParaRPr>
          </a:p>
          <a:p>
            <a:pPr algn="just"/>
            <a:r>
              <a:rPr lang="en-GB" altLang="sk-SK" sz="1100" dirty="0">
                <a:solidFill>
                  <a:srgbClr val="000000"/>
                </a:solidFill>
              </a:rPr>
              <a:t>↑G → </a:t>
            </a:r>
            <a:r>
              <a:rPr lang="en-GB" altLang="sk-SK" sz="1100" dirty="0" err="1">
                <a:solidFill>
                  <a:srgbClr val="000000"/>
                </a:solidFill>
              </a:rPr>
              <a:t>posun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cs-CZ" altLang="sk-SK" sz="1100" dirty="0">
                <a:solidFill>
                  <a:srgbClr val="000000"/>
                </a:solidFill>
              </a:rPr>
              <a:t>AD</a:t>
            </a:r>
            <a:r>
              <a:rPr lang="cs-CZ" altLang="sk-SK" sz="11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100" dirty="0">
                <a:solidFill>
                  <a:srgbClr val="000000"/>
                </a:solidFill>
              </a:rPr>
              <a:t> →AD</a:t>
            </a:r>
            <a:r>
              <a:rPr lang="cs-CZ" altLang="sk-SK" sz="1100" baseline="-25000" dirty="0">
                <a:solidFill>
                  <a:srgbClr val="000000"/>
                </a:solidFill>
              </a:rPr>
              <a:t>1</a:t>
            </a:r>
            <a:r>
              <a:rPr lang="en-GB" altLang="sk-SK" sz="1100" dirty="0">
                <a:solidFill>
                  <a:srgbClr val="000000"/>
                </a:solidFill>
              </a:rPr>
              <a:t>  </a:t>
            </a:r>
            <a:r>
              <a:rPr lang="en-GB" altLang="sk-SK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altLang="sk-SK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tlak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na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růst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cen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altLang="sk-SK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zohlednění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růstu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cenové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hladiny</a:t>
            </a:r>
            <a:r>
              <a:rPr lang="en-GB" altLang="sk-SK" sz="1100" dirty="0">
                <a:solidFill>
                  <a:srgbClr val="000000"/>
                </a:solidFill>
              </a:rPr>
              <a:t> do </a:t>
            </a:r>
            <a:r>
              <a:rPr lang="en-GB" altLang="sk-SK" sz="1100" dirty="0" err="1">
                <a:solidFill>
                  <a:srgbClr val="000000"/>
                </a:solidFill>
              </a:rPr>
              <a:t>svých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mezd</a:t>
            </a:r>
            <a:r>
              <a:rPr lang="en-GB" altLang="sk-SK" sz="1100" dirty="0">
                <a:solidFill>
                  <a:srgbClr val="000000"/>
                </a:solidFill>
              </a:rPr>
              <a:t> a cen. Z </a:t>
            </a:r>
            <a:r>
              <a:rPr lang="en-GB" altLang="sk-SK" sz="1100" dirty="0" err="1">
                <a:solidFill>
                  <a:srgbClr val="000000"/>
                </a:solidFill>
              </a:rPr>
              <a:t>důvodu</a:t>
            </a:r>
            <a:r>
              <a:rPr lang="en-GB" altLang="sk-SK" sz="1100" dirty="0">
                <a:solidFill>
                  <a:srgbClr val="000000"/>
                </a:solidFill>
              </a:rPr>
              <a:t> existence </a:t>
            </a:r>
            <a:r>
              <a:rPr lang="en-GB" altLang="sk-SK" sz="1100" dirty="0" err="1">
                <a:solidFill>
                  <a:srgbClr val="000000"/>
                </a:solidFill>
              </a:rPr>
              <a:t>cenových</a:t>
            </a:r>
            <a:r>
              <a:rPr lang="en-GB" altLang="sk-SK" sz="1100" dirty="0">
                <a:solidFill>
                  <a:srgbClr val="000000"/>
                </a:solidFill>
              </a:rPr>
              <a:t> a </a:t>
            </a:r>
            <a:r>
              <a:rPr lang="en-GB" altLang="sk-SK" sz="1100" dirty="0" err="1">
                <a:solidFill>
                  <a:srgbClr val="000000"/>
                </a:solidFill>
              </a:rPr>
              <a:t>mzdových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rigidit</a:t>
            </a:r>
            <a:r>
              <a:rPr lang="en-GB" altLang="sk-SK" sz="1100" dirty="0">
                <a:solidFill>
                  <a:srgbClr val="000000"/>
                </a:solidFill>
              </a:rPr>
              <a:t> se </a:t>
            </a:r>
            <a:r>
              <a:rPr lang="en-GB" altLang="sk-SK" sz="1100" dirty="0" err="1">
                <a:solidFill>
                  <a:srgbClr val="000000"/>
                </a:solidFill>
              </a:rPr>
              <a:t>posune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křivka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agregátní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nabídky</a:t>
            </a:r>
            <a:r>
              <a:rPr lang="en-GB" altLang="sk-SK" sz="1100" dirty="0">
                <a:solidFill>
                  <a:srgbClr val="000000"/>
                </a:solidFill>
              </a:rPr>
              <a:t> z </a:t>
            </a:r>
            <a:r>
              <a:rPr lang="en-GB" altLang="sk-SK" sz="1100" dirty="0" err="1">
                <a:solidFill>
                  <a:srgbClr val="000000"/>
                </a:solidFill>
              </a:rPr>
              <a:t>úrovně</a:t>
            </a:r>
            <a:r>
              <a:rPr lang="en-GB" altLang="sk-SK" sz="1100" dirty="0">
                <a:solidFill>
                  <a:srgbClr val="000000"/>
                </a:solidFill>
              </a:rPr>
              <a:t> SRAS</a:t>
            </a:r>
            <a:r>
              <a:rPr lang="en-GB" altLang="sk-SK" sz="1100" baseline="-25000" dirty="0">
                <a:solidFill>
                  <a:srgbClr val="000000"/>
                </a:solidFill>
              </a:rPr>
              <a:t>0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cs-CZ" altLang="sk-SK" sz="1100" dirty="0">
                <a:solidFill>
                  <a:srgbClr val="000000"/>
                </a:solidFill>
              </a:rPr>
              <a:t>→ </a:t>
            </a:r>
            <a:r>
              <a:rPr lang="en-GB" altLang="sk-SK" sz="1100" dirty="0">
                <a:solidFill>
                  <a:srgbClr val="000000"/>
                </a:solidFill>
              </a:rPr>
              <a:t>SRAS</a:t>
            </a:r>
            <a:r>
              <a:rPr lang="en-GB" altLang="sk-SK" sz="1100" baseline="-25000" dirty="0">
                <a:solidFill>
                  <a:srgbClr val="000000"/>
                </a:solidFill>
              </a:rPr>
              <a:t>1</a:t>
            </a:r>
            <a:r>
              <a:rPr lang="en-GB" altLang="sk-SK" sz="1100" dirty="0">
                <a:solidFill>
                  <a:srgbClr val="000000"/>
                </a:solidFill>
              </a:rPr>
              <a:t> a </a:t>
            </a:r>
            <a:r>
              <a:rPr lang="en-GB" altLang="sk-SK" sz="1100" dirty="0" err="1">
                <a:solidFill>
                  <a:srgbClr val="000000"/>
                </a:solidFill>
              </a:rPr>
              <a:t>nikoli</a:t>
            </a:r>
            <a:r>
              <a:rPr lang="en-GB" altLang="sk-SK" sz="1100" dirty="0">
                <a:solidFill>
                  <a:srgbClr val="000000"/>
                </a:solidFill>
              </a:rPr>
              <a:t> do </a:t>
            </a:r>
            <a:r>
              <a:rPr lang="en-GB" altLang="sk-SK" sz="1100" dirty="0" err="1">
                <a:solidFill>
                  <a:srgbClr val="000000"/>
                </a:solidFill>
              </a:rPr>
              <a:t>polohy</a:t>
            </a:r>
            <a:r>
              <a:rPr lang="en-GB" altLang="sk-SK" sz="1100" dirty="0">
                <a:solidFill>
                  <a:srgbClr val="000000"/>
                </a:solidFill>
              </a:rPr>
              <a:t> SRAS´, </a:t>
            </a:r>
            <a:r>
              <a:rPr lang="en-GB" altLang="sk-SK" sz="1100" dirty="0" err="1">
                <a:solidFill>
                  <a:srgbClr val="000000"/>
                </a:solidFill>
              </a:rPr>
              <a:t>která</a:t>
            </a:r>
            <a:r>
              <a:rPr lang="en-GB" altLang="sk-SK" sz="1100" dirty="0">
                <a:solidFill>
                  <a:srgbClr val="000000"/>
                </a:solidFill>
              </a:rPr>
              <a:t> by </a:t>
            </a:r>
            <a:r>
              <a:rPr lang="en-GB" altLang="sk-SK" sz="1100" dirty="0" err="1">
                <a:solidFill>
                  <a:srgbClr val="000000"/>
                </a:solidFill>
              </a:rPr>
              <a:t>odpovídala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poloze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agregátní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nabídky</a:t>
            </a:r>
            <a:r>
              <a:rPr lang="en-GB" altLang="sk-SK" sz="1100" dirty="0">
                <a:solidFill>
                  <a:srgbClr val="000000"/>
                </a:solidFill>
              </a:rPr>
              <a:t> za </a:t>
            </a:r>
            <a:r>
              <a:rPr lang="en-GB" altLang="sk-SK" sz="1100" dirty="0" err="1">
                <a:solidFill>
                  <a:srgbClr val="000000"/>
                </a:solidFill>
              </a:rPr>
              <a:t>předpokladu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dokonalé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pružnosti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mezd</a:t>
            </a:r>
            <a:r>
              <a:rPr lang="en-GB" altLang="sk-SK" sz="1100" dirty="0">
                <a:solidFill>
                  <a:srgbClr val="000000"/>
                </a:solidFill>
              </a:rPr>
              <a:t> a cen. </a:t>
            </a:r>
            <a:r>
              <a:rPr lang="en-GB" altLang="sk-SK" sz="1100" dirty="0" err="1">
                <a:solidFill>
                  <a:srgbClr val="000000"/>
                </a:solidFill>
              </a:rPr>
              <a:t>Ekonomika</a:t>
            </a:r>
            <a:r>
              <a:rPr lang="en-GB" altLang="sk-SK" sz="1100" dirty="0">
                <a:solidFill>
                  <a:srgbClr val="000000"/>
                </a:solidFill>
              </a:rPr>
              <a:t> se </a:t>
            </a:r>
            <a:r>
              <a:rPr lang="en-GB" altLang="sk-SK" sz="1100" dirty="0" err="1">
                <a:solidFill>
                  <a:srgbClr val="000000"/>
                </a:solidFill>
              </a:rPr>
              <a:t>tak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bude</a:t>
            </a:r>
            <a:r>
              <a:rPr lang="en-GB" altLang="sk-SK" sz="1100" dirty="0">
                <a:solidFill>
                  <a:srgbClr val="000000"/>
                </a:solidFill>
              </a:rPr>
              <a:t> po </a:t>
            </a:r>
            <a:r>
              <a:rPr lang="en-GB" altLang="sk-SK" sz="1100" dirty="0" err="1">
                <a:solidFill>
                  <a:srgbClr val="000000"/>
                </a:solidFill>
              </a:rPr>
              <a:t>fiskální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expanzi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nacházet</a:t>
            </a:r>
            <a:r>
              <a:rPr lang="en-GB" altLang="sk-SK" sz="1100" dirty="0">
                <a:solidFill>
                  <a:srgbClr val="000000"/>
                </a:solidFill>
              </a:rPr>
              <a:t> v </a:t>
            </a:r>
            <a:r>
              <a:rPr lang="en-GB" altLang="sk-SK" sz="1100" dirty="0" err="1">
                <a:solidFill>
                  <a:srgbClr val="000000"/>
                </a:solidFill>
              </a:rPr>
              <a:t>bodě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rovnováhy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definované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en-GB" altLang="sk-SK" sz="1100" dirty="0" err="1">
                <a:solidFill>
                  <a:srgbClr val="000000"/>
                </a:solidFill>
              </a:rPr>
              <a:t>bodem</a:t>
            </a:r>
            <a:r>
              <a:rPr lang="en-GB" altLang="sk-SK" sz="1100" dirty="0">
                <a:solidFill>
                  <a:srgbClr val="000000"/>
                </a:solidFill>
              </a:rPr>
              <a:t> E</a:t>
            </a:r>
            <a:r>
              <a:rPr lang="en-GB" altLang="sk-SK" sz="1100" baseline="-25000" dirty="0">
                <a:solidFill>
                  <a:srgbClr val="000000"/>
                </a:solidFill>
              </a:rPr>
              <a:t>2</a:t>
            </a:r>
            <a:r>
              <a:rPr lang="en-GB" altLang="sk-SK" sz="1100" dirty="0">
                <a:solidFill>
                  <a:srgbClr val="000000"/>
                </a:solidFill>
              </a:rPr>
              <a:t> </a:t>
            </a:r>
            <a:r>
              <a:rPr lang="cs-CZ" altLang="sk-SK" sz="1100" dirty="0">
                <a:solidFill>
                  <a:srgbClr val="000000"/>
                </a:solidFill>
              </a:rPr>
              <a:t>.</a:t>
            </a:r>
            <a:endParaRPr lang="en-GB" altLang="sk-SK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95653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1154</TotalTime>
  <Words>1189</Words>
  <Application>Microsoft Office PowerPoint</Application>
  <PresentationFormat>Předvádění na obrazovce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Yu Gothic UI Semibold</vt:lpstr>
      <vt:lpstr>Arial</vt:lpstr>
      <vt:lpstr>Calibri</vt:lpstr>
      <vt:lpstr>Corbel</vt:lpstr>
      <vt:lpstr>Wingdings 2</vt:lpstr>
      <vt:lpstr>Rámeček</vt:lpstr>
      <vt:lpstr>Makroekonomie 3+2, NPMABMI  Teorie racionálních očekávání a její implikace pro tvůrce hospodářské politiky</vt:lpstr>
      <vt:lpstr>Východiska teorie racionálních očekávání</vt:lpstr>
      <vt:lpstr>Racionální očekávání</vt:lpstr>
      <vt:lpstr>Hypotéza racionálních očekávání</vt:lpstr>
      <vt:lpstr>Teze o neúčinnosti HP</vt:lpstr>
      <vt:lpstr>Účinnost HP v modelu AS-AD: monetaristický přístup (model)</vt:lpstr>
      <vt:lpstr>Účinnost HP v modelu AS-AD: nové klasická makroekonomie</vt:lpstr>
      <vt:lpstr>Prezentace aplikace PowerPoint</vt:lpstr>
      <vt:lpstr>Účinnost HP v modelu AS-AD: neklasický model racionálních očekávání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135</cp:revision>
  <cp:lastPrinted>2019-09-04T11:02:17Z</cp:lastPrinted>
  <dcterms:created xsi:type="dcterms:W3CDTF">2019-08-09T18:58:20Z</dcterms:created>
  <dcterms:modified xsi:type="dcterms:W3CDTF">2020-04-24T16:17:38Z</dcterms:modified>
</cp:coreProperties>
</file>