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7"/>
  </p:notesMasterIdLst>
  <p:sldIdLst>
    <p:sldId id="256" r:id="rId2"/>
    <p:sldId id="262" r:id="rId3"/>
    <p:sldId id="263" r:id="rId4"/>
    <p:sldId id="264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24.08.2019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8/24/2019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8286027" cy="3273552"/>
          </a:xfrm>
        </p:spPr>
        <p:txBody>
          <a:bodyPr anchor="b">
            <a:normAutofit fontScale="90000"/>
          </a:bodyPr>
          <a:lstStyle/>
          <a:p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Mikroekonomie</a:t>
            </a:r>
            <a:r>
              <a:rPr lang="cs-CZ" sz="6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NPMKB/2+1</a:t>
            </a:r>
            <a:br>
              <a:rPr lang="cs-CZ" sz="4800" dirty="0"/>
            </a:br>
            <a:br>
              <a:rPr lang="cs-CZ" sz="4800" dirty="0"/>
            </a:br>
            <a:br>
              <a:rPr lang="cs-CZ" sz="4800" dirty="0"/>
            </a:br>
            <a:r>
              <a:rPr lang="cs-CZ" b="1" dirty="0"/>
              <a:t>Teorie spotřebitele, optimum spotřebitele</a:t>
            </a:r>
            <a:endParaRPr lang="cs-CZ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183351" y="866300"/>
            <a:ext cx="2923834" cy="5099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8800" b="1" dirty="0">
                <a:solidFill>
                  <a:schemeClr val="accent5">
                    <a:lumMod val="50000"/>
                  </a:schemeClr>
                </a:solidFill>
              </a:rPr>
              <a:t>1/8</a:t>
            </a:r>
            <a:endParaRPr lang="cs-CZ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Máme funkci celkového užitku ve tvaru:</a:t>
            </a:r>
            <a:br>
              <a:rPr lang="cs-CZ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TU=100H-4H</a:t>
            </a:r>
            <a:r>
              <a:rPr lang="cs-CZ" b="1" baseline="30000" dirty="0">
                <a:solidFill>
                  <a:schemeClr val="bg1"/>
                </a:solidFill>
              </a:rPr>
              <a:t>2</a:t>
            </a:r>
            <a:r>
              <a:rPr lang="cs-CZ" dirty="0">
                <a:solidFill>
                  <a:schemeClr val="bg1"/>
                </a:solidFill>
              </a:rPr>
              <a:t>.</a:t>
            </a:r>
            <a:br>
              <a:rPr lang="cs-CZ" sz="3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1.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60436" y="0"/>
            <a:ext cx="8904626" cy="685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napište rovnici mezního užitku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Tx/>
              <a:buChar char="-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určete velikost celkového a mezního užitku pro H=5</a:t>
            </a:r>
          </a:p>
          <a:p>
            <a:pPr marL="457200" indent="-457200">
              <a:buFontTx/>
              <a:buChar char="-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stanovte množství statku H při kterém je celkový užitek maximální a určete pro toto množství velikost celkového i mezního užitku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při jakém množství statku H bude spotřebitel v rovnováze, je-li cena tohoto statku 20 Kč (P</a:t>
            </a:r>
            <a:r>
              <a:rPr lang="cs-CZ" sz="2800" i="1" baseline="-25000" dirty="0">
                <a:solidFill>
                  <a:schemeClr val="tx1"/>
                </a:solidFill>
              </a:rPr>
              <a:t>H</a:t>
            </a:r>
            <a:r>
              <a:rPr lang="cs-CZ" sz="2800" i="1" dirty="0">
                <a:solidFill>
                  <a:schemeClr val="tx1"/>
                </a:solidFill>
              </a:rPr>
              <a:t>=20)</a:t>
            </a:r>
            <a:endParaRPr lang="cs-CZ" sz="28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  <a:p>
            <a:endParaRPr lang="cs-CZ" sz="3200" dirty="0">
              <a:solidFill>
                <a:schemeClr val="tx1"/>
              </a:solidFill>
            </a:endParaRPr>
          </a:p>
          <a:p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 fontScale="90000"/>
          </a:bodyPr>
          <a:lstStyle/>
          <a:p>
            <a:r>
              <a:rPr lang="cs-CZ" dirty="0"/>
              <a:t>Eva vynakládá na nákup statků A </a:t>
            </a:r>
            <a:r>
              <a:rPr lang="cs-CZ" dirty="0" err="1"/>
              <a:t>a</a:t>
            </a:r>
            <a:r>
              <a:rPr lang="cs-CZ" dirty="0"/>
              <a:t> B 200 korun (</a:t>
            </a:r>
            <a:r>
              <a:rPr lang="cs-CZ" b="1" dirty="0"/>
              <a:t>I=200</a:t>
            </a:r>
            <a:r>
              <a:rPr lang="cs-CZ" dirty="0"/>
              <a:t>). Evina funkce celkového užitku je </a:t>
            </a:r>
            <a:r>
              <a:rPr lang="cs-CZ" b="1" dirty="0"/>
              <a:t>TU=4XY-X</a:t>
            </a:r>
            <a:r>
              <a:rPr lang="cs-CZ" b="1" baseline="30000" dirty="0"/>
              <a:t>2</a:t>
            </a:r>
            <a:r>
              <a:rPr lang="cs-CZ" baseline="30000" dirty="0"/>
              <a:t> </a:t>
            </a:r>
            <a:r>
              <a:rPr lang="cs-CZ" dirty="0"/>
              <a:t>přičemž víme, že cena statku X je </a:t>
            </a:r>
            <a:r>
              <a:rPr lang="cs-CZ" b="1" dirty="0" err="1"/>
              <a:t>P</a:t>
            </a:r>
            <a:r>
              <a:rPr lang="cs-CZ" b="1" baseline="-25000" dirty="0" err="1"/>
              <a:t>x</a:t>
            </a:r>
            <a:r>
              <a:rPr lang="cs-CZ" b="1" dirty="0"/>
              <a:t>=5</a:t>
            </a:r>
            <a:r>
              <a:rPr lang="cs-CZ" dirty="0"/>
              <a:t> Kč a cena statku X činí </a:t>
            </a:r>
            <a:r>
              <a:rPr lang="cs-CZ" b="1" dirty="0" err="1"/>
              <a:t>P</a:t>
            </a:r>
            <a:r>
              <a:rPr lang="cs-CZ" b="1" baseline="-25000" dirty="0" err="1"/>
              <a:t>y</a:t>
            </a:r>
            <a:r>
              <a:rPr lang="cs-CZ" b="1" dirty="0"/>
              <a:t>=20</a:t>
            </a:r>
            <a:r>
              <a:rPr lang="cs-CZ" dirty="0"/>
              <a:t> Kč.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2.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nakreslete linii rozpočtu a určete její směrnici</a:t>
            </a: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určete optimální spotřební koš Evy, zakreslete</a:t>
            </a: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200" i="1" dirty="0">
                <a:solidFill>
                  <a:schemeClr val="tx1"/>
                </a:solidFill>
              </a:rPr>
              <a:t>- jak se změní optimu, zvýší-li se Evin důchod na 300 korun, zakreslete </a:t>
            </a:r>
          </a:p>
          <a:p>
            <a:br>
              <a:rPr lang="cs-CZ" sz="2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54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Adamova funkce celkového užitku (TU) ze spotřeby statku X činí </a:t>
            </a:r>
            <a:r>
              <a:rPr lang="cs-CZ" b="1" dirty="0"/>
              <a:t>TU=150X-3X</a:t>
            </a:r>
            <a:r>
              <a:rPr lang="cs-CZ" b="1" baseline="30000" dirty="0"/>
              <a:t>2</a:t>
            </a:r>
            <a:r>
              <a:rPr lang="cs-CZ" dirty="0"/>
              <a:t>. Cena statku X činí </a:t>
            </a:r>
            <a:r>
              <a:rPr lang="cs-CZ" b="1" dirty="0"/>
              <a:t>P</a:t>
            </a:r>
            <a:r>
              <a:rPr lang="cs-CZ" b="1" baseline="-25000" dirty="0"/>
              <a:t>X</a:t>
            </a:r>
            <a:r>
              <a:rPr lang="cs-CZ" b="1" dirty="0"/>
              <a:t>=30</a:t>
            </a:r>
            <a:r>
              <a:rPr lang="cs-CZ" dirty="0"/>
              <a:t> korun.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3.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určete množství statku X, má-li být Adam v rovnováze, nakreslete</a:t>
            </a: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jaký je celkový užitek Adama v bodě optima</a:t>
            </a: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571500" indent="-571500">
              <a:buFontTx/>
              <a:buChar char="-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určete graficky i algebraicky </a:t>
            </a:r>
            <a:r>
              <a:rPr lang="cs-CZ" sz="2200" i="1">
                <a:solidFill>
                  <a:schemeClr val="tx1"/>
                </a:solidFill>
              </a:rPr>
              <a:t>Adamův                                                                      spotřebitelský </a:t>
            </a:r>
            <a:r>
              <a:rPr lang="cs-CZ" sz="2200" i="1" dirty="0">
                <a:solidFill>
                  <a:schemeClr val="tx1"/>
                </a:solidFill>
              </a:rPr>
              <a:t>přebytek</a:t>
            </a: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  <a:tabLst>
                <a:tab pos="176213" algn="l"/>
              </a:tabLst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endParaRPr lang="cs-CZ" sz="22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tabLst>
                <a:tab pos="176213" algn="l"/>
              </a:tabLst>
            </a:pPr>
            <a:r>
              <a:rPr lang="cs-CZ" sz="2200" i="1" dirty="0">
                <a:solidFill>
                  <a:schemeClr val="tx1"/>
                </a:solidFill>
              </a:rPr>
              <a:t>kolik maximálně statku X si Adam bude ochoten koupit, aby se choval racionálně</a:t>
            </a:r>
            <a:endParaRPr lang="cs-CZ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7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203</Words>
  <Application>Microsoft Office PowerPoint</Application>
  <PresentationFormat>Širokoúhlá obrazovka</PresentationFormat>
  <Paragraphs>76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Rámeček</vt:lpstr>
      <vt:lpstr>Mikroekonomie NPMKB/2+1   Teorie spotřebitele, optimum spotřebitele</vt:lpstr>
      <vt:lpstr>Máme funkci celkového užitku ve tvaru: TU=100H-4H2.   </vt:lpstr>
      <vt:lpstr>Eva vynakládá na nákup statků A a B 200 korun (I=200). Evina funkce celkového užitku je TU=4XY-X2 přičemž víme, že cena statku X je Px=5 Kč a cena statku X činí Py=20 Kč.</vt:lpstr>
      <vt:lpstr>Adamova funkce celkového užitku (TU) ze spotřeby statku X činí TU=150X-3X2. Cena statku X činí PX=30 korun.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23</cp:revision>
  <dcterms:created xsi:type="dcterms:W3CDTF">2019-08-09T18:58:20Z</dcterms:created>
  <dcterms:modified xsi:type="dcterms:W3CDTF">2019-08-24T14:02:54Z</dcterms:modified>
</cp:coreProperties>
</file>