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7"/>
  </p:notesMasterIdLst>
  <p:handoutMasterIdLst>
    <p:handoutMasterId r:id="rId8"/>
  </p:handoutMasterIdLst>
  <p:sldIdLst>
    <p:sldId id="256" r:id="rId2"/>
    <p:sldId id="262" r:id="rId3"/>
    <p:sldId id="263" r:id="rId4"/>
    <p:sldId id="264" r:id="rId5"/>
    <p:sldId id="261" r:id="rId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72E063F-0C1B-40C4-ABED-AF4617F53196}" type="datetimeFigureOut">
              <a:rPr lang="cs-CZ" smtClean="0"/>
              <a:t>27.8.2019</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9FB3234-F045-47D5-B55D-7773B8F4F0AB}" type="slidenum">
              <a:rPr lang="cs-CZ" smtClean="0"/>
              <a:t>‹#›</a:t>
            </a:fld>
            <a:endParaRPr lang="cs-CZ"/>
          </a:p>
        </p:txBody>
      </p:sp>
    </p:spTree>
    <p:extLst>
      <p:ext uri="{BB962C8B-B14F-4D97-AF65-F5344CB8AC3E}">
        <p14:creationId xmlns:p14="http://schemas.microsoft.com/office/powerpoint/2010/main" val="4069596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CAED473-2180-4F8C-9086-37EE4981C911}" type="datetimeFigureOut">
              <a:rPr lang="cs-CZ" smtClean="0"/>
              <a:t>27.8.2019</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7B75B3B-A2EA-4CD9-B812-DFF9F83BC94A}" type="slidenum">
              <a:rPr lang="cs-CZ" smtClean="0"/>
              <a:t>‹#›</a:t>
            </a:fld>
            <a:endParaRPr lang="cs-CZ"/>
          </a:p>
        </p:txBody>
      </p:sp>
    </p:spTree>
    <p:extLst>
      <p:ext uri="{BB962C8B-B14F-4D97-AF65-F5344CB8AC3E}">
        <p14:creationId xmlns:p14="http://schemas.microsoft.com/office/powerpoint/2010/main" val="1795976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3693A034-5482-4738-8C17-2AA3B42B0B7D}" type="datetime1">
              <a:rPr lang="en-US" smtClean="0"/>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3462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9E22EEA-EAF2-475A-AEEA-E6E60C3832FC}" type="datetime1">
              <a:rPr lang="en-US" smtClean="0"/>
              <a:t>8/27/2019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87840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0744387-0D9F-460D-A3E5-ADD501F7FC9B}" type="datetime1">
              <a:rPr lang="en-US" smtClean="0"/>
              <a:t>8/27/2019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55871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646F7BA-83FA-48E1-B2BC-299A638034C6}" type="datetime1">
              <a:rPr lang="en-US" smtClean="0"/>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3953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7370991-EC6E-477B-86D5-F0053E67D13F}" type="datetime1">
              <a:rPr lang="en-US" smtClean="0"/>
              <a:t>8/27/2019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932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FE809D4C-9939-4959-ACF4-969C0C9E0A8A}" type="datetime1">
              <a:rPr lang="en-US" smtClean="0"/>
              <a:t>8/27/2019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7611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2" name="Date Placeholder 1"/>
          <p:cNvSpPr>
            <a:spLocks noGrp="1"/>
          </p:cNvSpPr>
          <p:nvPr>
            <p:ph type="dt" sz="half" idx="10"/>
          </p:nvPr>
        </p:nvSpPr>
        <p:spPr/>
        <p:txBody>
          <a:bodyPr/>
          <a:lstStyle/>
          <a:p>
            <a:fld id="{8586C4DE-4CA9-40CF-8828-29A4E37E4806}" type="datetime1">
              <a:rPr lang="en-US" smtClean="0"/>
              <a:t>8/27/2019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4614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a:t>Kliknutím lze upravit styl.</a:t>
            </a:r>
            <a:endParaRPr lang="en-US" dirty="0"/>
          </a:p>
        </p:txBody>
      </p:sp>
      <p:sp>
        <p:nvSpPr>
          <p:cNvPr id="2" name="Date Placeholder 1"/>
          <p:cNvSpPr>
            <a:spLocks noGrp="1"/>
          </p:cNvSpPr>
          <p:nvPr>
            <p:ph type="dt" sz="half" idx="10"/>
          </p:nvPr>
        </p:nvSpPr>
        <p:spPr/>
        <p:txBody>
          <a:bodyPr/>
          <a:lstStyle/>
          <a:p>
            <a:fld id="{C1F869A0-3BEE-4845-9B87-75319A76CF74}" type="datetime1">
              <a:rPr lang="en-US" smtClean="0"/>
              <a:t>8/27/2019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389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98069B3-9BCA-4F6A-B4DD-084B717FFDDD}" type="datetime1">
              <a:rPr lang="en-US" smtClean="0"/>
              <a:t>8/27/2019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685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cs-CZ"/>
              <a:t>Kliknutím lze upravit styl.</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A52DB7E5-3E0E-4596-8BCB-430FA947C29A}" type="datetime1">
              <a:rPr lang="en-US" smtClean="0"/>
              <a:t>8/27/2019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60530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cs-CZ"/>
              <a:t>Kliknutím lze upravit styl.</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5EF0C2AD-E6CF-4B74-90E9-F1E448D1B993}" type="datetime1">
              <a:rPr lang="en-US" smtClean="0"/>
              <a:t>8/27/2019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0056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CAE4C226-66C9-442D-B297-E0189F00916F}" type="datetime1">
              <a:rPr lang="en-US" smtClean="0"/>
              <a:t>8/27/2019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438635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0EB472E-7CA6-4C2D-81E9-CD39A44F0B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xmlns="" id="{AE0A0486-F672-4FEF-A0A9-E6C3B7E3A5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61999"/>
            <a:ext cx="3289875"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4689BC21-5566-4B70-91EA-44B4299CB3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11870" y="761999"/>
            <a:ext cx="8790301"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xmlns="" id="{13DC3DE2-B30B-4A94-BF06-430988550C95}"/>
              </a:ext>
            </a:extLst>
          </p:cNvPr>
          <p:cNvSpPr>
            <a:spLocks noGrp="1"/>
          </p:cNvSpPr>
          <p:nvPr>
            <p:ph type="ctrTitle"/>
          </p:nvPr>
        </p:nvSpPr>
        <p:spPr>
          <a:xfrm>
            <a:off x="3722622" y="1298448"/>
            <a:ext cx="8286027" cy="3273552"/>
          </a:xfrm>
        </p:spPr>
        <p:txBody>
          <a:bodyPr anchor="b">
            <a:normAutofit fontScale="90000"/>
          </a:bodyPr>
          <a:lstStyle/>
          <a:p>
            <a:r>
              <a:rPr lang="cs-CZ" sz="6000" b="1" dirty="0">
                <a:solidFill>
                  <a:schemeClr val="bg2">
                    <a:lumMod val="40000"/>
                    <a:lumOff val="60000"/>
                  </a:schemeClr>
                </a:solidFill>
              </a:rPr>
              <a:t>Mikroekonomie</a:t>
            </a:r>
            <a:r>
              <a:rPr lang="cs-CZ" sz="6000" dirty="0">
                <a:solidFill>
                  <a:schemeClr val="bg2">
                    <a:lumMod val="40000"/>
                    <a:lumOff val="60000"/>
                  </a:schemeClr>
                </a:solidFill>
              </a:rPr>
              <a:t> </a:t>
            </a:r>
            <a:r>
              <a:rPr lang="cs-CZ" sz="6000" b="1" dirty="0">
                <a:solidFill>
                  <a:schemeClr val="bg2">
                    <a:lumMod val="40000"/>
                    <a:lumOff val="60000"/>
                  </a:schemeClr>
                </a:solidFill>
              </a:rPr>
              <a:t>NPMKB/2+1</a:t>
            </a:r>
            <a:r>
              <a:rPr lang="cs-CZ" sz="4800" dirty="0"/>
              <a:t/>
            </a:r>
            <a:br>
              <a:rPr lang="cs-CZ" sz="4800" dirty="0"/>
            </a:br>
            <a:r>
              <a:rPr lang="cs-CZ" sz="4800" dirty="0"/>
              <a:t/>
            </a:r>
            <a:br>
              <a:rPr lang="cs-CZ" sz="4800" dirty="0"/>
            </a:br>
            <a:r>
              <a:rPr lang="cs-CZ" sz="4800" dirty="0"/>
              <a:t/>
            </a:r>
            <a:br>
              <a:rPr lang="cs-CZ" sz="4800" dirty="0"/>
            </a:br>
            <a:r>
              <a:rPr lang="cs-CZ" b="1" dirty="0"/>
              <a:t>Teorie spotřebitele,  elasticity</a:t>
            </a:r>
            <a:endParaRPr lang="cs-CZ" sz="4800" dirty="0"/>
          </a:p>
        </p:txBody>
      </p:sp>
      <p:sp>
        <p:nvSpPr>
          <p:cNvPr id="14" name="Rectangle 13">
            <a:extLst>
              <a:ext uri="{FF2B5EF4-FFF2-40B4-BE49-F238E27FC236}">
                <a16:creationId xmlns:a16="http://schemas.microsoft.com/office/drawing/2014/main" xmlns="" id="{7F1FCE6A-97BC-41EB-809A-50936E0F94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00889" y="4684418"/>
            <a:ext cx="880128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odnadpis 2">
            <a:extLst>
              <a:ext uri="{FF2B5EF4-FFF2-40B4-BE49-F238E27FC236}">
                <a16:creationId xmlns:a16="http://schemas.microsoft.com/office/drawing/2014/main" xmlns="" id="{4E689239-7EEA-430F-BDDA-0BCCA2E4835A}"/>
              </a:ext>
            </a:extLst>
          </p:cNvPr>
          <p:cNvSpPr>
            <a:spLocks noGrp="1"/>
          </p:cNvSpPr>
          <p:nvPr>
            <p:ph type="subTitle" idx="1"/>
          </p:nvPr>
        </p:nvSpPr>
        <p:spPr>
          <a:xfrm>
            <a:off x="3722622" y="5006151"/>
            <a:ext cx="7187529" cy="768116"/>
          </a:xfrm>
        </p:spPr>
        <p:txBody>
          <a:bodyPr anchor="t">
            <a:normAutofit/>
          </a:bodyPr>
          <a:lstStyle/>
          <a:p>
            <a:r>
              <a:rPr lang="cs-CZ" sz="4000" b="1" dirty="0">
                <a:solidFill>
                  <a:schemeClr val="accent5">
                    <a:lumMod val="60000"/>
                    <a:lumOff val="40000"/>
                  </a:schemeClr>
                </a:solidFill>
              </a:rPr>
              <a:t>Ing. Kamila Turečková, Ph.D.</a:t>
            </a:r>
          </a:p>
        </p:txBody>
      </p:sp>
      <p:sp>
        <p:nvSpPr>
          <p:cNvPr id="9" name="Nadpis 1">
            <a:extLst>
              <a:ext uri="{FF2B5EF4-FFF2-40B4-BE49-F238E27FC236}">
                <a16:creationId xmlns:a16="http://schemas.microsoft.com/office/drawing/2014/main" xmlns="" id="{02C27CEA-B5F6-49D4-B2AF-1A0FDD95B6B1}"/>
              </a:ext>
            </a:extLst>
          </p:cNvPr>
          <p:cNvSpPr txBox="1">
            <a:spLocks/>
          </p:cNvSpPr>
          <p:nvPr/>
        </p:nvSpPr>
        <p:spPr>
          <a:xfrm>
            <a:off x="183351" y="866300"/>
            <a:ext cx="2923834" cy="50994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900" kern="1200" spc="-100" baseline="0">
                <a:solidFill>
                  <a:srgbClr val="FFFFFF"/>
                </a:solidFill>
                <a:latin typeface="+mj-lt"/>
                <a:ea typeface="+mj-ea"/>
                <a:cs typeface="+mj-cs"/>
              </a:defRPr>
            </a:lvl1pPr>
          </a:lstStyle>
          <a:p>
            <a:r>
              <a:rPr lang="cs-CZ" sz="6000" b="1" dirty="0">
                <a:solidFill>
                  <a:schemeClr val="accent5">
                    <a:lumMod val="50000"/>
                  </a:schemeClr>
                </a:solidFill>
              </a:rPr>
              <a:t>příklady</a:t>
            </a:r>
          </a:p>
          <a:p>
            <a:r>
              <a:rPr lang="cs-CZ" sz="8800" b="1" dirty="0">
                <a:solidFill>
                  <a:schemeClr val="accent5">
                    <a:lumMod val="50000"/>
                  </a:schemeClr>
                </a:solidFill>
              </a:rPr>
              <a:t>2/8</a:t>
            </a:r>
            <a:endParaRPr lang="cs-CZ" sz="6000" dirty="0">
              <a:solidFill>
                <a:schemeClr val="accent5">
                  <a:lumMod val="50000"/>
                </a:schemeClr>
              </a:solidFill>
            </a:endParaRPr>
          </a:p>
        </p:txBody>
      </p:sp>
      <p:sp>
        <p:nvSpPr>
          <p:cNvPr id="4" name="Zástupný symbol pro číslo snímku 3">
            <a:extLst>
              <a:ext uri="{FF2B5EF4-FFF2-40B4-BE49-F238E27FC236}">
                <a16:creationId xmlns:a16="http://schemas.microsoft.com/office/drawing/2014/main" xmlns="" id="{87ADC98A-A070-4ADD-93E1-CD8629C094F1}"/>
              </a:ext>
            </a:extLst>
          </p:cNvPr>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1119413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AFE30E4-1C47-4051-94C2-6D6362EA4784}"/>
              </a:ext>
            </a:extLst>
          </p:cNvPr>
          <p:cNvSpPr>
            <a:spLocks noGrp="1"/>
          </p:cNvSpPr>
          <p:nvPr>
            <p:ph type="title"/>
          </p:nvPr>
        </p:nvSpPr>
        <p:spPr>
          <a:xfrm>
            <a:off x="-1" y="864107"/>
            <a:ext cx="3417904" cy="5207143"/>
          </a:xfrm>
        </p:spPr>
        <p:txBody>
          <a:bodyPr>
            <a:normAutofit fontScale="90000"/>
          </a:bodyPr>
          <a:lstStyle/>
          <a:p>
            <a:r>
              <a:rPr lang="cs-CZ" sz="3200" dirty="0"/>
              <a:t>Adam miluje čokoládu </a:t>
            </a:r>
            <a:r>
              <a:rPr lang="cs-CZ" sz="3200" dirty="0" err="1"/>
              <a:t>Lindt</a:t>
            </a:r>
            <a:r>
              <a:rPr lang="cs-CZ" sz="3200" dirty="0"/>
              <a:t>. Když je jeho měsíční příjem </a:t>
            </a:r>
            <a:r>
              <a:rPr lang="cs-CZ" sz="3200" b="1" dirty="0"/>
              <a:t>28000 Kč (I</a:t>
            </a:r>
            <a:r>
              <a:rPr lang="cs-CZ" sz="3200" b="1" baseline="-25000" dirty="0"/>
              <a:t>1</a:t>
            </a:r>
            <a:r>
              <a:rPr lang="cs-CZ" sz="3200" b="1" dirty="0"/>
              <a:t>)</a:t>
            </a:r>
            <a:r>
              <a:rPr lang="cs-CZ" sz="3200" dirty="0"/>
              <a:t> koupí si čokolády </a:t>
            </a:r>
            <a:r>
              <a:rPr lang="cs-CZ" sz="3200" b="1" dirty="0"/>
              <a:t>4 (Q</a:t>
            </a:r>
            <a:r>
              <a:rPr lang="cs-CZ" sz="3200" b="1" baseline="-25000" dirty="0"/>
              <a:t>1</a:t>
            </a:r>
            <a:r>
              <a:rPr lang="cs-CZ" sz="3200" b="1" dirty="0"/>
              <a:t>).</a:t>
            </a:r>
            <a:r>
              <a:rPr lang="cs-CZ" sz="3200" dirty="0"/>
              <a:t> Poslední měsíc Adamovi zvýšili příjem na </a:t>
            </a:r>
            <a:r>
              <a:rPr lang="cs-CZ" sz="3200" b="1" dirty="0"/>
              <a:t>32000 Kč (I</a:t>
            </a:r>
            <a:r>
              <a:rPr lang="cs-CZ" sz="3200" b="1" baseline="-25000" dirty="0"/>
              <a:t>2</a:t>
            </a:r>
            <a:r>
              <a:rPr lang="cs-CZ" sz="3200" b="1" dirty="0"/>
              <a:t>)</a:t>
            </a:r>
            <a:r>
              <a:rPr lang="cs-CZ" sz="3200" dirty="0"/>
              <a:t> a proto si koupil čokolád </a:t>
            </a:r>
            <a:r>
              <a:rPr lang="cs-CZ" sz="3200" b="1" dirty="0"/>
              <a:t>6 ks (Q</a:t>
            </a:r>
            <a:r>
              <a:rPr lang="cs-CZ" sz="3200" b="1" baseline="-25000" dirty="0"/>
              <a:t>2</a:t>
            </a:r>
            <a:r>
              <a:rPr lang="cs-CZ" sz="3200" b="1" dirty="0"/>
              <a:t>).</a:t>
            </a:r>
            <a:r>
              <a:rPr lang="cs-CZ" sz="3200" dirty="0">
                <a:solidFill>
                  <a:schemeClr val="tx1"/>
                </a:solidFill>
              </a:rPr>
              <a:t/>
            </a:r>
            <a:br>
              <a:rPr lang="cs-CZ" sz="3200" dirty="0">
                <a:solidFill>
                  <a:schemeClr val="tx1"/>
                </a:solidFill>
              </a:rPr>
            </a:br>
            <a:r>
              <a:rPr lang="cs-CZ" sz="3200" dirty="0">
                <a:solidFill>
                  <a:schemeClr val="tx1"/>
                </a:solidFill>
              </a:rPr>
              <a:t/>
            </a:r>
            <a:br>
              <a:rPr lang="cs-CZ" sz="3200" dirty="0">
                <a:solidFill>
                  <a:schemeClr val="tx1"/>
                </a:solidFill>
              </a:rPr>
            </a:br>
            <a:r>
              <a:rPr lang="cs-CZ" sz="3200" dirty="0">
                <a:solidFill>
                  <a:schemeClr val="tx1"/>
                </a:solidFill>
              </a:rPr>
              <a:t> </a:t>
            </a:r>
            <a:endParaRPr lang="cs-CZ" sz="4000" b="1" dirty="0">
              <a:solidFill>
                <a:schemeClr val="tx1"/>
              </a:solidFill>
            </a:endParaRPr>
          </a:p>
        </p:txBody>
      </p:sp>
      <p:sp>
        <p:nvSpPr>
          <p:cNvPr id="4" name="Nadpis 1">
            <a:extLst>
              <a:ext uri="{FF2B5EF4-FFF2-40B4-BE49-F238E27FC236}">
                <a16:creationId xmlns:a16="http://schemas.microsoft.com/office/drawing/2014/main" xmlns="" id="{B83A0A8C-9132-40E4-9FE8-DFB090E47DCA}"/>
              </a:ext>
            </a:extLst>
          </p:cNvPr>
          <p:cNvSpPr txBox="1">
            <a:spLocks/>
          </p:cNvSpPr>
          <p:nvPr/>
        </p:nvSpPr>
        <p:spPr>
          <a:xfrm rot="10800000" flipV="1">
            <a:off x="152399" y="97654"/>
            <a:ext cx="2102528" cy="5948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cs-CZ" dirty="0">
                <a:solidFill>
                  <a:schemeClr val="tx1"/>
                </a:solidFill>
              </a:rPr>
              <a:t>1. příklad</a:t>
            </a:r>
            <a:endParaRPr lang="cs-CZ" sz="4400" b="1" dirty="0">
              <a:solidFill>
                <a:schemeClr val="tx1"/>
              </a:solidFill>
            </a:endParaRPr>
          </a:p>
        </p:txBody>
      </p:sp>
      <p:sp>
        <p:nvSpPr>
          <p:cNvPr id="5" name="Zástupný symbol pro číslo snímku 4">
            <a:extLst>
              <a:ext uri="{FF2B5EF4-FFF2-40B4-BE49-F238E27FC236}">
                <a16:creationId xmlns:a16="http://schemas.microsoft.com/office/drawing/2014/main" xmlns="" id="{4E679B79-91DD-4C5B-A256-B69463FD9525}"/>
              </a:ext>
            </a:extLst>
          </p:cNvPr>
          <p:cNvSpPr>
            <a:spLocks noGrp="1"/>
          </p:cNvSpPr>
          <p:nvPr>
            <p:ph type="sldNum" sz="quarter" idx="12"/>
          </p:nvPr>
        </p:nvSpPr>
        <p:spPr/>
        <p:txBody>
          <a:bodyPr/>
          <a:lstStyle/>
          <a:p>
            <a:fld id="{4FAB73BC-B049-4115-A692-8D63A059BFB8}" type="slidenum">
              <a:rPr lang="en-US" smtClean="0">
                <a:solidFill>
                  <a:schemeClr val="tx1"/>
                </a:solidFill>
              </a:rPr>
              <a:pPr/>
              <a:t>2</a:t>
            </a:fld>
            <a:endParaRPr lang="en-US" dirty="0">
              <a:solidFill>
                <a:schemeClr val="tx1"/>
              </a:solidFill>
            </a:endParaRPr>
          </a:p>
        </p:txBody>
      </p:sp>
      <p:sp>
        <p:nvSpPr>
          <p:cNvPr id="8" name="Nadpis 1">
            <a:extLst>
              <a:ext uri="{FF2B5EF4-FFF2-40B4-BE49-F238E27FC236}">
                <a16:creationId xmlns:a16="http://schemas.microsoft.com/office/drawing/2014/main" xmlns="" id="{875D3072-AC9A-4A6F-B7DF-A807A16099F3}"/>
              </a:ext>
            </a:extLst>
          </p:cNvPr>
          <p:cNvSpPr txBox="1">
            <a:spLocks/>
          </p:cNvSpPr>
          <p:nvPr/>
        </p:nvSpPr>
        <p:spPr>
          <a:xfrm>
            <a:off x="3287374" y="1"/>
            <a:ext cx="8904626" cy="685799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457200" indent="-457200">
              <a:buFont typeface="Arial" panose="020B0604020202020204" pitchFamily="34" charset="0"/>
              <a:buChar char="•"/>
            </a:pPr>
            <a:r>
              <a:rPr lang="cs-CZ" sz="2400" i="1" dirty="0">
                <a:solidFill>
                  <a:schemeClr val="tx1"/>
                </a:solidFill>
              </a:rPr>
              <a:t>určete Adamovu důchodovou elasticitu poptávky po </a:t>
            </a:r>
            <a:r>
              <a:rPr lang="cs-CZ" sz="2400" i="1" dirty="0" smtClean="0">
                <a:solidFill>
                  <a:schemeClr val="tx1"/>
                </a:solidFill>
              </a:rPr>
              <a:t>čokoládě</a:t>
            </a:r>
          </a:p>
          <a:p>
            <a:pPr marL="457200" indent="-457200">
              <a:buFont typeface="Arial" panose="020B0604020202020204" pitchFamily="34" charset="0"/>
              <a:buChar char="•"/>
            </a:pPr>
            <a:endParaRPr lang="cs-CZ" sz="2400" i="1" dirty="0">
              <a:solidFill>
                <a:schemeClr val="tx1"/>
              </a:solidFill>
            </a:endParaRPr>
          </a:p>
          <a:p>
            <a:pPr marL="457200" indent="-457200">
              <a:buFont typeface="Arial" panose="020B0604020202020204" pitchFamily="34" charset="0"/>
              <a:buChar char="•"/>
            </a:pPr>
            <a:endParaRPr lang="cs-CZ" sz="2400" i="1" dirty="0" smtClean="0">
              <a:solidFill>
                <a:schemeClr val="tx1"/>
              </a:solidFill>
            </a:endParaRPr>
          </a:p>
          <a:p>
            <a:pPr marL="457200" indent="-457200">
              <a:buFont typeface="Arial" panose="020B0604020202020204" pitchFamily="34" charset="0"/>
              <a:buChar char="•"/>
            </a:pPr>
            <a:endParaRPr lang="cs-CZ" sz="2400" i="1" dirty="0">
              <a:solidFill>
                <a:schemeClr val="tx1"/>
              </a:solidFill>
            </a:endParaRPr>
          </a:p>
          <a:p>
            <a:pPr marL="457200" indent="-457200">
              <a:buFont typeface="Arial" panose="020B0604020202020204" pitchFamily="34" charset="0"/>
              <a:buChar char="•"/>
            </a:pPr>
            <a:endParaRPr lang="cs-CZ" sz="2400" i="1" dirty="0" smtClean="0">
              <a:solidFill>
                <a:schemeClr val="tx1"/>
              </a:solidFill>
            </a:endParaRPr>
          </a:p>
          <a:p>
            <a:pPr marL="457200" indent="-457200">
              <a:buFont typeface="Arial" panose="020B0604020202020204" pitchFamily="34" charset="0"/>
              <a:buChar char="•"/>
            </a:pPr>
            <a:endParaRPr lang="cs-CZ" sz="2400" i="1" dirty="0">
              <a:solidFill>
                <a:schemeClr val="tx1"/>
              </a:solidFill>
            </a:endParaRPr>
          </a:p>
          <a:p>
            <a:pPr marL="457200" indent="-457200">
              <a:buFont typeface="Arial" panose="020B0604020202020204" pitchFamily="34" charset="0"/>
              <a:buChar char="•"/>
            </a:pPr>
            <a:endParaRPr lang="cs-CZ" sz="2400" i="1" dirty="0" smtClean="0">
              <a:solidFill>
                <a:schemeClr val="tx1"/>
              </a:solidFill>
            </a:endParaRPr>
          </a:p>
          <a:p>
            <a:pPr marL="457200" indent="-457200">
              <a:buFont typeface="Arial" panose="020B0604020202020204" pitchFamily="34" charset="0"/>
              <a:buChar char="•"/>
            </a:pPr>
            <a:endParaRPr lang="cs-CZ" sz="2400" i="1" dirty="0" smtClean="0">
              <a:solidFill>
                <a:schemeClr val="tx1"/>
              </a:solidFill>
            </a:endParaRPr>
          </a:p>
          <a:p>
            <a:pPr marL="457200" indent="-457200">
              <a:buFont typeface="Arial" panose="020B0604020202020204" pitchFamily="34" charset="0"/>
              <a:buChar char="•"/>
            </a:pPr>
            <a:endParaRPr lang="cs-CZ" sz="2400" i="1" dirty="0">
              <a:solidFill>
                <a:schemeClr val="tx1"/>
              </a:solidFill>
            </a:endParaRPr>
          </a:p>
          <a:p>
            <a:pPr marL="457200" indent="-457200">
              <a:buFont typeface="Arial" panose="020B0604020202020204" pitchFamily="34" charset="0"/>
              <a:buChar char="•"/>
            </a:pPr>
            <a:r>
              <a:rPr lang="cs-CZ" sz="2400" i="1" dirty="0" smtClean="0">
                <a:solidFill>
                  <a:schemeClr val="tx1"/>
                </a:solidFill>
              </a:rPr>
              <a:t>nakreslete </a:t>
            </a:r>
            <a:r>
              <a:rPr lang="cs-CZ" sz="2400" i="1" dirty="0">
                <a:solidFill>
                  <a:schemeClr val="tx1"/>
                </a:solidFill>
              </a:rPr>
              <a:t>Engelovu křivku pro </a:t>
            </a:r>
            <a:r>
              <a:rPr lang="cs-CZ" sz="2400" i="1" dirty="0" smtClean="0">
                <a:solidFill>
                  <a:schemeClr val="tx1"/>
                </a:solidFill>
              </a:rPr>
              <a:t>čokoládu</a:t>
            </a:r>
          </a:p>
          <a:p>
            <a:pPr marL="457200" indent="-457200">
              <a:buFont typeface="Arial" panose="020B0604020202020204" pitchFamily="34" charset="0"/>
              <a:buChar char="•"/>
            </a:pPr>
            <a:endParaRPr lang="cs-CZ" sz="2400" i="1" dirty="0">
              <a:solidFill>
                <a:schemeClr val="tx1"/>
              </a:solidFill>
            </a:endParaRPr>
          </a:p>
          <a:p>
            <a:pPr marL="457200" indent="-457200">
              <a:buFont typeface="Arial" panose="020B0604020202020204" pitchFamily="34" charset="0"/>
              <a:buChar char="•"/>
            </a:pPr>
            <a:endParaRPr lang="cs-CZ" sz="2400" i="1" dirty="0" smtClean="0">
              <a:solidFill>
                <a:schemeClr val="tx1"/>
              </a:solidFill>
            </a:endParaRPr>
          </a:p>
          <a:p>
            <a:pPr marL="457200" indent="-457200">
              <a:buFont typeface="Arial" panose="020B0604020202020204" pitchFamily="34" charset="0"/>
              <a:buChar char="•"/>
            </a:pPr>
            <a:endParaRPr lang="cs-CZ" sz="2400" i="1" dirty="0" smtClean="0">
              <a:solidFill>
                <a:schemeClr val="tx1"/>
              </a:solidFill>
            </a:endParaRPr>
          </a:p>
          <a:p>
            <a:pPr marL="457200" indent="-457200">
              <a:buFont typeface="Arial" panose="020B0604020202020204" pitchFamily="34" charset="0"/>
              <a:buChar char="•"/>
            </a:pPr>
            <a:endParaRPr lang="cs-CZ" sz="2400" i="1" dirty="0">
              <a:solidFill>
                <a:schemeClr val="tx1"/>
              </a:solidFill>
            </a:endParaRPr>
          </a:p>
          <a:p>
            <a:pPr marL="457200" indent="-457200">
              <a:buFont typeface="Arial" panose="020B0604020202020204" pitchFamily="34" charset="0"/>
              <a:buChar char="•"/>
            </a:pPr>
            <a:endParaRPr lang="cs-CZ" sz="2400" i="1" dirty="0">
              <a:solidFill>
                <a:schemeClr val="tx1"/>
              </a:solidFill>
            </a:endParaRPr>
          </a:p>
          <a:p>
            <a:pPr marL="457200" indent="-457200">
              <a:buFont typeface="Arial" panose="020B0604020202020204" pitchFamily="34" charset="0"/>
              <a:buChar char="•"/>
            </a:pPr>
            <a:r>
              <a:rPr lang="cs-CZ" sz="2400" i="1" dirty="0">
                <a:solidFill>
                  <a:schemeClr val="tx1"/>
                </a:solidFill>
              </a:rPr>
              <a:t>co na základě důchodové elasticity můžete říci o čokoládě…jaký je to pro Adama statek?</a:t>
            </a:r>
            <a:r>
              <a:rPr lang="cs-CZ" sz="2400" i="1" dirty="0" smtClean="0">
                <a:solidFill>
                  <a:schemeClr val="tx1"/>
                </a:solidFill>
              </a:rPr>
              <a:t> </a:t>
            </a:r>
            <a:endParaRPr lang="cs-CZ" sz="2400" i="1" dirty="0" smtClean="0">
              <a:solidFill>
                <a:schemeClr val="tx1"/>
              </a:solidFill>
            </a:endParaRPr>
          </a:p>
          <a:p>
            <a:pPr marL="457200" indent="-457200">
              <a:buFont typeface="Arial" panose="020B0604020202020204" pitchFamily="34" charset="0"/>
              <a:buChar char="•"/>
            </a:pPr>
            <a:endParaRPr lang="cs-CZ" sz="2400" i="1" dirty="0">
              <a:solidFill>
                <a:schemeClr val="tx1"/>
              </a:solidFill>
            </a:endParaRPr>
          </a:p>
          <a:p>
            <a:pPr marL="457200" indent="-457200">
              <a:buFont typeface="Arial" panose="020B0604020202020204" pitchFamily="34" charset="0"/>
              <a:buChar char="•"/>
            </a:pPr>
            <a:endParaRPr lang="cs-CZ" sz="2400" i="1" dirty="0" smtClean="0">
              <a:solidFill>
                <a:schemeClr val="tx1"/>
              </a:solidFill>
            </a:endParaRPr>
          </a:p>
          <a:p>
            <a:endParaRPr lang="cs-CZ" sz="3200" dirty="0">
              <a:solidFill>
                <a:schemeClr val="tx1"/>
              </a:solidFill>
            </a:endParaRPr>
          </a:p>
          <a:p>
            <a:endParaRPr lang="cs-CZ" sz="4000" b="1" dirty="0">
              <a:solidFill>
                <a:schemeClr val="tx1"/>
              </a:solidFill>
            </a:endParaRPr>
          </a:p>
        </p:txBody>
      </p:sp>
    </p:spTree>
    <p:extLst>
      <p:ext uri="{BB962C8B-B14F-4D97-AF65-F5344CB8AC3E}">
        <p14:creationId xmlns:p14="http://schemas.microsoft.com/office/powerpoint/2010/main" val="1785077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AFE30E4-1C47-4051-94C2-6D6362EA4784}"/>
              </a:ext>
            </a:extLst>
          </p:cNvPr>
          <p:cNvSpPr>
            <a:spLocks noGrp="1"/>
          </p:cNvSpPr>
          <p:nvPr>
            <p:ph type="title"/>
          </p:nvPr>
        </p:nvSpPr>
        <p:spPr>
          <a:xfrm>
            <a:off x="0" y="825428"/>
            <a:ext cx="3417904" cy="5207143"/>
          </a:xfrm>
        </p:spPr>
        <p:txBody>
          <a:bodyPr>
            <a:noAutofit/>
          </a:bodyPr>
          <a:lstStyle/>
          <a:p>
            <a:r>
              <a:rPr lang="cs-CZ" sz="2800" dirty="0"/>
              <a:t>Eva prodává dorty. Cena jednoho dortu činí </a:t>
            </a:r>
            <a:r>
              <a:rPr lang="cs-CZ" sz="2800" b="1" dirty="0"/>
              <a:t>550 korun (P</a:t>
            </a:r>
            <a:r>
              <a:rPr lang="cs-CZ" sz="2800" b="1" baseline="-25000" dirty="0"/>
              <a:t>1</a:t>
            </a:r>
            <a:r>
              <a:rPr lang="cs-CZ" sz="2800" b="1" dirty="0"/>
              <a:t>)</a:t>
            </a:r>
            <a:r>
              <a:rPr lang="cs-CZ" sz="2800" dirty="0"/>
              <a:t> a při této ceně jich prodá </a:t>
            </a:r>
            <a:r>
              <a:rPr lang="cs-CZ" sz="2800" b="1" dirty="0"/>
              <a:t>45 týdně (Q</a:t>
            </a:r>
            <a:r>
              <a:rPr lang="cs-CZ" sz="2800" b="1" baseline="-25000" dirty="0"/>
              <a:t>1</a:t>
            </a:r>
            <a:r>
              <a:rPr lang="cs-CZ" sz="2800" b="1" dirty="0"/>
              <a:t>).</a:t>
            </a:r>
            <a:r>
              <a:rPr lang="cs-CZ" sz="2800" dirty="0"/>
              <a:t> Protože chce Eva vydělat na prodeji dortů více, zvýší jejich cenu na </a:t>
            </a:r>
            <a:r>
              <a:rPr lang="cs-CZ" sz="2800" b="1" dirty="0"/>
              <a:t>590 korun (P</a:t>
            </a:r>
            <a:r>
              <a:rPr lang="cs-CZ" sz="2800" b="1" baseline="-25000" dirty="0"/>
              <a:t>2</a:t>
            </a:r>
            <a:r>
              <a:rPr lang="cs-CZ" sz="2800" b="1" dirty="0"/>
              <a:t>).</a:t>
            </a:r>
            <a:r>
              <a:rPr lang="cs-CZ" sz="2800" dirty="0"/>
              <a:t> Prodej dortů jí ale klesne na </a:t>
            </a:r>
            <a:r>
              <a:rPr lang="cs-CZ" sz="2800" b="1" dirty="0"/>
              <a:t>36 kusů (Q</a:t>
            </a:r>
            <a:r>
              <a:rPr lang="cs-CZ" sz="2800" b="1" baseline="-25000" dirty="0"/>
              <a:t>2</a:t>
            </a:r>
            <a:r>
              <a:rPr lang="cs-CZ" sz="2800" b="1" dirty="0"/>
              <a:t>) </a:t>
            </a:r>
            <a:r>
              <a:rPr lang="cs-CZ" sz="2800" dirty="0"/>
              <a:t>za </a:t>
            </a:r>
            <a:r>
              <a:rPr lang="cs-CZ" sz="2800" dirty="0" smtClean="0"/>
              <a:t>týden.</a:t>
            </a:r>
            <a:endParaRPr lang="cs-CZ" sz="2800" b="1" dirty="0">
              <a:solidFill>
                <a:schemeClr val="tx1"/>
              </a:solidFill>
            </a:endParaRPr>
          </a:p>
        </p:txBody>
      </p:sp>
      <p:sp>
        <p:nvSpPr>
          <p:cNvPr id="4" name="Nadpis 1">
            <a:extLst>
              <a:ext uri="{FF2B5EF4-FFF2-40B4-BE49-F238E27FC236}">
                <a16:creationId xmlns:a16="http://schemas.microsoft.com/office/drawing/2014/main" xmlns="" id="{B83A0A8C-9132-40E4-9FE8-DFB090E47DCA}"/>
              </a:ext>
            </a:extLst>
          </p:cNvPr>
          <p:cNvSpPr txBox="1">
            <a:spLocks/>
          </p:cNvSpPr>
          <p:nvPr/>
        </p:nvSpPr>
        <p:spPr>
          <a:xfrm rot="10800000" flipV="1">
            <a:off x="152399" y="97654"/>
            <a:ext cx="2102528" cy="5948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cs-CZ" dirty="0">
                <a:solidFill>
                  <a:schemeClr val="tx1"/>
                </a:solidFill>
              </a:rPr>
              <a:t>2. příklad</a:t>
            </a:r>
            <a:endParaRPr lang="cs-CZ" sz="4400" b="1" dirty="0">
              <a:solidFill>
                <a:schemeClr val="tx1"/>
              </a:solidFill>
            </a:endParaRPr>
          </a:p>
        </p:txBody>
      </p:sp>
      <p:sp>
        <p:nvSpPr>
          <p:cNvPr id="5" name="Zástupný symbol pro číslo snímku 4">
            <a:extLst>
              <a:ext uri="{FF2B5EF4-FFF2-40B4-BE49-F238E27FC236}">
                <a16:creationId xmlns:a16="http://schemas.microsoft.com/office/drawing/2014/main" xmlns="" id="{4E679B79-91DD-4C5B-A256-B69463FD9525}"/>
              </a:ext>
            </a:extLst>
          </p:cNvPr>
          <p:cNvSpPr>
            <a:spLocks noGrp="1"/>
          </p:cNvSpPr>
          <p:nvPr>
            <p:ph type="sldNum" sz="quarter" idx="12"/>
          </p:nvPr>
        </p:nvSpPr>
        <p:spPr/>
        <p:txBody>
          <a:bodyPr/>
          <a:lstStyle/>
          <a:p>
            <a:fld id="{4FAB73BC-B049-4115-A692-8D63A059BFB8}" type="slidenum">
              <a:rPr lang="en-US" smtClean="0">
                <a:solidFill>
                  <a:schemeClr val="tx1"/>
                </a:solidFill>
              </a:rPr>
              <a:pPr/>
              <a:t>3</a:t>
            </a:fld>
            <a:endParaRPr lang="en-US" dirty="0">
              <a:solidFill>
                <a:schemeClr val="tx1"/>
              </a:solidFill>
            </a:endParaRPr>
          </a:p>
        </p:txBody>
      </p:sp>
      <p:sp>
        <p:nvSpPr>
          <p:cNvPr id="8" name="Nadpis 1">
            <a:extLst>
              <a:ext uri="{FF2B5EF4-FFF2-40B4-BE49-F238E27FC236}">
                <a16:creationId xmlns:a16="http://schemas.microsoft.com/office/drawing/2014/main" xmlns="" id="{875D3072-AC9A-4A6F-B7DF-A807A16099F3}"/>
              </a:ext>
            </a:extLst>
          </p:cNvPr>
          <p:cNvSpPr txBox="1">
            <a:spLocks/>
          </p:cNvSpPr>
          <p:nvPr/>
        </p:nvSpPr>
        <p:spPr>
          <a:xfrm>
            <a:off x="3251201" y="0"/>
            <a:ext cx="8913862" cy="6858000"/>
          </a:xfrm>
          <a:prstGeom prst="rect">
            <a:avLst/>
          </a:prstGeom>
        </p:spPr>
        <p:txBody>
          <a:bodyPr vert="horz" lIns="91440" tIns="45720" rIns="91440" bIns="45720" rtlCol="0" anchor="t">
            <a:normAutofit fontScale="77500" lnSpcReduction="20000"/>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342900" indent="-342900">
              <a:buFont typeface="Arial" panose="020B0604020202020204" pitchFamily="34" charset="0"/>
              <a:buChar char="•"/>
            </a:pPr>
            <a:r>
              <a:rPr lang="cs-CZ" sz="3100" i="1" dirty="0">
                <a:solidFill>
                  <a:schemeClr val="tx1"/>
                </a:solidFill>
              </a:rPr>
              <a:t>určete cenovou elasticitu poptávky po </a:t>
            </a:r>
            <a:r>
              <a:rPr lang="cs-CZ" sz="3100" i="1" dirty="0" smtClean="0">
                <a:solidFill>
                  <a:schemeClr val="tx1"/>
                </a:solidFill>
              </a:rPr>
              <a:t>dortech</a:t>
            </a:r>
          </a:p>
          <a:p>
            <a:pPr marL="342900" indent="-342900">
              <a:buFont typeface="Arial" panose="020B0604020202020204" pitchFamily="34" charset="0"/>
              <a:buChar char="•"/>
            </a:pPr>
            <a:endParaRPr lang="cs-CZ" sz="3100" i="1" dirty="0" smtClean="0">
              <a:solidFill>
                <a:schemeClr val="tx1"/>
              </a:solidFill>
            </a:endParaRPr>
          </a:p>
          <a:p>
            <a:pPr marL="342900" indent="-342900">
              <a:buFont typeface="Arial" panose="020B0604020202020204" pitchFamily="34" charset="0"/>
              <a:buChar char="•"/>
            </a:pPr>
            <a:endParaRPr lang="cs-CZ" sz="3100" i="1" dirty="0" smtClean="0">
              <a:solidFill>
                <a:schemeClr val="tx1"/>
              </a:solidFill>
            </a:endParaRPr>
          </a:p>
          <a:p>
            <a:pPr marL="342900" indent="-342900">
              <a:buFont typeface="Arial" panose="020B0604020202020204" pitchFamily="34" charset="0"/>
              <a:buChar char="•"/>
            </a:pPr>
            <a:endParaRPr lang="cs-CZ" sz="3100" i="1" dirty="0">
              <a:solidFill>
                <a:schemeClr val="tx1"/>
              </a:solidFill>
            </a:endParaRPr>
          </a:p>
          <a:p>
            <a:pPr marL="342900" indent="-342900">
              <a:buFont typeface="Arial" panose="020B0604020202020204" pitchFamily="34" charset="0"/>
              <a:buChar char="•"/>
            </a:pPr>
            <a:endParaRPr lang="cs-CZ" sz="3100" i="1" dirty="0" smtClean="0">
              <a:solidFill>
                <a:schemeClr val="tx1"/>
              </a:solidFill>
            </a:endParaRPr>
          </a:p>
          <a:p>
            <a:pPr marL="342900" indent="-342900">
              <a:buFont typeface="Arial" panose="020B0604020202020204" pitchFamily="34" charset="0"/>
              <a:buChar char="•"/>
            </a:pPr>
            <a:endParaRPr lang="cs-CZ" sz="3100" i="1" dirty="0">
              <a:solidFill>
                <a:schemeClr val="tx1"/>
              </a:solidFill>
            </a:endParaRPr>
          </a:p>
          <a:p>
            <a:pPr marL="342900" indent="-342900">
              <a:buFont typeface="Arial" panose="020B0604020202020204" pitchFamily="34" charset="0"/>
              <a:buChar char="•"/>
            </a:pPr>
            <a:endParaRPr lang="cs-CZ" sz="3100" i="1" dirty="0" smtClean="0">
              <a:solidFill>
                <a:schemeClr val="tx1"/>
              </a:solidFill>
            </a:endParaRPr>
          </a:p>
          <a:p>
            <a:pPr marL="342900" indent="-342900">
              <a:buFont typeface="Arial" panose="020B0604020202020204" pitchFamily="34" charset="0"/>
              <a:buChar char="•"/>
            </a:pPr>
            <a:endParaRPr lang="cs-CZ" sz="3100" i="1" dirty="0">
              <a:solidFill>
                <a:schemeClr val="tx1"/>
              </a:solidFill>
            </a:endParaRPr>
          </a:p>
          <a:p>
            <a:pPr marL="342900" indent="-342900">
              <a:buFont typeface="Arial" panose="020B0604020202020204" pitchFamily="34" charset="0"/>
              <a:buChar char="•"/>
            </a:pPr>
            <a:r>
              <a:rPr lang="cs-CZ" sz="3100" i="1" dirty="0">
                <a:solidFill>
                  <a:schemeClr val="tx1"/>
                </a:solidFill>
              </a:rPr>
              <a:t>nakreslete poptávku po </a:t>
            </a:r>
            <a:r>
              <a:rPr lang="cs-CZ" sz="3100" i="1" dirty="0" smtClean="0">
                <a:solidFill>
                  <a:schemeClr val="tx1"/>
                </a:solidFill>
              </a:rPr>
              <a:t>dortech</a:t>
            </a:r>
          </a:p>
          <a:p>
            <a:pPr marL="342900" indent="-342900">
              <a:buFont typeface="Arial" panose="020B0604020202020204" pitchFamily="34" charset="0"/>
              <a:buChar char="•"/>
            </a:pPr>
            <a:endParaRPr lang="cs-CZ" sz="3100" i="1" dirty="0" smtClean="0">
              <a:solidFill>
                <a:schemeClr val="tx1"/>
              </a:solidFill>
            </a:endParaRPr>
          </a:p>
          <a:p>
            <a:pPr marL="342900" indent="-342900">
              <a:buFont typeface="Arial" panose="020B0604020202020204" pitchFamily="34" charset="0"/>
              <a:buChar char="•"/>
            </a:pPr>
            <a:endParaRPr lang="cs-CZ" sz="3100" i="1" dirty="0" smtClean="0">
              <a:solidFill>
                <a:schemeClr val="tx1"/>
              </a:solidFill>
            </a:endParaRPr>
          </a:p>
          <a:p>
            <a:pPr marL="342900" indent="-342900">
              <a:buFont typeface="Arial" panose="020B0604020202020204" pitchFamily="34" charset="0"/>
              <a:buChar char="•"/>
            </a:pPr>
            <a:endParaRPr lang="cs-CZ" sz="3100" i="1" dirty="0">
              <a:solidFill>
                <a:schemeClr val="tx1"/>
              </a:solidFill>
            </a:endParaRPr>
          </a:p>
          <a:p>
            <a:pPr marL="342900" indent="-342900">
              <a:buFont typeface="Arial" panose="020B0604020202020204" pitchFamily="34" charset="0"/>
              <a:buChar char="•"/>
            </a:pPr>
            <a:endParaRPr lang="cs-CZ" sz="3100" i="1" dirty="0">
              <a:solidFill>
                <a:schemeClr val="tx1"/>
              </a:solidFill>
            </a:endParaRPr>
          </a:p>
          <a:p>
            <a:pPr marL="342900" indent="-342900">
              <a:buFont typeface="Arial" panose="020B0604020202020204" pitchFamily="34" charset="0"/>
              <a:buChar char="•"/>
            </a:pPr>
            <a:r>
              <a:rPr lang="cs-CZ" sz="3100" i="1" dirty="0">
                <a:solidFill>
                  <a:schemeClr val="tx1"/>
                </a:solidFill>
              </a:rPr>
              <a:t>na základě cenové elasticity odhadněte, jak se budou vyvíjet její </a:t>
            </a:r>
            <a:r>
              <a:rPr lang="cs-CZ" sz="3100" i="1" dirty="0" smtClean="0">
                <a:solidFill>
                  <a:schemeClr val="tx1"/>
                </a:solidFill>
              </a:rPr>
              <a:t>tržby</a:t>
            </a:r>
          </a:p>
          <a:p>
            <a:pPr marL="342900" indent="-342900">
              <a:buFont typeface="Arial" panose="020B0604020202020204" pitchFamily="34" charset="0"/>
              <a:buChar char="•"/>
            </a:pPr>
            <a:endParaRPr lang="cs-CZ" sz="3100" i="1" dirty="0" smtClean="0">
              <a:solidFill>
                <a:schemeClr val="tx1"/>
              </a:solidFill>
            </a:endParaRPr>
          </a:p>
          <a:p>
            <a:pPr marL="342900" indent="-342900">
              <a:buFont typeface="Arial" panose="020B0604020202020204" pitchFamily="34" charset="0"/>
              <a:buChar char="•"/>
            </a:pPr>
            <a:endParaRPr lang="cs-CZ" sz="3100" i="1" dirty="0" smtClean="0">
              <a:solidFill>
                <a:schemeClr val="tx1"/>
              </a:solidFill>
            </a:endParaRPr>
          </a:p>
          <a:p>
            <a:endParaRPr lang="cs-CZ" sz="3100" i="1" dirty="0">
              <a:solidFill>
                <a:schemeClr val="tx1"/>
              </a:solidFill>
            </a:endParaRPr>
          </a:p>
          <a:p>
            <a:pPr marL="342900" indent="-342900">
              <a:buFont typeface="Arial" panose="020B0604020202020204" pitchFamily="34" charset="0"/>
              <a:buChar char="•"/>
            </a:pPr>
            <a:endParaRPr lang="cs-CZ" sz="3100" i="1" dirty="0">
              <a:solidFill>
                <a:schemeClr val="tx1"/>
              </a:solidFill>
            </a:endParaRPr>
          </a:p>
          <a:p>
            <a:pPr marL="342900" indent="-342900">
              <a:buFont typeface="Arial" panose="020B0604020202020204" pitchFamily="34" charset="0"/>
              <a:buChar char="•"/>
            </a:pPr>
            <a:r>
              <a:rPr lang="cs-CZ" sz="3100" i="1" dirty="0">
                <a:solidFill>
                  <a:schemeClr val="tx1"/>
                </a:solidFill>
              </a:rPr>
              <a:t>určete objem tržeb před a po změně ceny </a:t>
            </a:r>
            <a:r>
              <a:rPr lang="cs-CZ" sz="3100" i="1" dirty="0" smtClean="0">
                <a:solidFill>
                  <a:schemeClr val="tx1"/>
                </a:solidFill>
              </a:rPr>
              <a:t>dortu</a:t>
            </a:r>
          </a:p>
          <a:p>
            <a:pPr marL="342900" indent="-342900">
              <a:buFont typeface="Arial" panose="020B0604020202020204" pitchFamily="34" charset="0"/>
              <a:buChar char="•"/>
            </a:pPr>
            <a:endParaRPr lang="cs-CZ" sz="3100" i="1" dirty="0" smtClean="0">
              <a:solidFill>
                <a:schemeClr val="tx1"/>
              </a:solidFill>
            </a:endParaRPr>
          </a:p>
          <a:p>
            <a:pPr marL="342900" indent="-342900">
              <a:buFont typeface="Arial" panose="020B0604020202020204" pitchFamily="34" charset="0"/>
              <a:buChar char="•"/>
            </a:pPr>
            <a:endParaRPr lang="cs-CZ" sz="3100" i="1" dirty="0" smtClean="0">
              <a:solidFill>
                <a:schemeClr val="tx1"/>
              </a:solidFill>
            </a:endParaRPr>
          </a:p>
          <a:p>
            <a:endParaRPr lang="cs-CZ" sz="3100" i="1" dirty="0" smtClean="0">
              <a:solidFill>
                <a:schemeClr val="tx1"/>
              </a:solidFill>
            </a:endParaRPr>
          </a:p>
          <a:p>
            <a:pPr marL="342900" indent="-342900">
              <a:buFont typeface="Arial" panose="020B0604020202020204" pitchFamily="34" charset="0"/>
              <a:buChar char="•"/>
            </a:pPr>
            <a:endParaRPr lang="cs-CZ" sz="3100" i="1" dirty="0">
              <a:solidFill>
                <a:schemeClr val="tx1"/>
              </a:solidFill>
            </a:endParaRPr>
          </a:p>
          <a:p>
            <a:pPr marL="342900" indent="-342900">
              <a:buFont typeface="Arial" panose="020B0604020202020204" pitchFamily="34" charset="0"/>
              <a:buChar char="•"/>
            </a:pPr>
            <a:endParaRPr lang="cs-CZ" sz="3100" i="1" dirty="0">
              <a:solidFill>
                <a:schemeClr val="tx1"/>
              </a:solidFill>
            </a:endParaRPr>
          </a:p>
          <a:p>
            <a:pPr marL="342900" indent="-342900">
              <a:buFont typeface="Arial" panose="020B0604020202020204" pitchFamily="34" charset="0"/>
              <a:buChar char="•"/>
            </a:pPr>
            <a:r>
              <a:rPr lang="cs-CZ" sz="3100" i="1" dirty="0">
                <a:solidFill>
                  <a:schemeClr val="tx1"/>
                </a:solidFill>
              </a:rPr>
              <a:t>vyplatila se Evě změna ceny </a:t>
            </a:r>
            <a:r>
              <a:rPr lang="cs-CZ" sz="3100" i="1" dirty="0" smtClean="0">
                <a:solidFill>
                  <a:schemeClr val="tx1"/>
                </a:solidFill>
              </a:rPr>
              <a:t>dortu</a:t>
            </a:r>
          </a:p>
          <a:p>
            <a:pPr marL="342900" indent="-342900">
              <a:buFont typeface="Arial" panose="020B0604020202020204" pitchFamily="34" charset="0"/>
              <a:buChar char="•"/>
            </a:pPr>
            <a:endParaRPr lang="cs-CZ" sz="2200" i="1" dirty="0">
              <a:solidFill>
                <a:schemeClr val="tx1"/>
              </a:solidFill>
            </a:endParaRPr>
          </a:p>
          <a:p>
            <a:endParaRPr lang="cs-CZ" sz="3200" dirty="0">
              <a:solidFill>
                <a:schemeClr val="tx1"/>
              </a:solidFill>
            </a:endParaRPr>
          </a:p>
        </p:txBody>
      </p:sp>
    </p:spTree>
    <p:extLst>
      <p:ext uri="{BB962C8B-B14F-4D97-AF65-F5344CB8AC3E}">
        <p14:creationId xmlns:p14="http://schemas.microsoft.com/office/powerpoint/2010/main" val="725446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AFE30E4-1C47-4051-94C2-6D6362EA4784}"/>
              </a:ext>
            </a:extLst>
          </p:cNvPr>
          <p:cNvSpPr>
            <a:spLocks noGrp="1"/>
          </p:cNvSpPr>
          <p:nvPr>
            <p:ph type="title"/>
          </p:nvPr>
        </p:nvSpPr>
        <p:spPr>
          <a:xfrm>
            <a:off x="-1" y="864107"/>
            <a:ext cx="3417904" cy="5207143"/>
          </a:xfrm>
        </p:spPr>
        <p:txBody>
          <a:bodyPr>
            <a:noAutofit/>
          </a:bodyPr>
          <a:lstStyle/>
          <a:p>
            <a:r>
              <a:rPr lang="cs-CZ" sz="2800" dirty="0"/>
              <a:t>Adam kupuje vodu a pomerančový džus. Jeho důchod činí </a:t>
            </a:r>
            <a:r>
              <a:rPr lang="cs-CZ" sz="2800" b="1" dirty="0"/>
              <a:t>25000 Kč</a:t>
            </a:r>
            <a:r>
              <a:rPr lang="cs-CZ" sz="2800" dirty="0"/>
              <a:t>. Pokud cena džusu činí </a:t>
            </a:r>
            <a:r>
              <a:rPr lang="cs-CZ" sz="2800" b="1" dirty="0"/>
              <a:t>40</a:t>
            </a:r>
            <a:r>
              <a:rPr lang="cs-CZ" sz="2800" dirty="0"/>
              <a:t> </a:t>
            </a:r>
            <a:r>
              <a:rPr lang="cs-CZ" sz="2800" b="1" dirty="0"/>
              <a:t>korun</a:t>
            </a:r>
            <a:r>
              <a:rPr lang="cs-CZ" sz="2800" dirty="0"/>
              <a:t>, nakoupí ho </a:t>
            </a:r>
            <a:r>
              <a:rPr lang="cs-CZ" sz="2800" b="1" dirty="0"/>
              <a:t>8 kusů</a:t>
            </a:r>
            <a:r>
              <a:rPr lang="cs-CZ" sz="2800" dirty="0"/>
              <a:t>. Pokud však jeho cena poklesne </a:t>
            </a:r>
            <a:r>
              <a:rPr lang="cs-CZ" sz="2800" b="1" dirty="0"/>
              <a:t>o 12 korun</a:t>
            </a:r>
            <a:r>
              <a:rPr lang="cs-CZ" sz="2800" dirty="0"/>
              <a:t>, nakoupí ho </a:t>
            </a:r>
            <a:r>
              <a:rPr lang="cs-CZ" sz="2800" b="1" dirty="0"/>
              <a:t>18 kusů</a:t>
            </a:r>
            <a:r>
              <a:rPr lang="cs-CZ" sz="2800" dirty="0"/>
              <a:t>. Víte, že Adamova </a:t>
            </a:r>
            <a:r>
              <a:rPr lang="cs-CZ" sz="2800" b="1" dirty="0"/>
              <a:t>důchodová elasticita činí 1,2</a:t>
            </a:r>
            <a:r>
              <a:rPr lang="cs-CZ" sz="2800" dirty="0"/>
              <a:t>. </a:t>
            </a:r>
            <a:endParaRPr lang="cs-CZ" sz="2800" b="1" dirty="0">
              <a:solidFill>
                <a:schemeClr val="tx1"/>
              </a:solidFill>
            </a:endParaRPr>
          </a:p>
        </p:txBody>
      </p:sp>
      <p:sp>
        <p:nvSpPr>
          <p:cNvPr id="4" name="Nadpis 1">
            <a:extLst>
              <a:ext uri="{FF2B5EF4-FFF2-40B4-BE49-F238E27FC236}">
                <a16:creationId xmlns:a16="http://schemas.microsoft.com/office/drawing/2014/main" xmlns="" id="{B83A0A8C-9132-40E4-9FE8-DFB090E47DCA}"/>
              </a:ext>
            </a:extLst>
          </p:cNvPr>
          <p:cNvSpPr txBox="1">
            <a:spLocks/>
          </p:cNvSpPr>
          <p:nvPr/>
        </p:nvSpPr>
        <p:spPr>
          <a:xfrm rot="10800000" flipV="1">
            <a:off x="152399" y="97654"/>
            <a:ext cx="2102528" cy="5948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cs-CZ" dirty="0">
                <a:solidFill>
                  <a:schemeClr val="tx1"/>
                </a:solidFill>
              </a:rPr>
              <a:t>3. příklad</a:t>
            </a:r>
            <a:endParaRPr lang="cs-CZ" sz="4400" b="1" dirty="0">
              <a:solidFill>
                <a:schemeClr val="tx1"/>
              </a:solidFill>
            </a:endParaRPr>
          </a:p>
        </p:txBody>
      </p:sp>
      <p:sp>
        <p:nvSpPr>
          <p:cNvPr id="5" name="Zástupný symbol pro číslo snímku 4">
            <a:extLst>
              <a:ext uri="{FF2B5EF4-FFF2-40B4-BE49-F238E27FC236}">
                <a16:creationId xmlns:a16="http://schemas.microsoft.com/office/drawing/2014/main" xmlns="" id="{4E679B79-91DD-4C5B-A256-B69463FD9525}"/>
              </a:ext>
            </a:extLst>
          </p:cNvPr>
          <p:cNvSpPr>
            <a:spLocks noGrp="1"/>
          </p:cNvSpPr>
          <p:nvPr>
            <p:ph type="sldNum" sz="quarter" idx="12"/>
          </p:nvPr>
        </p:nvSpPr>
        <p:spPr/>
        <p:txBody>
          <a:bodyPr/>
          <a:lstStyle/>
          <a:p>
            <a:fld id="{4FAB73BC-B049-4115-A692-8D63A059BFB8}" type="slidenum">
              <a:rPr lang="en-US" smtClean="0">
                <a:solidFill>
                  <a:schemeClr val="tx1"/>
                </a:solidFill>
              </a:rPr>
              <a:pPr/>
              <a:t>4</a:t>
            </a:fld>
            <a:endParaRPr lang="en-US" dirty="0">
              <a:solidFill>
                <a:schemeClr val="tx1"/>
              </a:solidFill>
            </a:endParaRPr>
          </a:p>
        </p:txBody>
      </p:sp>
      <p:sp>
        <p:nvSpPr>
          <p:cNvPr id="8" name="Nadpis 1">
            <a:extLst>
              <a:ext uri="{FF2B5EF4-FFF2-40B4-BE49-F238E27FC236}">
                <a16:creationId xmlns:a16="http://schemas.microsoft.com/office/drawing/2014/main" xmlns="" id="{875D3072-AC9A-4A6F-B7DF-A807A16099F3}"/>
              </a:ext>
            </a:extLst>
          </p:cNvPr>
          <p:cNvSpPr txBox="1">
            <a:spLocks/>
          </p:cNvSpPr>
          <p:nvPr/>
        </p:nvSpPr>
        <p:spPr>
          <a:xfrm>
            <a:off x="3417903" y="334851"/>
            <a:ext cx="8747160" cy="602150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342900" indent="-342900">
              <a:buFont typeface="Arial" pitchFamily="34" charset="0"/>
              <a:buChar char="•"/>
              <a:tabLst>
                <a:tab pos="176213" algn="l"/>
              </a:tabLst>
            </a:pPr>
            <a:endParaRPr lang="cs-CZ" sz="2400" i="1" dirty="0">
              <a:solidFill>
                <a:schemeClr val="tx1"/>
              </a:solidFill>
            </a:endParaRPr>
          </a:p>
          <a:p>
            <a:pPr marL="342900" indent="-342900">
              <a:buFont typeface="Arial" pitchFamily="34" charset="0"/>
              <a:buChar char="•"/>
              <a:tabLst>
                <a:tab pos="176213" algn="l"/>
              </a:tabLst>
            </a:pPr>
            <a:r>
              <a:rPr lang="cs-CZ" sz="2400" i="1" dirty="0" smtClean="0">
                <a:solidFill>
                  <a:schemeClr val="tx1"/>
                </a:solidFill>
              </a:rPr>
              <a:t>na </a:t>
            </a:r>
            <a:r>
              <a:rPr lang="cs-CZ" sz="2400" i="1" dirty="0">
                <a:solidFill>
                  <a:schemeClr val="tx1"/>
                </a:solidFill>
              </a:rPr>
              <a:t>základě hodnoty křížové elasticity určete, zda je pro Adama voda a džus substitut nebo komplement</a:t>
            </a:r>
            <a:endParaRPr lang="cs-CZ" sz="2200" dirty="0">
              <a:solidFill>
                <a:schemeClr val="tx1"/>
              </a:solidFill>
            </a:endParaRPr>
          </a:p>
        </p:txBody>
      </p:sp>
    </p:spTree>
    <p:extLst>
      <p:ext uri="{BB962C8B-B14F-4D97-AF65-F5344CB8AC3E}">
        <p14:creationId xmlns:p14="http://schemas.microsoft.com/office/powerpoint/2010/main" val="2451878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B4B5CC49-6FAE-42FA-99B6-A3FDA8C688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Nadpis 3">
            <a:extLst>
              <a:ext uri="{FF2B5EF4-FFF2-40B4-BE49-F238E27FC236}">
                <a16:creationId xmlns:a16="http://schemas.microsoft.com/office/drawing/2014/main" xmlns="" id="{D95FC61E-1B21-4708-A6C6-5E6B205EB788}"/>
              </a:ext>
            </a:extLst>
          </p:cNvPr>
          <p:cNvSpPr>
            <a:spLocks noGrp="1"/>
          </p:cNvSpPr>
          <p:nvPr>
            <p:ph type="ctrTitle"/>
          </p:nvPr>
        </p:nvSpPr>
        <p:spPr>
          <a:xfrm>
            <a:off x="1703295" y="1083732"/>
            <a:ext cx="5509628" cy="4690534"/>
          </a:xfrm>
        </p:spPr>
        <p:txBody>
          <a:bodyPr anchor="ctr">
            <a:normAutofit/>
          </a:bodyPr>
          <a:lstStyle/>
          <a:p>
            <a:pPr algn="r"/>
            <a:r>
              <a:rPr lang="cs-CZ" sz="7200">
                <a:solidFill>
                  <a:schemeClr val="tx1">
                    <a:lumMod val="75000"/>
                    <a:lumOff val="25000"/>
                  </a:schemeClr>
                </a:solidFill>
              </a:rPr>
              <a:t>Děkuji za pozornost.</a:t>
            </a:r>
          </a:p>
        </p:txBody>
      </p:sp>
      <p:sp>
        <p:nvSpPr>
          <p:cNvPr id="11" name="Rectangle 10">
            <a:extLst>
              <a:ext uri="{FF2B5EF4-FFF2-40B4-BE49-F238E27FC236}">
                <a16:creationId xmlns:a16="http://schemas.microsoft.com/office/drawing/2014/main" xmlns="" id="{E6BC9B4A-2119-4645-B4CA-7817D5FAF4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xmlns="" id="{158D888F-D87A-4C3C-BD82-273E4C8C5E8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534656"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xmlns="" id="{99A2CD81-3BB6-4ED6-A50F-DC14F37A95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168577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Zástupný symbol pro číslo snímku 1">
            <a:extLst>
              <a:ext uri="{FF2B5EF4-FFF2-40B4-BE49-F238E27FC236}">
                <a16:creationId xmlns:a16="http://schemas.microsoft.com/office/drawing/2014/main" xmlns="" id="{108E0EB3-70ED-427A-8D4A-82A52A917D4C}"/>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827425030"/>
      </p:ext>
    </p:extLst>
  </p:cSld>
  <p:clrMapOvr>
    <a:masterClrMapping/>
  </p:clrMapOvr>
</p:sld>
</file>

<file path=ppt/theme/theme1.xml><?xml version="1.0" encoding="utf-8"?>
<a:theme xmlns:a="http://schemas.openxmlformats.org/drawingml/2006/main" name="Rámeček">
  <a:themeElements>
    <a:clrScheme name="Rámeče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Rámeček">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ámeček">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257</Words>
  <Application>Microsoft Office PowerPoint</Application>
  <PresentationFormat>Širokoúhlá obrazovka</PresentationFormat>
  <Paragraphs>61</Paragraphs>
  <Slides>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vt:i4>
      </vt:variant>
    </vt:vector>
  </HeadingPairs>
  <TitlesOfParts>
    <vt:vector size="10" baseType="lpstr">
      <vt:lpstr>Arial</vt:lpstr>
      <vt:lpstr>Calibri</vt:lpstr>
      <vt:lpstr>Corbel</vt:lpstr>
      <vt:lpstr>Wingdings 2</vt:lpstr>
      <vt:lpstr>Rámeček</vt:lpstr>
      <vt:lpstr>Mikroekonomie NPMKB/2+1   Teorie spotřebitele,  elasticity</vt:lpstr>
      <vt:lpstr>Adam miluje čokoládu Lindt. Když je jeho měsíční příjem 28000 Kč (I1) koupí si čokolády 4 (Q1). Poslední měsíc Adamovi zvýšili příjem na 32000 Kč (I2) a proto si koupil čokolád 6 ks (Q2).   </vt:lpstr>
      <vt:lpstr>Eva prodává dorty. Cena jednoho dortu činí 550 korun (P1) a při této ceně jich prodá 45 týdně (Q1). Protože chce Eva vydělat na prodeji dortů více, zvýší jejich cenu na 590 korun (P2). Prodej dortů jí ale klesne na 36 kusů (Q2) za týden.</vt:lpstr>
      <vt:lpstr>Adam kupuje vodu a pomerančový džus. Jeho důchod činí 25000 Kč. Pokud cena džusu činí 40 korun, nakoupí ho 8 kusů. Pokud však jeho cena poklesne o 12 korun, nakoupí ho 18 kusů. Víte, že Adamova důchodová elasticita činí 1,2. </vt:lpstr>
      <vt:lpstr>Děkuji za pozornost.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Mikroekonomie 2+1, NPMKB</dc:title>
  <dc:creator>Kamila</dc:creator>
  <cp:lastModifiedBy>Tureckova</cp:lastModifiedBy>
  <cp:revision>30</cp:revision>
  <cp:lastPrinted>2019-08-27T11:07:20Z</cp:lastPrinted>
  <dcterms:created xsi:type="dcterms:W3CDTF">2019-08-09T18:58:20Z</dcterms:created>
  <dcterms:modified xsi:type="dcterms:W3CDTF">2019-08-27T11:07:26Z</dcterms:modified>
</cp:coreProperties>
</file>