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notesMasterIdLst>
    <p:notesMasterId r:id="rId6"/>
  </p:notesMasterIdLst>
  <p:handoutMasterIdLst>
    <p:handoutMasterId r:id="rId7"/>
  </p:handoutMasterIdLst>
  <p:sldIdLst>
    <p:sldId id="256" r:id="rId2"/>
    <p:sldId id="262" r:id="rId3"/>
    <p:sldId id="263" r:id="rId4"/>
    <p:sldId id="261" r:id="rId5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29367A-43F8-4D2C-9391-322B101027AD}" type="datetimeFigureOut">
              <a:rPr lang="cs-CZ" smtClean="0"/>
              <a:t>27.8.2019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CCED7C-6983-4E97-A677-C385DC0EBC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45656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AED473-2180-4F8C-9086-37EE4981C911}" type="datetimeFigureOut">
              <a:rPr lang="cs-CZ" smtClean="0"/>
              <a:t>27.8.2019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B75B3B-A2EA-4CD9-B812-DFF9F83BC9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5976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3A034-5482-4738-8C17-2AA3B42B0B7D}" type="datetime1">
              <a:rPr lang="en-US" smtClean="0"/>
              <a:t>8/27/2019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626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22EEA-EAF2-475A-AEEA-E6E60C3832FC}" type="datetime1">
              <a:rPr lang="en-US" smtClean="0"/>
              <a:t>8/27/2019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840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44387-0D9F-460D-A3E5-ADD501F7FC9B}" type="datetime1">
              <a:rPr lang="en-US" smtClean="0"/>
              <a:t>8/27/2019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871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6F7BA-83FA-48E1-B2BC-299A638034C6}" type="datetime1">
              <a:rPr lang="en-US" smtClean="0"/>
              <a:t>8/27/2019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533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70991-EC6E-477B-86D5-F0053E67D13F}" type="datetime1">
              <a:rPr lang="en-US" smtClean="0"/>
              <a:t>8/27/2019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325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9D4C-9939-4959-ACF4-969C0C9E0A8A}" type="datetime1">
              <a:rPr lang="en-US" smtClean="0"/>
              <a:t>8/27/2019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114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6C4DE-4CA9-40CF-8828-29A4E37E4806}" type="datetime1">
              <a:rPr lang="en-US" smtClean="0"/>
              <a:t>8/27/2019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614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69A0-3BEE-4845-9B87-75319A76CF74}" type="datetime1">
              <a:rPr lang="en-US" smtClean="0"/>
              <a:t>8/27/2019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899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069B3-9BCA-4F6A-B4DD-084B717FFDDD}" type="datetime1">
              <a:rPr lang="en-US" smtClean="0"/>
              <a:t>8/27/2019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852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DB7E5-3E0E-4596-8BCB-430FA947C29A}" type="datetime1">
              <a:rPr lang="en-US" smtClean="0"/>
              <a:t>8/27/2019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530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0C2AD-E6CF-4B74-90E9-F1E448D1B993}" type="datetime1">
              <a:rPr lang="en-US" smtClean="0"/>
              <a:t>8/27/2019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056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AE4C226-66C9-442D-B297-E0189F00916F}" type="datetime1">
              <a:rPr lang="en-US" smtClean="0"/>
              <a:t>8/27/2019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86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90EB472E-7CA6-4C2D-81E9-CD39A44F0B8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AE0A0486-F672-4FEF-A0A9-E6C3B7E3A54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761999"/>
            <a:ext cx="3289875" cy="5334001"/>
          </a:xfrm>
          <a:prstGeom prst="rect">
            <a:avLst/>
          </a:prstGeom>
          <a:solidFill>
            <a:srgbClr val="C8C8C8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4689BC21-5566-4B70-91EA-44B4299CB3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411870" y="761999"/>
            <a:ext cx="8790301" cy="3810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="" xmlns:a16="http://schemas.microsoft.com/office/drawing/2014/main" id="{13DC3DE2-B30B-4A94-BF06-430988550C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22622" y="1298448"/>
            <a:ext cx="8286027" cy="3273552"/>
          </a:xfrm>
        </p:spPr>
        <p:txBody>
          <a:bodyPr anchor="b">
            <a:normAutofit fontScale="90000"/>
          </a:bodyPr>
          <a:lstStyle/>
          <a:p>
            <a:r>
              <a:rPr lang="cs-CZ" sz="60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Mikroekonomie</a:t>
            </a:r>
            <a:r>
              <a:rPr lang="cs-CZ" sz="60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r>
              <a:rPr lang="cs-CZ" sz="60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NPMKB/2+1</a:t>
            </a:r>
            <a:r>
              <a:rPr lang="cs-CZ" sz="4800" dirty="0"/>
              <a:t/>
            </a:r>
            <a:br>
              <a:rPr lang="cs-CZ" sz="4800" dirty="0"/>
            </a:br>
            <a:r>
              <a:rPr lang="cs-CZ" sz="4800" dirty="0"/>
              <a:t/>
            </a:r>
            <a:br>
              <a:rPr lang="cs-CZ" sz="4800" dirty="0"/>
            </a:br>
            <a:r>
              <a:rPr lang="cs-CZ" sz="4800" dirty="0"/>
              <a:t/>
            </a:r>
            <a:br>
              <a:rPr lang="cs-CZ" sz="4800" dirty="0"/>
            </a:br>
            <a:r>
              <a:rPr lang="cs-CZ" b="1" dirty="0"/>
              <a:t>Teorie spotřebitele, </a:t>
            </a:r>
            <a:r>
              <a:rPr lang="cs-CZ" b="1" dirty="0" err="1" smtClean="0"/>
              <a:t>mezičasový</a:t>
            </a:r>
            <a:r>
              <a:rPr lang="cs-CZ" b="1" dirty="0" smtClean="0"/>
              <a:t> výběr</a:t>
            </a:r>
            <a:endParaRPr lang="cs-CZ" sz="4800" dirty="0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7F1FCE6A-97BC-41EB-809A-50936E0F94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400889" y="4684418"/>
            <a:ext cx="8801282" cy="1411582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4E689239-7EEA-430F-BDDA-0BCCA2E483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22622" y="5006151"/>
            <a:ext cx="7187529" cy="768116"/>
          </a:xfrm>
        </p:spPr>
        <p:txBody>
          <a:bodyPr anchor="t">
            <a:normAutofit/>
          </a:bodyPr>
          <a:lstStyle/>
          <a:p>
            <a:r>
              <a:rPr lang="cs-CZ" sz="4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Ing. Kamila Turečková, Ph.D.</a:t>
            </a:r>
          </a:p>
        </p:txBody>
      </p:sp>
      <p:sp>
        <p:nvSpPr>
          <p:cNvPr id="9" name="Nadpis 1">
            <a:extLst>
              <a:ext uri="{FF2B5EF4-FFF2-40B4-BE49-F238E27FC236}">
                <a16:creationId xmlns="" xmlns:a16="http://schemas.microsoft.com/office/drawing/2014/main" id="{02C27CEA-B5F6-49D4-B2AF-1A0FDD95B6B1}"/>
              </a:ext>
            </a:extLst>
          </p:cNvPr>
          <p:cNvSpPr txBox="1">
            <a:spLocks/>
          </p:cNvSpPr>
          <p:nvPr/>
        </p:nvSpPr>
        <p:spPr>
          <a:xfrm>
            <a:off x="183351" y="866300"/>
            <a:ext cx="2923834" cy="50994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900" kern="1200" spc="-10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6000" b="1" dirty="0">
                <a:solidFill>
                  <a:schemeClr val="accent5">
                    <a:lumMod val="50000"/>
                  </a:schemeClr>
                </a:solidFill>
              </a:rPr>
              <a:t>příklady</a:t>
            </a:r>
          </a:p>
          <a:p>
            <a:r>
              <a:rPr lang="cs-CZ" sz="8800" b="1" dirty="0">
                <a:solidFill>
                  <a:schemeClr val="accent5">
                    <a:lumMod val="50000"/>
                  </a:schemeClr>
                </a:solidFill>
              </a:rPr>
              <a:t>3</a:t>
            </a:r>
            <a:r>
              <a:rPr lang="cs-CZ" sz="8800" b="1" dirty="0" smtClean="0">
                <a:solidFill>
                  <a:schemeClr val="accent5">
                    <a:lumMod val="50000"/>
                  </a:schemeClr>
                </a:solidFill>
              </a:rPr>
              <a:t>/8</a:t>
            </a:r>
            <a:endParaRPr lang="cs-CZ" sz="6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87ADC98A-A070-4ADD-93E1-CD8629C09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413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AAFE30E4-1C47-4051-94C2-6D6362EA4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782053"/>
            <a:ext cx="3417904" cy="5289197"/>
          </a:xfrm>
        </p:spPr>
        <p:txBody>
          <a:bodyPr>
            <a:normAutofit fontScale="90000"/>
          </a:bodyPr>
          <a:lstStyle/>
          <a:p>
            <a:r>
              <a:rPr lang="cs-CZ" sz="3100" dirty="0"/>
              <a:t>Víte, že Adamův současný důchod činí 28000 Kč (</a:t>
            </a:r>
            <a:r>
              <a:rPr lang="cs-CZ" sz="3100" b="1" dirty="0"/>
              <a:t>Y</a:t>
            </a:r>
            <a:r>
              <a:rPr lang="cs-CZ" sz="3100" b="1" baseline="-25000" dirty="0"/>
              <a:t>0</a:t>
            </a:r>
            <a:r>
              <a:rPr lang="cs-CZ" sz="3100" b="1" dirty="0"/>
              <a:t>=28000</a:t>
            </a:r>
            <a:r>
              <a:rPr lang="cs-CZ" sz="3100" dirty="0"/>
              <a:t>) a jeho současná spotřeba má hodnotu 19000 Kč (</a:t>
            </a:r>
            <a:r>
              <a:rPr lang="cs-CZ" sz="3100" b="1" dirty="0"/>
              <a:t>C</a:t>
            </a:r>
            <a:r>
              <a:rPr lang="cs-CZ" sz="3100" b="1" baseline="-25000" dirty="0"/>
              <a:t>0</a:t>
            </a:r>
            <a:r>
              <a:rPr lang="cs-CZ" sz="3100" b="1" dirty="0"/>
              <a:t>=19000</a:t>
            </a:r>
            <a:r>
              <a:rPr lang="cs-CZ" sz="3100" dirty="0"/>
              <a:t>). Úroková míra je 5 % (</a:t>
            </a:r>
            <a:r>
              <a:rPr lang="cs-CZ" sz="3100" b="1" dirty="0"/>
              <a:t>r=0,05</a:t>
            </a:r>
            <a:r>
              <a:rPr lang="cs-CZ" sz="3100" dirty="0"/>
              <a:t>). Adamův budoucí příjem bude 32000 (</a:t>
            </a:r>
            <a:r>
              <a:rPr lang="cs-CZ" sz="3100" b="1" dirty="0"/>
              <a:t>Y</a:t>
            </a:r>
            <a:r>
              <a:rPr lang="cs-CZ" sz="3100" b="1" baseline="-25000" dirty="0"/>
              <a:t>1</a:t>
            </a:r>
            <a:r>
              <a:rPr lang="cs-CZ" sz="3100" b="1" dirty="0"/>
              <a:t>=32000</a:t>
            </a:r>
            <a:r>
              <a:rPr lang="cs-CZ" sz="3100" dirty="0"/>
              <a:t>). </a:t>
            </a:r>
            <a:r>
              <a:rPr lang="cs-CZ" sz="3100" dirty="0">
                <a:solidFill>
                  <a:schemeClr val="tx1"/>
                </a:solidFill>
              </a:rPr>
              <a:t/>
            </a:r>
            <a:br>
              <a:rPr lang="cs-CZ" sz="3100" dirty="0">
                <a:solidFill>
                  <a:schemeClr val="tx1"/>
                </a:solidFill>
              </a:rPr>
            </a:br>
            <a:r>
              <a:rPr lang="cs-CZ" sz="3200" dirty="0">
                <a:solidFill>
                  <a:schemeClr val="tx1"/>
                </a:solidFill>
              </a:rPr>
              <a:t/>
            </a:r>
            <a:br>
              <a:rPr lang="cs-CZ" sz="3200" dirty="0">
                <a:solidFill>
                  <a:schemeClr val="tx1"/>
                </a:solidFill>
              </a:rPr>
            </a:br>
            <a:r>
              <a:rPr lang="cs-CZ" sz="3200" dirty="0">
                <a:solidFill>
                  <a:schemeClr val="tx1"/>
                </a:solidFill>
              </a:rPr>
              <a:t> </a:t>
            </a:r>
            <a:endParaRPr lang="cs-CZ" sz="4000" b="1" dirty="0">
              <a:solidFill>
                <a:schemeClr val="tx1"/>
              </a:solidFill>
            </a:endParaRPr>
          </a:p>
        </p:txBody>
      </p:sp>
      <p:sp>
        <p:nvSpPr>
          <p:cNvPr id="4" name="Nadpis 1">
            <a:extLst>
              <a:ext uri="{FF2B5EF4-FFF2-40B4-BE49-F238E27FC236}">
                <a16:creationId xmlns="" xmlns:a16="http://schemas.microsoft.com/office/drawing/2014/main" id="{B83A0A8C-9132-40E4-9FE8-DFB090E47DCA}"/>
              </a:ext>
            </a:extLst>
          </p:cNvPr>
          <p:cNvSpPr txBox="1">
            <a:spLocks/>
          </p:cNvSpPr>
          <p:nvPr/>
        </p:nvSpPr>
        <p:spPr>
          <a:xfrm rot="10800000" flipV="1">
            <a:off x="152399" y="97654"/>
            <a:ext cx="2102528" cy="5948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>
                <a:solidFill>
                  <a:schemeClr val="tx1"/>
                </a:solidFill>
              </a:rPr>
              <a:t>1. příklad</a:t>
            </a:r>
            <a:endParaRPr lang="cs-CZ" sz="4400" b="1" dirty="0">
              <a:solidFill>
                <a:schemeClr val="tx1"/>
              </a:solidFill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="" xmlns:a16="http://schemas.microsoft.com/office/drawing/2014/main" id="{4E679B79-91DD-4C5B-A256-B69463FD9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chemeClr val="tx1"/>
                </a:solidFill>
              </a:rPr>
              <a:pPr/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Nadpis 1">
            <a:extLst>
              <a:ext uri="{FF2B5EF4-FFF2-40B4-BE49-F238E27FC236}">
                <a16:creationId xmlns="" xmlns:a16="http://schemas.microsoft.com/office/drawing/2014/main" id="{875D3072-AC9A-4A6F-B7DF-A807A16099F3}"/>
              </a:ext>
            </a:extLst>
          </p:cNvPr>
          <p:cNvSpPr txBox="1">
            <a:spLocks/>
          </p:cNvSpPr>
          <p:nvPr/>
        </p:nvSpPr>
        <p:spPr>
          <a:xfrm>
            <a:off x="3260436" y="0"/>
            <a:ext cx="8904626" cy="6857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anose="020B0604020202020204" pitchFamily="34" charset="0"/>
              <a:buChar char="•"/>
            </a:pPr>
            <a:endParaRPr lang="cs-CZ" sz="8000" i="1" dirty="0" smtClean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8000" i="1" dirty="0" smtClean="0">
                <a:solidFill>
                  <a:schemeClr val="tx1"/>
                </a:solidFill>
              </a:rPr>
              <a:t>určete </a:t>
            </a:r>
            <a:r>
              <a:rPr lang="cs-CZ" sz="8000" i="1" dirty="0">
                <a:solidFill>
                  <a:schemeClr val="tx1"/>
                </a:solidFill>
              </a:rPr>
              <a:t>Adamovu současnou a budoucí maximální </a:t>
            </a:r>
            <a:r>
              <a:rPr lang="cs-CZ" sz="8000" i="1" dirty="0" smtClean="0">
                <a:solidFill>
                  <a:schemeClr val="tx1"/>
                </a:solidFill>
              </a:rPr>
              <a:t>spotřebu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8000" i="1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8000" i="1" dirty="0" smtClean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8000" i="1" dirty="0" smtClean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8000" i="1" dirty="0" smtClean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8000" i="1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8000" i="1" dirty="0">
                <a:solidFill>
                  <a:schemeClr val="tx1"/>
                </a:solidFill>
              </a:rPr>
              <a:t>stanovte směrnici jeho rozpočtového omezení</a:t>
            </a:r>
            <a:r>
              <a:rPr lang="cs-CZ" sz="8000" i="1" dirty="0" smtClean="0">
                <a:solidFill>
                  <a:schemeClr val="tx1"/>
                </a:solidFill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8000" i="1" dirty="0" smtClean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8000" i="1" dirty="0" smtClean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8000" i="1" dirty="0">
              <a:solidFill>
                <a:schemeClr val="tx1"/>
              </a:solidFill>
            </a:endParaRPr>
          </a:p>
          <a:p>
            <a:endParaRPr lang="cs-CZ" sz="8000" i="1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8000" i="1" dirty="0">
                <a:solidFill>
                  <a:schemeClr val="tx1"/>
                </a:solidFill>
              </a:rPr>
              <a:t>nakreslete linii rozpočtového omezení (BL) </a:t>
            </a:r>
            <a:r>
              <a:rPr lang="cs-CZ" sz="8000" i="1" dirty="0" smtClean="0">
                <a:solidFill>
                  <a:schemeClr val="tx1"/>
                </a:solidFill>
              </a:rPr>
              <a:t>                                                                                                   a </a:t>
            </a:r>
            <a:r>
              <a:rPr lang="cs-CZ" sz="8000" i="1" dirty="0">
                <a:solidFill>
                  <a:schemeClr val="tx1"/>
                </a:solidFill>
              </a:rPr>
              <a:t>na části úseku BL určete její </a:t>
            </a:r>
            <a:r>
              <a:rPr lang="cs-CZ" sz="8000" i="1" dirty="0" smtClean="0">
                <a:solidFill>
                  <a:schemeClr val="tx1"/>
                </a:solidFill>
              </a:rPr>
              <a:t>směrnici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8000" i="1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8000" i="1" dirty="0" smtClean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8000" i="1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8000" i="1" dirty="0" smtClean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8000" i="1" dirty="0" smtClean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8000" i="1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8000" i="1" dirty="0">
                <a:solidFill>
                  <a:schemeClr val="tx1"/>
                </a:solidFill>
              </a:rPr>
              <a:t>zakreslete do grafu současnou spotřebu, určete výši současných úspor a jejich hodnotu v budoucnu, opět zakreslete do </a:t>
            </a:r>
            <a:r>
              <a:rPr lang="cs-CZ" sz="8000" i="1" dirty="0" smtClean="0">
                <a:solidFill>
                  <a:schemeClr val="tx1"/>
                </a:solidFill>
              </a:rPr>
              <a:t>grafu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8000" i="1" dirty="0" smtClean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8000" i="1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8000" i="1" dirty="0" smtClean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8000" i="1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8000" i="1" dirty="0" smtClean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8000" i="1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8000" i="1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8000" i="1" dirty="0">
                <a:solidFill>
                  <a:schemeClr val="tx1"/>
                </a:solidFill>
              </a:rPr>
              <a:t>určete výši budoucí spotřeby a zakreslete do grafu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i="1" dirty="0">
              <a:solidFill>
                <a:schemeClr val="tx1"/>
              </a:solidFill>
            </a:endParaRPr>
          </a:p>
          <a:p>
            <a:r>
              <a:rPr lang="cs-CZ" sz="3200" dirty="0">
                <a:solidFill>
                  <a:schemeClr val="tx1"/>
                </a:solidFill>
              </a:rPr>
              <a:t/>
            </a:r>
            <a:br>
              <a:rPr lang="cs-CZ" sz="3200" dirty="0">
                <a:solidFill>
                  <a:schemeClr val="tx1"/>
                </a:solidFill>
              </a:rPr>
            </a:br>
            <a:r>
              <a:rPr lang="cs-CZ" sz="3200" dirty="0">
                <a:solidFill>
                  <a:schemeClr val="tx1"/>
                </a:solidFill>
              </a:rPr>
              <a:t> </a:t>
            </a:r>
            <a:endParaRPr lang="cs-CZ" sz="3200" dirty="0" smtClean="0">
              <a:solidFill>
                <a:schemeClr val="tx1"/>
              </a:solidFill>
            </a:endParaRPr>
          </a:p>
          <a:p>
            <a:endParaRPr lang="cs-CZ" sz="3200" b="1" dirty="0">
              <a:solidFill>
                <a:schemeClr val="tx1"/>
              </a:solidFill>
            </a:endParaRPr>
          </a:p>
          <a:p>
            <a:endParaRPr lang="cs-CZ" sz="3200" b="1" dirty="0" smtClean="0">
              <a:solidFill>
                <a:schemeClr val="tx1"/>
              </a:solidFill>
            </a:endParaRPr>
          </a:p>
          <a:p>
            <a:endParaRPr lang="cs-CZ" sz="3200" b="1" dirty="0">
              <a:solidFill>
                <a:schemeClr val="tx1"/>
              </a:solidFill>
            </a:endParaRPr>
          </a:p>
          <a:p>
            <a:endParaRPr lang="cs-CZ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077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AAFE30E4-1C47-4051-94C2-6D6362EA4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864107"/>
            <a:ext cx="3417904" cy="5207143"/>
          </a:xfrm>
        </p:spPr>
        <p:txBody>
          <a:bodyPr>
            <a:normAutofit/>
          </a:bodyPr>
          <a:lstStyle/>
          <a:p>
            <a:r>
              <a:rPr lang="cs-CZ" dirty="0"/>
              <a:t>Předpokládejme, že Eva očekává, že v prvním roce vydělá </a:t>
            </a:r>
            <a:r>
              <a:rPr lang="cs-CZ" b="1" dirty="0"/>
              <a:t>450 000 Kč</a:t>
            </a:r>
            <a:r>
              <a:rPr lang="cs-CZ" dirty="0"/>
              <a:t> a v druhém roce </a:t>
            </a:r>
            <a:r>
              <a:rPr lang="cs-CZ" b="1" dirty="0"/>
              <a:t>510 000 Kč</a:t>
            </a:r>
            <a:r>
              <a:rPr lang="cs-CZ" dirty="0"/>
              <a:t>. Úroková míra činí </a:t>
            </a:r>
            <a:r>
              <a:rPr lang="cs-CZ" b="1" dirty="0"/>
              <a:t>4 %</a:t>
            </a:r>
            <a:r>
              <a:rPr lang="cs-CZ" dirty="0"/>
              <a:t>. Vše také </a:t>
            </a:r>
            <a:r>
              <a:rPr lang="cs-CZ" u="sng" dirty="0"/>
              <a:t>znázorněte graficky.</a:t>
            </a:r>
            <a:endParaRPr lang="cs-CZ" sz="4000" b="1" dirty="0">
              <a:solidFill>
                <a:schemeClr val="tx1"/>
              </a:solidFill>
            </a:endParaRPr>
          </a:p>
        </p:txBody>
      </p:sp>
      <p:sp>
        <p:nvSpPr>
          <p:cNvPr id="4" name="Nadpis 1">
            <a:extLst>
              <a:ext uri="{FF2B5EF4-FFF2-40B4-BE49-F238E27FC236}">
                <a16:creationId xmlns="" xmlns:a16="http://schemas.microsoft.com/office/drawing/2014/main" id="{B83A0A8C-9132-40E4-9FE8-DFB090E47DCA}"/>
              </a:ext>
            </a:extLst>
          </p:cNvPr>
          <p:cNvSpPr txBox="1">
            <a:spLocks/>
          </p:cNvSpPr>
          <p:nvPr/>
        </p:nvSpPr>
        <p:spPr>
          <a:xfrm rot="10800000" flipV="1">
            <a:off x="152399" y="97654"/>
            <a:ext cx="2102528" cy="5948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>
                <a:solidFill>
                  <a:schemeClr val="tx1"/>
                </a:solidFill>
              </a:rPr>
              <a:t>2. příklad</a:t>
            </a:r>
            <a:endParaRPr lang="cs-CZ" sz="4400" b="1" dirty="0">
              <a:solidFill>
                <a:schemeClr val="tx1"/>
              </a:solidFill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="" xmlns:a16="http://schemas.microsoft.com/office/drawing/2014/main" id="{4E679B79-91DD-4C5B-A256-B69463FD9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chemeClr val="tx1"/>
                </a:solidFill>
              </a:rPr>
              <a:pPr/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Nadpis 1">
            <a:extLst>
              <a:ext uri="{FF2B5EF4-FFF2-40B4-BE49-F238E27FC236}">
                <a16:creationId xmlns="" xmlns:a16="http://schemas.microsoft.com/office/drawing/2014/main" id="{875D3072-AC9A-4A6F-B7DF-A807A16099F3}"/>
              </a:ext>
            </a:extLst>
          </p:cNvPr>
          <p:cNvSpPr txBox="1">
            <a:spLocks/>
          </p:cNvSpPr>
          <p:nvPr/>
        </p:nvSpPr>
        <p:spPr>
          <a:xfrm>
            <a:off x="3251201" y="0"/>
            <a:ext cx="8913862" cy="6858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i="1" dirty="0">
                <a:solidFill>
                  <a:schemeClr val="tx1"/>
                </a:solidFill>
              </a:rPr>
              <a:t>jaká je maximální částka, </a:t>
            </a:r>
            <a:r>
              <a:rPr lang="cs-CZ" sz="2200" i="1" dirty="0">
                <a:solidFill>
                  <a:schemeClr val="tx1"/>
                </a:solidFill>
              </a:rPr>
              <a:t> </a:t>
            </a:r>
            <a:r>
              <a:rPr lang="cs-CZ" sz="2200" i="1" dirty="0" smtClean="0">
                <a:solidFill>
                  <a:schemeClr val="tx1"/>
                </a:solidFill>
              </a:rPr>
              <a:t>                                                                                                          </a:t>
            </a:r>
            <a:r>
              <a:rPr lang="cs-CZ" sz="2200" i="1" dirty="0" smtClean="0">
                <a:solidFill>
                  <a:schemeClr val="tx1"/>
                </a:solidFill>
              </a:rPr>
              <a:t>kterou </a:t>
            </a:r>
            <a:r>
              <a:rPr lang="cs-CZ" sz="2200" i="1" dirty="0">
                <a:solidFill>
                  <a:schemeClr val="tx1"/>
                </a:solidFill>
              </a:rPr>
              <a:t>může Eva utratit v prvním </a:t>
            </a:r>
            <a:r>
              <a:rPr lang="cs-CZ" sz="2200" i="1" dirty="0" smtClean="0">
                <a:solidFill>
                  <a:schemeClr val="tx1"/>
                </a:solidFill>
              </a:rPr>
              <a:t>roce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i="1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i="1" dirty="0" smtClean="0">
              <a:solidFill>
                <a:schemeClr val="tx1"/>
              </a:solidFill>
            </a:endParaRPr>
          </a:p>
          <a:p>
            <a:endParaRPr lang="cs-CZ" sz="2200" i="1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i="1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i="1" dirty="0">
                <a:solidFill>
                  <a:schemeClr val="tx1"/>
                </a:solidFill>
              </a:rPr>
              <a:t>jaká je maximální částka, </a:t>
            </a:r>
            <a:r>
              <a:rPr lang="cs-CZ" sz="2200" i="1" dirty="0" smtClean="0">
                <a:solidFill>
                  <a:schemeClr val="tx1"/>
                </a:solidFill>
              </a:rPr>
              <a:t>                                                                                                               kterou </a:t>
            </a:r>
            <a:r>
              <a:rPr lang="cs-CZ" sz="2200" i="1" dirty="0">
                <a:solidFill>
                  <a:schemeClr val="tx1"/>
                </a:solidFill>
              </a:rPr>
              <a:t>může Eva utratit ve druhém </a:t>
            </a:r>
            <a:r>
              <a:rPr lang="cs-CZ" sz="2200" i="1" dirty="0" smtClean="0">
                <a:solidFill>
                  <a:schemeClr val="tx1"/>
                </a:solidFill>
              </a:rPr>
              <a:t>roce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i="1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i="1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i="1" dirty="0" smtClean="0">
              <a:solidFill>
                <a:schemeClr val="tx1"/>
              </a:solidFill>
            </a:endParaRPr>
          </a:p>
          <a:p>
            <a:endParaRPr lang="cs-CZ" sz="2200" i="1" smtClean="0">
              <a:solidFill>
                <a:schemeClr val="tx1"/>
              </a:solidFill>
            </a:endParaRPr>
          </a:p>
          <a:p>
            <a:endParaRPr lang="cs-CZ" sz="2200" i="1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i="1" dirty="0">
                <a:solidFill>
                  <a:schemeClr val="tx1"/>
                </a:solidFill>
              </a:rPr>
              <a:t>určete Evinu budoucí spotřebu, pokud si v prvním roce navíc půjčí 100 000 </a:t>
            </a:r>
            <a:r>
              <a:rPr lang="cs-CZ" sz="2200" i="1" dirty="0" smtClean="0">
                <a:solidFill>
                  <a:schemeClr val="tx1"/>
                </a:solidFill>
              </a:rPr>
              <a:t>Kč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i="1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i="1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i="1" dirty="0" smtClean="0">
              <a:solidFill>
                <a:schemeClr val="tx1"/>
              </a:solidFill>
            </a:endParaRPr>
          </a:p>
          <a:p>
            <a:endParaRPr lang="cs-CZ" sz="22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i="1" dirty="0">
                <a:solidFill>
                  <a:schemeClr val="tx1"/>
                </a:solidFill>
              </a:rPr>
              <a:t>určete Evinu budoucí spotřebu, pokud si naopak v prvním roce ušetří 80 000 Kč</a:t>
            </a:r>
            <a:r>
              <a:rPr lang="cs-CZ" sz="3200" dirty="0">
                <a:solidFill>
                  <a:schemeClr val="tx1"/>
                </a:solidFill>
              </a:rPr>
              <a:t/>
            </a:r>
            <a:br>
              <a:rPr lang="cs-CZ" sz="3200" dirty="0">
                <a:solidFill>
                  <a:schemeClr val="tx1"/>
                </a:solidFill>
              </a:rPr>
            </a:br>
            <a:r>
              <a:rPr lang="cs-CZ" sz="3200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25446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="" xmlns:a16="http://schemas.microsoft.com/office/drawing/2014/main" id="{B4B5CC49-6FAE-42FA-99B6-A3FDA8C6884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Nadpis 3">
            <a:extLst>
              <a:ext uri="{FF2B5EF4-FFF2-40B4-BE49-F238E27FC236}">
                <a16:creationId xmlns="" xmlns:a16="http://schemas.microsoft.com/office/drawing/2014/main" id="{D95FC61E-1B21-4708-A6C6-5E6B205EB7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3295" y="1083732"/>
            <a:ext cx="5509628" cy="4690534"/>
          </a:xfrm>
        </p:spPr>
        <p:txBody>
          <a:bodyPr anchor="ctr">
            <a:normAutofit/>
          </a:bodyPr>
          <a:lstStyle/>
          <a:p>
            <a:pPr algn="r"/>
            <a:r>
              <a:rPr lang="cs-CZ" sz="7200">
                <a:solidFill>
                  <a:schemeClr val="tx1">
                    <a:lumMod val="75000"/>
                    <a:lumOff val="25000"/>
                  </a:schemeClr>
                </a:solidFill>
              </a:rPr>
              <a:t>Děkuji za pozornost.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E6BC9B4A-2119-4645-B4CA-7817D5FAF4B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761999"/>
            <a:ext cx="128693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3" name="Straight Connector 12">
            <a:extLst>
              <a:ext uri="{FF2B5EF4-FFF2-40B4-BE49-F238E27FC236}">
                <a16:creationId xmlns="" xmlns:a16="http://schemas.microsoft.com/office/drawing/2014/main" id="{158D888F-D87A-4C3C-BD82-273E4C8C5E8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7534656" y="2085681"/>
            <a:ext cx="0" cy="2686639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99A2CD81-3BB6-4ED6-A50F-DC14F37A95C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1685778" y="767825"/>
            <a:ext cx="508012" cy="5328173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="" xmlns:a16="http://schemas.microsoft.com/office/drawing/2014/main" id="{108E0EB3-70ED-427A-8D4A-82A52A917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425030"/>
      </p:ext>
    </p:extLst>
  </p:cSld>
  <p:clrMapOvr>
    <a:masterClrMapping/>
  </p:clrMapOvr>
</p:sld>
</file>

<file path=ppt/theme/theme1.xml><?xml version="1.0" encoding="utf-8"?>
<a:theme xmlns:a="http://schemas.openxmlformats.org/drawingml/2006/main" name="Rámeček">
  <a:themeElements>
    <a:clrScheme name="Rámeček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Rámeček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Rámeček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18A1B607-7BAE-46D6-8090-545AC7BDD739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169</Words>
  <Application>Microsoft Office PowerPoint</Application>
  <PresentationFormat>Širokoúhlá obrazovka</PresentationFormat>
  <Paragraphs>62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9" baseType="lpstr">
      <vt:lpstr>Arial</vt:lpstr>
      <vt:lpstr>Calibri</vt:lpstr>
      <vt:lpstr>Corbel</vt:lpstr>
      <vt:lpstr>Wingdings 2</vt:lpstr>
      <vt:lpstr>Rámeček</vt:lpstr>
      <vt:lpstr>Mikroekonomie NPMKB/2+1   Teorie spotřebitele, mezičasový výběr</vt:lpstr>
      <vt:lpstr>Víte, že Adamův současný důchod činí 28000 Kč (Y0=28000) a jeho současná spotřeba má hodnotu 19000 Kč (C0=19000). Úroková míra je 5 % (r=0,05). Adamův budoucí příjem bude 32000 (Y1=32000).    </vt:lpstr>
      <vt:lpstr>Předpokládejme, že Eva očekává, že v prvním roce vydělá 450 000 Kč a v druhém roce 510 000 Kč. Úroková míra činí 4 %. Vše také znázorněte graficky.</vt:lpstr>
      <vt:lpstr>Děkuji za pozornost.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Mikroekonomie 2+1, NPMKB</dc:title>
  <dc:creator>Kamila</dc:creator>
  <cp:lastModifiedBy>Tureckova</cp:lastModifiedBy>
  <cp:revision>30</cp:revision>
  <cp:lastPrinted>2019-08-27T11:09:29Z</cp:lastPrinted>
  <dcterms:created xsi:type="dcterms:W3CDTF">2019-08-09T18:58:20Z</dcterms:created>
  <dcterms:modified xsi:type="dcterms:W3CDTF">2019-08-27T11:09:42Z</dcterms:modified>
</cp:coreProperties>
</file>