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3" r:id="rId4"/>
    <p:sldId id="264" r:id="rId5"/>
    <p:sldId id="261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65BAD-5F75-4CFE-A94C-97BC8BA17EC8}" type="datetimeFigureOut">
              <a:rPr lang="cs-CZ" smtClean="0"/>
              <a:t>31.08.2019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1A1A5-D125-437E-AAEA-8FCCE3E005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777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D473-2180-4F8C-9086-37EE4981C911}" type="datetimeFigureOut">
              <a:rPr lang="cs-CZ" smtClean="0"/>
              <a:t>31.08.2019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5B3B-A2EA-4CD9-B812-DFF9F83BC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7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034-5482-4738-8C17-2AA3B42B0B7D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2EEA-EAF2-475A-AEEA-E6E60C3832FC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387-0D9F-460D-A3E5-ADD501F7FC9B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7BA-83FA-48E1-B2BC-299A638034C6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0991-EC6E-477B-86D5-F0053E67D13F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D4C-9939-4959-ACF4-969C0C9E0A8A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4DE-4CA9-40CF-8828-29A4E37E4806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69A0-3BEE-4845-9B87-75319A76CF74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69B3-9BCA-4F6A-B4DD-084B717FFDDD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7E5-3E0E-4596-8BCB-430FA947C29A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2AD-E6CF-4B74-90E9-F1E448D1B993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E4C226-66C9-442D-B297-E0189F00916F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8286027" cy="3273552"/>
          </a:xfrm>
        </p:spPr>
        <p:txBody>
          <a:bodyPr anchor="b">
            <a:normAutofit fontScale="90000"/>
          </a:bodyPr>
          <a:lstStyle/>
          <a:p>
            <a:r>
              <a:rPr lang="cs-CZ" sz="6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Mikroekonomie</a:t>
            </a:r>
            <a:r>
              <a:rPr lang="cs-CZ" sz="6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6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NPMKB/2+1</a:t>
            </a:r>
            <a:br>
              <a:rPr lang="cs-CZ" sz="4800" dirty="0"/>
            </a:br>
            <a:br>
              <a:rPr lang="cs-CZ" sz="4800" dirty="0"/>
            </a:br>
            <a:br>
              <a:rPr lang="cs-CZ" sz="4800" dirty="0"/>
            </a:br>
            <a:r>
              <a:rPr lang="cs-CZ" b="1" dirty="0"/>
              <a:t>Nákladové optimum firmy</a:t>
            </a:r>
            <a:endParaRPr lang="cs-CZ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2C27CEA-B5F6-49D4-B2AF-1A0FDD95B6B1}"/>
              </a:ext>
            </a:extLst>
          </p:cNvPr>
          <p:cNvSpPr txBox="1">
            <a:spLocks/>
          </p:cNvSpPr>
          <p:nvPr/>
        </p:nvSpPr>
        <p:spPr>
          <a:xfrm>
            <a:off x="183351" y="866300"/>
            <a:ext cx="2923834" cy="50994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b="1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r>
              <a:rPr lang="cs-CZ" sz="8800" b="1" dirty="0">
                <a:solidFill>
                  <a:schemeClr val="accent5">
                    <a:lumMod val="50000"/>
                  </a:schemeClr>
                </a:solidFill>
              </a:rPr>
              <a:t>4/8</a:t>
            </a:r>
            <a:endParaRPr lang="cs-CZ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ADC98A-A070-4ADD-93E1-CD8629C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 fontScale="90000"/>
          </a:bodyPr>
          <a:lstStyle/>
          <a:p>
            <a:r>
              <a:rPr lang="cs-CZ" dirty="0"/>
              <a:t>U firmy známe tuto produkční funkci: </a:t>
            </a:r>
            <a:r>
              <a:rPr lang="cs-CZ" b="1" dirty="0"/>
              <a:t>TP=160L-2L</a:t>
            </a:r>
            <a:r>
              <a:rPr lang="cs-CZ" b="1" baseline="30000" dirty="0"/>
              <a:t>2</a:t>
            </a:r>
            <a:r>
              <a:rPr lang="cs-CZ" dirty="0"/>
              <a:t> </a:t>
            </a:r>
            <a:br>
              <a:rPr lang="cs-CZ" dirty="0"/>
            </a:br>
            <a:r>
              <a:rPr lang="cs-CZ" u="sng" dirty="0"/>
              <a:t>(Q a TP je stejná proměnná, jedná se jen o jinak zapsaný celkový výstup firmy)</a:t>
            </a:r>
            <a:br>
              <a:rPr lang="cs-CZ" dirty="0"/>
            </a:br>
            <a:br>
              <a:rPr lang="cs-CZ" sz="3200" dirty="0">
                <a:solidFill>
                  <a:schemeClr val="tx1"/>
                </a:solidFill>
              </a:rPr>
            </a:b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1.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60436" y="0"/>
            <a:ext cx="8904626" cy="6857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8800" i="1" dirty="0">
                <a:solidFill>
                  <a:schemeClr val="tx1"/>
                </a:solidFill>
              </a:rPr>
              <a:t>určete podle funkce celkového produktu, zda se jedná o firmu v krátkém nebo dlouhém období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8800" i="1" dirty="0">
                <a:solidFill>
                  <a:schemeClr val="tx1"/>
                </a:solidFill>
              </a:rPr>
              <a:t>určete funkce průměrného a mezního produktu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endParaRPr lang="cs-CZ" sz="8800" i="1" dirty="0">
              <a:solidFill>
                <a:schemeClr val="tx1"/>
              </a:solidFill>
            </a:endParaRPr>
          </a:p>
          <a:p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8800" i="1" dirty="0">
                <a:solidFill>
                  <a:schemeClr val="tx1"/>
                </a:solidFill>
              </a:rPr>
              <a:t>určete velikost celkového, průměrného a mezního                                                     produktu, který vyprodukují 4 zaměstnanci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8800" i="1" dirty="0">
                <a:solidFill>
                  <a:schemeClr val="tx1"/>
                </a:solidFill>
              </a:rPr>
              <a:t>stanovte počet zaměstnanců, při němž firma maximalizuje svoji produkci a pro tento počet zaměstnanců stanovte velikost celkového, průměrného i mezního produktu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800" i="1" dirty="0">
              <a:solidFill>
                <a:schemeClr val="tx1"/>
              </a:solidFill>
            </a:endParaRPr>
          </a:p>
          <a:p>
            <a:endParaRPr lang="cs-CZ" sz="8800" i="1" dirty="0">
              <a:solidFill>
                <a:schemeClr val="tx1"/>
              </a:solidFill>
            </a:endParaRPr>
          </a:p>
          <a:p>
            <a:endParaRPr lang="cs-CZ" sz="8800" i="1" dirty="0">
              <a:solidFill>
                <a:schemeClr val="tx1"/>
              </a:solidFill>
            </a:endParaRPr>
          </a:p>
          <a:p>
            <a:endParaRPr lang="cs-CZ" sz="8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8800" i="1" dirty="0">
                <a:solidFill>
                  <a:schemeClr val="tx1"/>
                </a:solidFill>
              </a:rPr>
              <a:t>vše jednoduše nakreslete</a:t>
            </a:r>
            <a:endParaRPr lang="cs-CZ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7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/>
          </a:bodyPr>
          <a:lstStyle/>
          <a:p>
            <a:r>
              <a:rPr lang="cs-CZ" sz="2800" dirty="0"/>
              <a:t>Pekárna vyrábí domácí bábovky. Zaměstnává 5 zaměstnanců (</a:t>
            </a:r>
            <a:r>
              <a:rPr lang="cs-CZ" sz="2800" b="1" dirty="0"/>
              <a:t>L=5</a:t>
            </a:r>
            <a:r>
              <a:rPr lang="cs-CZ" sz="2800" dirty="0"/>
              <a:t>), kterým platí individuální měsíční mzdu ve výši 23500 Kč (</a:t>
            </a:r>
            <a:r>
              <a:rPr lang="cs-CZ" sz="2800" b="1" dirty="0"/>
              <a:t>w=23500</a:t>
            </a:r>
            <a:r>
              <a:rPr lang="cs-CZ" sz="2800" dirty="0"/>
              <a:t>). Současně disponuje 3 speciálními troubami (</a:t>
            </a:r>
            <a:r>
              <a:rPr lang="cs-CZ" sz="2800" b="1" dirty="0"/>
              <a:t>K=3</a:t>
            </a:r>
            <a:r>
              <a:rPr lang="cs-CZ" sz="2800" dirty="0"/>
              <a:t>), které ji měsíčně stojí celkem </a:t>
            </a:r>
            <a:r>
              <a:rPr lang="cs-CZ" sz="2800" b="1" dirty="0"/>
              <a:t>8400 Kč</a:t>
            </a:r>
            <a:r>
              <a:rPr lang="cs-CZ" sz="2800" dirty="0"/>
              <a:t>. 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2.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51201" y="0"/>
            <a:ext cx="8913862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/>
                </a:solidFill>
              </a:rPr>
              <a:t>určete celkové náklady pekárny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/>
                </a:solidFill>
              </a:rPr>
              <a:t>napište rovnici izokosty a                                                                                                 určete její směrnici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/>
                </a:solidFill>
              </a:rPr>
              <a:t>graficky nakreslete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/>
                </a:solidFill>
              </a:rPr>
              <a:t>určete mezní produkt práce (MP</a:t>
            </a:r>
            <a:r>
              <a:rPr lang="cs-CZ" sz="2400" i="1" baseline="-25000" dirty="0">
                <a:solidFill>
                  <a:schemeClr val="tx1"/>
                </a:solidFill>
              </a:rPr>
              <a:t>L</a:t>
            </a:r>
            <a:r>
              <a:rPr lang="cs-CZ" sz="2400" i="1" dirty="0">
                <a:solidFill>
                  <a:schemeClr val="tx1"/>
                </a:solidFill>
              </a:rPr>
              <a:t>) v situaci, kdy by byla firma v optimu, a současně by její mezní produktu kapitálu (MP</a:t>
            </a:r>
            <a:r>
              <a:rPr lang="cs-CZ" sz="2400" i="1" baseline="-25000" dirty="0">
                <a:solidFill>
                  <a:schemeClr val="tx1"/>
                </a:solidFill>
              </a:rPr>
              <a:t>K</a:t>
            </a:r>
            <a:r>
              <a:rPr lang="cs-CZ" sz="2400" i="1" dirty="0">
                <a:solidFill>
                  <a:schemeClr val="tx1"/>
                </a:solidFill>
              </a:rPr>
              <a:t>) činil 1200</a:t>
            </a:r>
            <a:br>
              <a:rPr lang="cs-CZ" sz="2200" dirty="0">
                <a:solidFill>
                  <a:schemeClr val="tx1"/>
                </a:solidFill>
              </a:rPr>
            </a:b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544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/>
          </a:bodyPr>
          <a:lstStyle/>
          <a:p>
            <a:r>
              <a:rPr lang="cs-CZ" dirty="0"/>
              <a:t>Produkční funkce autodílny je </a:t>
            </a:r>
            <a:r>
              <a:rPr lang="cs-CZ" b="1" dirty="0"/>
              <a:t>Q=K</a:t>
            </a:r>
            <a:r>
              <a:rPr lang="cs-CZ" b="1" baseline="30000" dirty="0"/>
              <a:t>2</a:t>
            </a:r>
            <a:r>
              <a:rPr lang="cs-CZ" b="1" dirty="0"/>
              <a:t>*2L</a:t>
            </a:r>
            <a:r>
              <a:rPr lang="cs-CZ" dirty="0"/>
              <a:t>, mzdová sazba automechanika je na úrovni 40000 Kč (</a:t>
            </a:r>
            <a:r>
              <a:rPr lang="cs-CZ" b="1" dirty="0"/>
              <a:t>w=40000</a:t>
            </a:r>
            <a:r>
              <a:rPr lang="cs-CZ" dirty="0"/>
              <a:t>) a cena kapitálu je 10000 Kč (</a:t>
            </a:r>
            <a:r>
              <a:rPr lang="cs-CZ" b="1" dirty="0"/>
              <a:t>r=10000</a:t>
            </a:r>
            <a:r>
              <a:rPr lang="cs-CZ" dirty="0"/>
              <a:t>).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3.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51201" y="0"/>
            <a:ext cx="8913862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000" i="1" dirty="0">
                <a:solidFill>
                  <a:schemeClr val="tx1"/>
                </a:solidFill>
              </a:rPr>
              <a:t>určete, zda se jedná o produkční funkci v krátkém nebo dlouhém období</a:t>
            </a: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000" i="1" dirty="0">
              <a:solidFill>
                <a:schemeClr val="tx1"/>
              </a:solidFill>
            </a:endParaRPr>
          </a:p>
          <a:p>
            <a:pPr>
              <a:tabLst>
                <a:tab pos="176213" algn="l"/>
              </a:tabLst>
            </a:pPr>
            <a:endParaRPr lang="cs-CZ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000" i="1" dirty="0">
                <a:solidFill>
                  <a:schemeClr val="tx1"/>
                </a:solidFill>
              </a:rPr>
              <a:t>v jakém poměru lze v bodě optima firmy kombinovat práci a kapitál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endParaRPr lang="cs-CZ" sz="20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endParaRPr lang="cs-CZ" sz="2000" i="1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000" i="1" dirty="0">
              <a:solidFill>
                <a:schemeClr val="tx1"/>
              </a:solidFill>
            </a:endParaRPr>
          </a:p>
          <a:p>
            <a:pPr>
              <a:tabLst>
                <a:tab pos="176213" algn="l"/>
              </a:tabLst>
            </a:pPr>
            <a:endParaRPr lang="cs-CZ" sz="2000" dirty="0">
              <a:solidFill>
                <a:schemeClr val="tx1"/>
              </a:solidFill>
            </a:endParaRPr>
          </a:p>
          <a:p>
            <a:pPr>
              <a:tabLst>
                <a:tab pos="176213" algn="l"/>
              </a:tabLst>
            </a:pPr>
            <a:endParaRPr lang="cs-CZ" sz="20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000" i="1" dirty="0">
                <a:solidFill>
                  <a:schemeClr val="tx1"/>
                </a:solidFill>
              </a:rPr>
              <a:t>určete optimální kombinaci práce a kapitálu pro výrobu 1024 automobilů</a:t>
            </a:r>
            <a:endParaRPr lang="cs-CZ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0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0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000" i="1" dirty="0">
              <a:solidFill>
                <a:schemeClr val="tx1"/>
              </a:solidFill>
            </a:endParaRPr>
          </a:p>
          <a:p>
            <a:pPr>
              <a:tabLst>
                <a:tab pos="176213" algn="l"/>
              </a:tabLst>
            </a:pPr>
            <a:endParaRPr lang="cs-CZ" sz="20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000" i="1" dirty="0">
                <a:solidFill>
                  <a:schemeClr val="tx1"/>
                </a:solidFill>
              </a:rPr>
              <a:t>jaké jsou náklady na opravu 1024 automobilů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endParaRPr lang="cs-CZ" sz="20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endParaRPr lang="cs-CZ" sz="20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endParaRPr lang="cs-CZ" sz="20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endParaRPr lang="cs-CZ" sz="20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000" i="1" dirty="0">
                <a:solidFill>
                  <a:schemeClr val="tx1"/>
                </a:solidFill>
              </a:rPr>
              <a:t>pokuste se situaci přibližně nakreslit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endParaRPr lang="cs-CZ" sz="20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000" i="1" dirty="0">
                <a:solidFill>
                  <a:schemeClr val="tx1"/>
                </a:solidFill>
              </a:rPr>
              <a:t>proveďte kontrolu svého výpočtu optima výrobních vstupů</a:t>
            </a:r>
            <a:endParaRPr lang="cs-CZ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7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8E0EB3-70ED-427A-8D4A-82A52A9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162</Words>
  <Application>Microsoft Office PowerPoint</Application>
  <PresentationFormat>Širokoúhlá obrazovka</PresentationFormat>
  <Paragraphs>79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 2</vt:lpstr>
      <vt:lpstr>Rámeček</vt:lpstr>
      <vt:lpstr>Mikroekonomie NPMKB/2+1   Nákladové optimum firmy</vt:lpstr>
      <vt:lpstr>U firmy známe tuto produkční funkci: TP=160L-2L2  (Q a TP je stejná proměnná, jedná se jen o jinak zapsaný celkový výstup firmy)    </vt:lpstr>
      <vt:lpstr>Pekárna vyrábí domácí bábovky. Zaměstnává 5 zaměstnanců (L=5), kterým platí individuální měsíční mzdu ve výši 23500 Kč (w=23500). Současně disponuje 3 speciálními troubami (K=3), které ji měsíčně stojí celkem 8400 Kč. </vt:lpstr>
      <vt:lpstr>Produkční funkce autodílny je Q=K2*2L, mzdová sazba automechanika je na úrovni 40000 Kč (w=40000) a cena kapitálu je 10000 Kč (r=10000).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32</cp:revision>
  <dcterms:created xsi:type="dcterms:W3CDTF">2019-08-09T18:58:20Z</dcterms:created>
  <dcterms:modified xsi:type="dcterms:W3CDTF">2019-08-31T12:48:16Z</dcterms:modified>
</cp:coreProperties>
</file>