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3" r:id="rId4"/>
    <p:sldId id="264" r:id="rId5"/>
    <p:sldId id="261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15C01-D6C9-4ACD-8F1D-31A2D3B5AA1F}" type="datetimeFigureOut">
              <a:rPr lang="cs-CZ" smtClean="0"/>
              <a:t>27.8.2019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AE208-04C6-4036-8ADD-8AA32B253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5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27.8.2019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EB472E-7CA6-4C2D-81E9-CD39A44F0B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E0A0486-F672-4FEF-A0A9-E6C3B7E3A5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689BC21-5566-4B70-91EA-44B4299CB3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8286027" cy="3273552"/>
          </a:xfrm>
        </p:spPr>
        <p:txBody>
          <a:bodyPr anchor="b">
            <a:normAutofit fontScale="90000"/>
          </a:bodyPr>
          <a:lstStyle/>
          <a:p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Mikroekonomie</a:t>
            </a:r>
            <a:r>
              <a:rPr lang="cs-CZ" sz="6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NPMKB/2+1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b="1" dirty="0" smtClean="0"/>
              <a:t>Náklady, příjmy, zisk</a:t>
            </a:r>
            <a:endParaRPr lang="cs-CZ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1FCE6A-97BC-41EB-809A-50936E0F94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183351" y="866300"/>
            <a:ext cx="2923834" cy="5099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8800" b="1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cs-CZ" sz="8800" b="1" dirty="0" smtClean="0">
                <a:solidFill>
                  <a:schemeClr val="accent5">
                    <a:lumMod val="50000"/>
                  </a:schemeClr>
                </a:solidFill>
              </a:rPr>
              <a:t>/8</a:t>
            </a:r>
            <a:endParaRPr lang="cs-CZ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V pekárně mají denní celkové náklady na upečení makových bábovek vyjádřenu funkcí </a:t>
            </a:r>
            <a:r>
              <a:rPr lang="cs-CZ" b="1" dirty="0"/>
              <a:t>TC = 2800 + 12B.</a:t>
            </a:r>
            <a:r>
              <a:rPr lang="cs-CZ" sz="3200" dirty="0">
                <a:solidFill>
                  <a:schemeClr val="tx1"/>
                </a:solidFill>
              </a:rPr>
              <a:t/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/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1.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xmlns="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32598" y="97653"/>
            <a:ext cx="8345510" cy="6760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určete všechny nákladové funkce (VC, FC, AVC, AFC, AC a MC)</a:t>
            </a: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i="1" dirty="0" smtClean="0">
              <a:solidFill>
                <a:schemeClr val="tx1"/>
              </a:solidFill>
            </a:endParaRPr>
          </a:p>
          <a:p>
            <a:endParaRPr lang="cs-CZ" sz="24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smtClean="0">
                <a:solidFill>
                  <a:schemeClr val="tx1"/>
                </a:solidFill>
              </a:rPr>
              <a:t>jaké </a:t>
            </a:r>
            <a:r>
              <a:rPr lang="cs-CZ" sz="2400" i="1" dirty="0">
                <a:solidFill>
                  <a:schemeClr val="tx1"/>
                </a:solidFill>
              </a:rPr>
              <a:t>budou jednotlivé náklady v pekárně, pokud tato upeče za den 250 bábovek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jaký bude zisk pekárny, která prodá 250 bábovek při ceně bábovky 26 korun</a:t>
            </a: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jaký bude její zisk na jednu prodanou bábovku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7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V autodílně mají celkové náklady stanoveny funkcí </a:t>
            </a:r>
            <a:r>
              <a:rPr lang="cs-CZ" b="1" dirty="0" smtClean="0"/>
              <a:t>TC=20000+25Q</a:t>
            </a:r>
            <a:r>
              <a:rPr lang="cs-CZ" dirty="0" smtClean="0"/>
              <a:t>                           a </a:t>
            </a:r>
            <a:r>
              <a:rPr lang="cs-CZ" dirty="0"/>
              <a:t>příjmy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TR </a:t>
            </a:r>
            <a:r>
              <a:rPr lang="cs-CZ" b="1" dirty="0"/>
              <a:t>= 500Q</a:t>
            </a:r>
            <a:r>
              <a:rPr lang="cs-CZ" dirty="0"/>
              <a:t>. 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2.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xmlns="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určete, zda autodílna popsána těmito funkcemi podniká v krátkém nebo dlouhém období</a:t>
            </a: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 smtClean="0">
                <a:solidFill>
                  <a:schemeClr val="tx1"/>
                </a:solidFill>
              </a:rPr>
              <a:t>určete </a:t>
            </a:r>
            <a:r>
              <a:rPr lang="cs-CZ" sz="2200" i="1" dirty="0">
                <a:solidFill>
                  <a:schemeClr val="tx1"/>
                </a:solidFill>
              </a:rPr>
              <a:t>cenu výstupu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určete, zda autodílna popsána těmito funkcemi podniká v dokonalé nebo nedokonalé </a:t>
            </a:r>
            <a:r>
              <a:rPr lang="cs-CZ" sz="2200" i="1" dirty="0" smtClean="0">
                <a:solidFill>
                  <a:schemeClr val="tx1"/>
                </a:solidFill>
              </a:rPr>
              <a:t>konkurenci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doplňte tabulku</a:t>
            </a:r>
            <a:r>
              <a:rPr lang="cs-CZ" sz="2200" dirty="0">
                <a:solidFill>
                  <a:schemeClr val="tx1"/>
                </a:solidFill>
              </a:rPr>
              <a:t/>
            </a:r>
            <a:br>
              <a:rPr lang="cs-CZ" sz="2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/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805371"/>
              </p:ext>
            </p:extLst>
          </p:nvPr>
        </p:nvGraphicFramePr>
        <p:xfrm>
          <a:off x="3251202" y="3883793"/>
          <a:ext cx="8913860" cy="2891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840"/>
                <a:gridCol w="603625"/>
                <a:gridCol w="693837"/>
                <a:gridCol w="641472"/>
                <a:gridCol w="641471"/>
                <a:gridCol w="641471"/>
                <a:gridCol w="641472"/>
                <a:gridCol w="602198"/>
                <a:gridCol w="628382"/>
                <a:gridCol w="602199"/>
                <a:gridCol w="615290"/>
                <a:gridCol w="1008028"/>
                <a:gridCol w="1086575"/>
              </a:tblGrid>
              <a:tr h="59865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TC 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FC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VC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AC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AFC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AVC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MC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TR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AR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MR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Celkový zisk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Zisk na jednotku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63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63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63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4229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63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4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Víte, že firma má </a:t>
            </a:r>
            <a:r>
              <a:rPr lang="cs-CZ" b="1" dirty="0" smtClean="0"/>
              <a:t>AC=30/Q+5Q-10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TR=100Q–4Q</a:t>
            </a:r>
            <a:r>
              <a:rPr lang="cs-CZ" b="1" baseline="30000" dirty="0" smtClean="0"/>
              <a:t>2</a:t>
            </a:r>
            <a:r>
              <a:rPr lang="cs-CZ" b="1" dirty="0" smtClean="0"/>
              <a:t>.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3.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xmlns="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200" i="1" dirty="0">
                <a:solidFill>
                  <a:schemeClr val="tx1"/>
                </a:solidFill>
              </a:rPr>
              <a:t>určete funkci TC, MC, AR a MR</a:t>
            </a: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 smtClean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200" i="1" dirty="0">
                <a:solidFill>
                  <a:schemeClr val="tx1"/>
                </a:solidFill>
              </a:rPr>
              <a:t>určete, zda firma popsána těmito funkcemi podniká v krátkém nebo dlouhém období a zda funkcemi podniká v dokonalé nebo nedokonalé konkurenci</a:t>
            </a: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200" i="1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200" i="1" dirty="0">
                <a:solidFill>
                  <a:schemeClr val="tx1"/>
                </a:solidFill>
              </a:rPr>
              <a:t>určete funkci celkového zisku a zisku na jednotku</a:t>
            </a: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200" i="1" dirty="0">
                <a:solidFill>
                  <a:schemeClr val="tx1"/>
                </a:solidFill>
              </a:rPr>
              <a:t>určete množství produkce, při níž firma dosahuje maximálních tržeb.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7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4B5CC49-6FAE-42FA-99B6-A3FDA8C688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BC9B4A-2119-4645-B4CA-7817D5FAF4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158D888F-D87A-4C3C-BD82-273E4C8C5E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9A2CD81-3BB6-4ED6-A50F-DC14F37A95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xmlns="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108</Words>
  <Application>Microsoft Office PowerPoint</Application>
  <PresentationFormat>Širokoúhlá obrazovka</PresentationFormat>
  <Paragraphs>77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 2</vt:lpstr>
      <vt:lpstr>Rámeček</vt:lpstr>
      <vt:lpstr>Mikroekonomie NPMKB/2+1   Náklady, příjmy, zisk</vt:lpstr>
      <vt:lpstr>V pekárně mají denní celkové náklady na upečení makových bábovek vyjádřenu funkcí TC = 2800 + 12B.   </vt:lpstr>
      <vt:lpstr>V autodílně mají celkové náklady stanoveny funkcí TC=20000+25Q                           a příjmy  TR = 500Q. </vt:lpstr>
      <vt:lpstr>Víte, že firma má AC=30/Q+5Q-10 a  TR=100Q–4Q2.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Tureckova</cp:lastModifiedBy>
  <cp:revision>31</cp:revision>
  <cp:lastPrinted>2019-08-27T11:19:21Z</cp:lastPrinted>
  <dcterms:created xsi:type="dcterms:W3CDTF">2019-08-09T18:58:20Z</dcterms:created>
  <dcterms:modified xsi:type="dcterms:W3CDTF">2019-08-27T11:19:31Z</dcterms:modified>
</cp:coreProperties>
</file>