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6"/>
  </p:notesMasterIdLst>
  <p:handoutMasterIdLst>
    <p:handoutMasterId r:id="rId7"/>
  </p:handoutMasterIdLst>
  <p:sldIdLst>
    <p:sldId id="256" r:id="rId2"/>
    <p:sldId id="262" r:id="rId3"/>
    <p:sldId id="263" r:id="rId4"/>
    <p:sldId id="261" r:id="rId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88FA34E-2462-403B-9FD5-76830F69E8D1}" type="datetimeFigureOut">
              <a:rPr lang="cs-CZ" smtClean="0"/>
              <a:t>31.08.2019</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5FED9E8-87FA-42F2-A088-7725976A5DDD}" type="slidenum">
              <a:rPr lang="cs-CZ" smtClean="0"/>
              <a:t>‹#›</a:t>
            </a:fld>
            <a:endParaRPr lang="cs-CZ"/>
          </a:p>
        </p:txBody>
      </p:sp>
    </p:spTree>
    <p:extLst>
      <p:ext uri="{BB962C8B-B14F-4D97-AF65-F5344CB8AC3E}">
        <p14:creationId xmlns:p14="http://schemas.microsoft.com/office/powerpoint/2010/main" val="3335226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CAED473-2180-4F8C-9086-37EE4981C911}" type="datetimeFigureOut">
              <a:rPr lang="cs-CZ" smtClean="0"/>
              <a:t>31.08.2019</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7B75B3B-A2EA-4CD9-B812-DFF9F83BC94A}" type="slidenum">
              <a:rPr lang="cs-CZ" smtClean="0"/>
              <a:t>‹#›</a:t>
            </a:fld>
            <a:endParaRPr lang="cs-CZ"/>
          </a:p>
        </p:txBody>
      </p:sp>
    </p:spTree>
    <p:extLst>
      <p:ext uri="{BB962C8B-B14F-4D97-AF65-F5344CB8AC3E}">
        <p14:creationId xmlns:p14="http://schemas.microsoft.com/office/powerpoint/2010/main" val="1795976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3693A034-5482-4738-8C17-2AA3B42B0B7D}" type="datetime1">
              <a:rPr lang="en-US" smtClean="0"/>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3462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9E22EEA-EAF2-475A-AEEA-E6E60C3832FC}" type="datetime1">
              <a:rPr lang="en-US" smtClean="0"/>
              <a:t>8/31/2019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7840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0744387-0D9F-460D-A3E5-ADD501F7FC9B}" type="datetime1">
              <a:rPr lang="en-US" smtClean="0"/>
              <a:t>8/31/2019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5587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646F7BA-83FA-48E1-B2BC-299A638034C6}" type="datetime1">
              <a:rPr lang="en-US" smtClean="0"/>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3953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7370991-EC6E-477B-86D5-F0053E67D13F}" type="datetime1">
              <a:rPr lang="en-US" smtClean="0"/>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932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FE809D4C-9939-4959-ACF4-969C0C9E0A8A}" type="datetime1">
              <a:rPr lang="en-US" smtClean="0"/>
              <a:t>8/31/2019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611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2" name="Date Placeholder 1"/>
          <p:cNvSpPr>
            <a:spLocks noGrp="1"/>
          </p:cNvSpPr>
          <p:nvPr>
            <p:ph type="dt" sz="half" idx="10"/>
          </p:nvPr>
        </p:nvSpPr>
        <p:spPr/>
        <p:txBody>
          <a:bodyPr/>
          <a:lstStyle/>
          <a:p>
            <a:fld id="{8586C4DE-4CA9-40CF-8828-29A4E37E4806}" type="datetime1">
              <a:rPr lang="en-US" smtClean="0"/>
              <a:t>8/31/2019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461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2" name="Date Placeholder 1"/>
          <p:cNvSpPr>
            <a:spLocks noGrp="1"/>
          </p:cNvSpPr>
          <p:nvPr>
            <p:ph type="dt" sz="half" idx="10"/>
          </p:nvPr>
        </p:nvSpPr>
        <p:spPr/>
        <p:txBody>
          <a:bodyPr/>
          <a:lstStyle/>
          <a:p>
            <a:fld id="{C1F869A0-3BEE-4845-9B87-75319A76CF74}" type="datetime1">
              <a:rPr lang="en-US" smtClean="0"/>
              <a:t>8/31/2019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389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98069B3-9BCA-4F6A-B4DD-084B717FFDDD}" type="datetime1">
              <a:rPr lang="en-US" smtClean="0"/>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685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cs-CZ"/>
              <a:t>Kliknutím lze upravit styl.</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A52DB7E5-3E0E-4596-8BCB-430FA947C29A}" type="datetime1">
              <a:rPr lang="en-US" smtClean="0"/>
              <a:t>8/31/2019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60530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cs-CZ"/>
              <a:t>Kliknutím lze upravit styl.</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5EF0C2AD-E6CF-4B74-90E9-F1E448D1B993}" type="datetime1">
              <a:rPr lang="en-US" smtClean="0"/>
              <a:t>8/31/2019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005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AE4C226-66C9-442D-B297-E0189F00916F}" type="datetime1">
              <a:rPr lang="en-US" smtClean="0"/>
              <a:t>8/31/2019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438635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289875"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1870" y="761999"/>
            <a:ext cx="8790301"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13DC3DE2-B30B-4A94-BF06-430988550C95}"/>
              </a:ext>
            </a:extLst>
          </p:cNvPr>
          <p:cNvSpPr>
            <a:spLocks noGrp="1"/>
          </p:cNvSpPr>
          <p:nvPr>
            <p:ph type="ctrTitle"/>
          </p:nvPr>
        </p:nvSpPr>
        <p:spPr>
          <a:xfrm>
            <a:off x="3722622" y="1298448"/>
            <a:ext cx="8286027" cy="3273552"/>
          </a:xfrm>
        </p:spPr>
        <p:txBody>
          <a:bodyPr anchor="b">
            <a:normAutofit fontScale="90000"/>
          </a:bodyPr>
          <a:lstStyle/>
          <a:p>
            <a:r>
              <a:rPr lang="cs-CZ" sz="6000" b="1" dirty="0">
                <a:solidFill>
                  <a:schemeClr val="bg2">
                    <a:lumMod val="40000"/>
                    <a:lumOff val="60000"/>
                  </a:schemeClr>
                </a:solidFill>
              </a:rPr>
              <a:t>Mikroekonomie</a:t>
            </a:r>
            <a:r>
              <a:rPr lang="cs-CZ" sz="6000" dirty="0">
                <a:solidFill>
                  <a:schemeClr val="bg2">
                    <a:lumMod val="40000"/>
                    <a:lumOff val="60000"/>
                  </a:schemeClr>
                </a:solidFill>
              </a:rPr>
              <a:t> </a:t>
            </a:r>
            <a:r>
              <a:rPr lang="cs-CZ" sz="6000" b="1" dirty="0">
                <a:solidFill>
                  <a:schemeClr val="bg2">
                    <a:lumMod val="40000"/>
                    <a:lumOff val="60000"/>
                  </a:schemeClr>
                </a:solidFill>
              </a:rPr>
              <a:t>NPMKB/2+1</a:t>
            </a:r>
            <a:br>
              <a:rPr lang="cs-CZ" sz="4800" dirty="0"/>
            </a:br>
            <a:br>
              <a:rPr lang="cs-CZ" sz="4800" dirty="0"/>
            </a:br>
            <a:r>
              <a:rPr lang="cs-CZ" b="1" dirty="0"/>
              <a:t>Volba výstupu firmy v dokonale konkurenčním tržním prostředí </a:t>
            </a:r>
            <a:endParaRPr lang="cs-CZ" sz="4800" dirty="0"/>
          </a:p>
        </p:txBody>
      </p:sp>
      <p:sp>
        <p:nvSpPr>
          <p:cNvPr id="14" name="Rectangle 13">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00889" y="4684418"/>
            <a:ext cx="880128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odnadpis 2">
            <a:extLst>
              <a:ext uri="{FF2B5EF4-FFF2-40B4-BE49-F238E27FC236}">
                <a16:creationId xmlns:a16="http://schemas.microsoft.com/office/drawing/2014/main" id="{4E689239-7EEA-430F-BDDA-0BCCA2E4835A}"/>
              </a:ext>
            </a:extLst>
          </p:cNvPr>
          <p:cNvSpPr>
            <a:spLocks noGrp="1"/>
          </p:cNvSpPr>
          <p:nvPr>
            <p:ph type="subTitle" idx="1"/>
          </p:nvPr>
        </p:nvSpPr>
        <p:spPr>
          <a:xfrm>
            <a:off x="3722622" y="5006151"/>
            <a:ext cx="7187529" cy="768116"/>
          </a:xfrm>
        </p:spPr>
        <p:txBody>
          <a:bodyPr anchor="t">
            <a:normAutofit/>
          </a:bodyPr>
          <a:lstStyle/>
          <a:p>
            <a:r>
              <a:rPr lang="cs-CZ" sz="4000" b="1" dirty="0">
                <a:solidFill>
                  <a:schemeClr val="accent5">
                    <a:lumMod val="60000"/>
                    <a:lumOff val="40000"/>
                  </a:schemeClr>
                </a:solidFill>
              </a:rPr>
              <a:t>Ing. Kamila Turečková, Ph.D.</a:t>
            </a:r>
          </a:p>
        </p:txBody>
      </p:sp>
      <p:sp>
        <p:nvSpPr>
          <p:cNvPr id="9" name="Nadpis 1">
            <a:extLst>
              <a:ext uri="{FF2B5EF4-FFF2-40B4-BE49-F238E27FC236}">
                <a16:creationId xmlns:a16="http://schemas.microsoft.com/office/drawing/2014/main" id="{02C27CEA-B5F6-49D4-B2AF-1A0FDD95B6B1}"/>
              </a:ext>
            </a:extLst>
          </p:cNvPr>
          <p:cNvSpPr txBox="1">
            <a:spLocks/>
          </p:cNvSpPr>
          <p:nvPr/>
        </p:nvSpPr>
        <p:spPr>
          <a:xfrm>
            <a:off x="183351" y="866300"/>
            <a:ext cx="2923834" cy="50994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kern="1200" spc="-100" baseline="0">
                <a:solidFill>
                  <a:srgbClr val="FFFFFF"/>
                </a:solidFill>
                <a:latin typeface="+mj-lt"/>
                <a:ea typeface="+mj-ea"/>
                <a:cs typeface="+mj-cs"/>
              </a:defRPr>
            </a:lvl1pPr>
          </a:lstStyle>
          <a:p>
            <a:r>
              <a:rPr lang="cs-CZ" sz="6000" b="1" dirty="0">
                <a:solidFill>
                  <a:schemeClr val="accent5">
                    <a:lumMod val="50000"/>
                  </a:schemeClr>
                </a:solidFill>
              </a:rPr>
              <a:t>příklady</a:t>
            </a:r>
          </a:p>
          <a:p>
            <a:r>
              <a:rPr lang="cs-CZ" sz="8800" b="1" dirty="0">
                <a:solidFill>
                  <a:schemeClr val="accent5">
                    <a:lumMod val="50000"/>
                  </a:schemeClr>
                </a:solidFill>
              </a:rPr>
              <a:t>6/8</a:t>
            </a:r>
            <a:endParaRPr lang="cs-CZ" sz="6000" dirty="0">
              <a:solidFill>
                <a:schemeClr val="accent5">
                  <a:lumMod val="50000"/>
                </a:schemeClr>
              </a:solidFill>
            </a:endParaRPr>
          </a:p>
        </p:txBody>
      </p:sp>
      <p:sp>
        <p:nvSpPr>
          <p:cNvPr id="4" name="Zástupný symbol pro číslo snímku 3">
            <a:extLst>
              <a:ext uri="{FF2B5EF4-FFF2-40B4-BE49-F238E27FC236}">
                <a16:creationId xmlns:a16="http://schemas.microsoft.com/office/drawing/2014/main" id="{87ADC98A-A070-4ADD-93E1-CD8629C094F1}"/>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1119413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FE30E4-1C47-4051-94C2-6D6362EA4784}"/>
              </a:ext>
            </a:extLst>
          </p:cNvPr>
          <p:cNvSpPr>
            <a:spLocks noGrp="1"/>
          </p:cNvSpPr>
          <p:nvPr>
            <p:ph type="title"/>
          </p:nvPr>
        </p:nvSpPr>
        <p:spPr>
          <a:xfrm>
            <a:off x="-1" y="864108"/>
            <a:ext cx="3417904" cy="4141906"/>
          </a:xfrm>
        </p:spPr>
        <p:txBody>
          <a:bodyPr>
            <a:normAutofit fontScale="90000"/>
          </a:bodyPr>
          <a:lstStyle/>
          <a:p>
            <a:r>
              <a:rPr lang="cs-CZ" dirty="0"/>
              <a:t>Firma v dokonalé konkurenci je charakterizována funkcemi </a:t>
            </a:r>
            <a:r>
              <a:rPr lang="cs-CZ" b="1" dirty="0"/>
              <a:t>AC=(10/Q)+Q</a:t>
            </a:r>
            <a:r>
              <a:rPr lang="cs-CZ" dirty="0"/>
              <a:t> </a:t>
            </a:r>
            <a:br>
              <a:rPr lang="cs-CZ" dirty="0"/>
            </a:br>
            <a:r>
              <a:rPr lang="cs-CZ" dirty="0"/>
              <a:t>a </a:t>
            </a:r>
            <a:br>
              <a:rPr lang="cs-CZ" dirty="0"/>
            </a:br>
            <a:r>
              <a:rPr lang="cs-CZ" b="1" dirty="0"/>
              <a:t>TR = 12Q</a:t>
            </a:r>
            <a:br>
              <a:rPr lang="cs-CZ" sz="3200" dirty="0">
                <a:solidFill>
                  <a:schemeClr val="tx1"/>
                </a:solidFill>
              </a:rPr>
            </a:br>
            <a:br>
              <a:rPr lang="cs-CZ" sz="3200" dirty="0">
                <a:solidFill>
                  <a:schemeClr val="tx1"/>
                </a:solidFill>
              </a:rPr>
            </a:br>
            <a:r>
              <a:rPr lang="cs-CZ" sz="3200" dirty="0">
                <a:solidFill>
                  <a:schemeClr val="tx1"/>
                </a:solidFill>
              </a:rPr>
              <a:t> </a:t>
            </a:r>
            <a:endParaRPr lang="cs-CZ" sz="4000" b="1" dirty="0">
              <a:solidFill>
                <a:schemeClr val="tx1"/>
              </a:solidFill>
            </a:endParaRPr>
          </a:p>
        </p:txBody>
      </p:sp>
      <p:sp>
        <p:nvSpPr>
          <p:cNvPr id="4" name="Nadpis 1">
            <a:extLst>
              <a:ext uri="{FF2B5EF4-FFF2-40B4-BE49-F238E27FC236}">
                <a16:creationId xmlns:a16="http://schemas.microsoft.com/office/drawing/2014/main" id="{B83A0A8C-9132-40E4-9FE8-DFB090E47DCA}"/>
              </a:ext>
            </a:extLst>
          </p:cNvPr>
          <p:cNvSpPr txBox="1">
            <a:spLocks/>
          </p:cNvSpPr>
          <p:nvPr/>
        </p:nvSpPr>
        <p:spPr>
          <a:xfrm rot="10800000" flipV="1">
            <a:off x="152399" y="97654"/>
            <a:ext cx="2102528" cy="5948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cs-CZ" dirty="0">
                <a:solidFill>
                  <a:schemeClr val="tx1"/>
                </a:solidFill>
              </a:rPr>
              <a:t>1. příklad</a:t>
            </a:r>
            <a:endParaRPr lang="cs-CZ" sz="4400" b="1" dirty="0">
              <a:solidFill>
                <a:schemeClr val="tx1"/>
              </a:solidFill>
            </a:endParaRPr>
          </a:p>
        </p:txBody>
      </p:sp>
      <p:sp>
        <p:nvSpPr>
          <p:cNvPr id="5" name="Zástupný symbol pro číslo snímku 4">
            <a:extLst>
              <a:ext uri="{FF2B5EF4-FFF2-40B4-BE49-F238E27FC236}">
                <a16:creationId xmlns:a16="http://schemas.microsoft.com/office/drawing/2014/main" id="{4E679B79-91DD-4C5B-A256-B69463FD9525}"/>
              </a:ext>
            </a:extLst>
          </p:cNvPr>
          <p:cNvSpPr>
            <a:spLocks noGrp="1"/>
          </p:cNvSpPr>
          <p:nvPr>
            <p:ph type="sldNum" sz="quarter" idx="12"/>
          </p:nvPr>
        </p:nvSpPr>
        <p:spPr/>
        <p:txBody>
          <a:bodyPr/>
          <a:lstStyle/>
          <a:p>
            <a:fld id="{4FAB73BC-B049-4115-A692-8D63A059BFB8}" type="slidenum">
              <a:rPr lang="en-US" smtClean="0">
                <a:solidFill>
                  <a:schemeClr val="tx1"/>
                </a:solidFill>
              </a:rPr>
              <a:pPr/>
              <a:t>2</a:t>
            </a:fld>
            <a:endParaRPr lang="en-US" dirty="0">
              <a:solidFill>
                <a:schemeClr val="tx1"/>
              </a:solidFill>
            </a:endParaRPr>
          </a:p>
        </p:txBody>
      </p:sp>
      <p:sp>
        <p:nvSpPr>
          <p:cNvPr id="8" name="Nadpis 1">
            <a:extLst>
              <a:ext uri="{FF2B5EF4-FFF2-40B4-BE49-F238E27FC236}">
                <a16:creationId xmlns:a16="http://schemas.microsoft.com/office/drawing/2014/main" id="{875D3072-AC9A-4A6F-B7DF-A807A16099F3}"/>
              </a:ext>
            </a:extLst>
          </p:cNvPr>
          <p:cNvSpPr txBox="1">
            <a:spLocks/>
          </p:cNvSpPr>
          <p:nvPr/>
        </p:nvSpPr>
        <p:spPr>
          <a:xfrm>
            <a:off x="3013656" y="0"/>
            <a:ext cx="9151406" cy="6857999"/>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457200" indent="-457200">
              <a:buFont typeface="Arial" panose="020B0604020202020204" pitchFamily="34" charset="0"/>
              <a:buChar char="•"/>
            </a:pPr>
            <a:r>
              <a:rPr lang="cs-CZ" sz="2400" i="1" dirty="0">
                <a:solidFill>
                  <a:schemeClr val="tx1"/>
                </a:solidFill>
              </a:rPr>
              <a:t>určete funkce TC, MC, P, AR MR a funkci celkového zisku</a:t>
            </a:r>
          </a:p>
          <a:p>
            <a:pPr marL="457200" indent="-457200">
              <a:buFont typeface="Arial" panose="020B0604020202020204" pitchFamily="34" charset="0"/>
              <a:buChar char="•"/>
            </a:pPr>
            <a:endParaRPr lang="cs-CZ" sz="2400" i="1" dirty="0">
              <a:solidFill>
                <a:schemeClr val="tx1"/>
              </a:solidFill>
            </a:endParaRPr>
          </a:p>
          <a:p>
            <a:pPr marL="457200" indent="-457200">
              <a:buFont typeface="Arial" panose="020B0604020202020204" pitchFamily="34" charset="0"/>
              <a:buChar char="•"/>
            </a:pPr>
            <a:endParaRPr lang="cs-CZ" sz="2400" i="1" dirty="0">
              <a:solidFill>
                <a:schemeClr val="tx1"/>
              </a:solidFill>
            </a:endParaRPr>
          </a:p>
          <a:p>
            <a:pPr marL="457200" indent="-457200">
              <a:buFontTx/>
              <a:buChar char="-"/>
            </a:pPr>
            <a:endParaRPr lang="cs-CZ" sz="2400" i="1" dirty="0">
              <a:solidFill>
                <a:schemeClr val="tx1"/>
              </a:solidFill>
            </a:endParaRPr>
          </a:p>
          <a:p>
            <a:pPr marL="457200" indent="-457200">
              <a:buFontTx/>
              <a:buChar char="-"/>
            </a:pPr>
            <a:endParaRPr lang="cs-CZ" sz="2400" i="1" dirty="0">
              <a:solidFill>
                <a:schemeClr val="tx1"/>
              </a:solidFill>
            </a:endParaRPr>
          </a:p>
          <a:p>
            <a:pPr marL="457200" indent="-457200">
              <a:buFont typeface="Arial" panose="020B0604020202020204" pitchFamily="34" charset="0"/>
              <a:buChar char="•"/>
            </a:pPr>
            <a:endParaRPr lang="cs-CZ" sz="2400" i="1" dirty="0">
              <a:solidFill>
                <a:schemeClr val="tx1"/>
              </a:solidFill>
            </a:endParaRPr>
          </a:p>
          <a:p>
            <a:pPr marL="457200" indent="-457200">
              <a:buFont typeface="Arial" panose="020B0604020202020204" pitchFamily="34" charset="0"/>
              <a:buChar char="•"/>
            </a:pPr>
            <a:r>
              <a:rPr lang="cs-CZ" sz="2400" i="1" dirty="0">
                <a:solidFill>
                  <a:schemeClr val="tx1"/>
                </a:solidFill>
              </a:rPr>
              <a:t>určete funkci celkových fixních a variabilních nákladů</a:t>
            </a:r>
          </a:p>
          <a:p>
            <a:endParaRPr lang="cs-CZ" sz="2400" dirty="0">
              <a:solidFill>
                <a:schemeClr val="tx1"/>
              </a:solidFill>
            </a:endParaRPr>
          </a:p>
          <a:p>
            <a:endParaRPr lang="cs-CZ" sz="2400" dirty="0">
              <a:solidFill>
                <a:schemeClr val="tx1"/>
              </a:solidFill>
            </a:endParaRPr>
          </a:p>
          <a:p>
            <a:pPr marL="457200" indent="-457200">
              <a:buFont typeface="Arial" panose="020B0604020202020204" pitchFamily="34" charset="0"/>
              <a:buChar char="•"/>
            </a:pPr>
            <a:r>
              <a:rPr lang="cs-CZ" sz="2400" i="1" dirty="0">
                <a:solidFill>
                  <a:schemeClr val="tx1"/>
                </a:solidFill>
              </a:rPr>
              <a:t>určete rovnovážný objem produkce, rovnovážnou                                                                   cenu a velikost celkového ekonomického zisku i                                                                            zisku na jednotku produkce, pokud firma svůj zisk                                               maximalizuje </a:t>
            </a:r>
          </a:p>
          <a:p>
            <a:pPr marL="457200" indent="-457200">
              <a:buFont typeface="Arial" panose="020B0604020202020204" pitchFamily="34" charset="0"/>
              <a:buChar char="•"/>
            </a:pPr>
            <a:endParaRPr lang="cs-CZ" sz="2400" i="1" dirty="0">
              <a:solidFill>
                <a:schemeClr val="tx1"/>
              </a:solidFill>
            </a:endParaRPr>
          </a:p>
          <a:p>
            <a:pPr marL="457200" indent="-457200">
              <a:buFont typeface="Arial" panose="020B0604020202020204" pitchFamily="34" charset="0"/>
              <a:buChar char="•"/>
            </a:pPr>
            <a:endParaRPr lang="cs-CZ" sz="2400" i="1" dirty="0">
              <a:solidFill>
                <a:schemeClr val="tx1"/>
              </a:solidFill>
            </a:endParaRPr>
          </a:p>
          <a:p>
            <a:pPr marL="457200" indent="-457200">
              <a:buFont typeface="Arial" panose="020B0604020202020204" pitchFamily="34" charset="0"/>
              <a:buChar char="•"/>
            </a:pPr>
            <a:endParaRPr lang="cs-CZ" sz="2400" i="1" dirty="0">
              <a:solidFill>
                <a:schemeClr val="tx1"/>
              </a:solidFill>
            </a:endParaRPr>
          </a:p>
          <a:p>
            <a:pPr marL="457200" indent="-457200">
              <a:buFont typeface="Arial" panose="020B0604020202020204" pitchFamily="34" charset="0"/>
              <a:buChar char="•"/>
            </a:pPr>
            <a:endParaRPr lang="cs-CZ" sz="2400" dirty="0">
              <a:solidFill>
                <a:schemeClr val="tx1"/>
              </a:solidFill>
            </a:endParaRPr>
          </a:p>
          <a:p>
            <a:pPr marL="457200" indent="-457200">
              <a:buFont typeface="Arial" panose="020B0604020202020204" pitchFamily="34" charset="0"/>
              <a:buChar char="•"/>
            </a:pPr>
            <a:endParaRPr lang="cs-CZ" sz="2400" dirty="0">
              <a:solidFill>
                <a:schemeClr val="tx1"/>
              </a:solidFill>
            </a:endParaRPr>
          </a:p>
          <a:p>
            <a:pPr marL="457200" indent="-457200">
              <a:buFont typeface="Arial" panose="020B0604020202020204" pitchFamily="34" charset="0"/>
              <a:buChar char="•"/>
            </a:pPr>
            <a:endParaRPr lang="cs-CZ" sz="2400" dirty="0">
              <a:solidFill>
                <a:schemeClr val="tx1"/>
              </a:solidFill>
            </a:endParaRPr>
          </a:p>
          <a:p>
            <a:pPr marL="457200" indent="-457200">
              <a:buFont typeface="Arial" panose="020B0604020202020204" pitchFamily="34" charset="0"/>
              <a:buChar char="•"/>
            </a:pPr>
            <a:endParaRPr lang="cs-CZ" sz="2400" dirty="0">
              <a:solidFill>
                <a:schemeClr val="tx1"/>
              </a:solidFill>
            </a:endParaRPr>
          </a:p>
          <a:p>
            <a:pPr marL="457200" indent="-457200">
              <a:buFont typeface="Arial" panose="020B0604020202020204" pitchFamily="34" charset="0"/>
              <a:buChar char="•"/>
            </a:pPr>
            <a:endParaRPr lang="cs-CZ" sz="2400" dirty="0">
              <a:solidFill>
                <a:schemeClr val="tx1"/>
              </a:solidFill>
            </a:endParaRPr>
          </a:p>
          <a:p>
            <a:pPr marL="457200" indent="-457200">
              <a:buFont typeface="Arial" panose="020B0604020202020204" pitchFamily="34" charset="0"/>
              <a:buChar char="•"/>
            </a:pPr>
            <a:r>
              <a:rPr lang="cs-CZ" sz="2400" i="1" dirty="0">
                <a:solidFill>
                  <a:schemeClr val="tx1"/>
                </a:solidFill>
              </a:rPr>
              <a:t>nakreslete                                                                                                                                                                       příslušné funkce                                                                                                                                                               pro Q = 0, 1, 6 a 10</a:t>
            </a:r>
            <a:endParaRPr lang="cs-CZ" sz="3200" dirty="0">
              <a:solidFill>
                <a:schemeClr val="tx1"/>
              </a:solidFill>
            </a:endParaRPr>
          </a:p>
        </p:txBody>
      </p:sp>
      <p:graphicFrame>
        <p:nvGraphicFramePr>
          <p:cNvPr id="6" name="Tabulka 5"/>
          <p:cNvGraphicFramePr>
            <a:graphicFrameLocks noGrp="1"/>
          </p:cNvGraphicFramePr>
          <p:nvPr>
            <p:extLst>
              <p:ext uri="{D42A27DB-BD31-4B8C-83A1-F6EECF244321}">
                <p14:modId xmlns:p14="http://schemas.microsoft.com/office/powerpoint/2010/main" val="462582501"/>
              </p:ext>
            </p:extLst>
          </p:nvPr>
        </p:nvGraphicFramePr>
        <p:xfrm>
          <a:off x="5666703" y="4989267"/>
          <a:ext cx="6269933" cy="1799999"/>
        </p:xfrm>
        <a:graphic>
          <a:graphicData uri="http://schemas.openxmlformats.org/drawingml/2006/table">
            <a:tbl>
              <a:tblPr firstRow="1" bandRow="1">
                <a:tableStyleId>{5C22544A-7EE6-4342-B048-85BDC9FD1C3A}</a:tableStyleId>
              </a:tblPr>
              <a:tblGrid>
                <a:gridCol w="530016">
                  <a:extLst>
                    <a:ext uri="{9D8B030D-6E8A-4147-A177-3AD203B41FA5}">
                      <a16:colId xmlns:a16="http://schemas.microsoft.com/office/drawing/2014/main" val="20000"/>
                    </a:ext>
                  </a:extLst>
                </a:gridCol>
                <a:gridCol w="629982">
                  <a:extLst>
                    <a:ext uri="{9D8B030D-6E8A-4147-A177-3AD203B41FA5}">
                      <a16:colId xmlns:a16="http://schemas.microsoft.com/office/drawing/2014/main" val="20001"/>
                    </a:ext>
                  </a:extLst>
                </a:gridCol>
                <a:gridCol w="724134">
                  <a:extLst>
                    <a:ext uri="{9D8B030D-6E8A-4147-A177-3AD203B41FA5}">
                      <a16:colId xmlns:a16="http://schemas.microsoft.com/office/drawing/2014/main" val="20002"/>
                    </a:ext>
                  </a:extLst>
                </a:gridCol>
                <a:gridCol w="577165">
                  <a:extLst>
                    <a:ext uri="{9D8B030D-6E8A-4147-A177-3AD203B41FA5}">
                      <a16:colId xmlns:a16="http://schemas.microsoft.com/office/drawing/2014/main" val="20003"/>
                    </a:ext>
                  </a:extLst>
                </a:gridCol>
                <a:gridCol w="591127">
                  <a:extLst>
                    <a:ext uri="{9D8B030D-6E8A-4147-A177-3AD203B41FA5}">
                      <a16:colId xmlns:a16="http://schemas.microsoft.com/office/drawing/2014/main" val="20004"/>
                    </a:ext>
                  </a:extLst>
                </a:gridCol>
                <a:gridCol w="508000">
                  <a:extLst>
                    <a:ext uri="{9D8B030D-6E8A-4147-A177-3AD203B41FA5}">
                      <a16:colId xmlns:a16="http://schemas.microsoft.com/office/drawing/2014/main" val="20005"/>
                    </a:ext>
                  </a:extLst>
                </a:gridCol>
                <a:gridCol w="526473">
                  <a:extLst>
                    <a:ext uri="{9D8B030D-6E8A-4147-A177-3AD203B41FA5}">
                      <a16:colId xmlns:a16="http://schemas.microsoft.com/office/drawing/2014/main" val="20006"/>
                    </a:ext>
                  </a:extLst>
                </a:gridCol>
                <a:gridCol w="480291">
                  <a:extLst>
                    <a:ext uri="{9D8B030D-6E8A-4147-A177-3AD203B41FA5}">
                      <a16:colId xmlns:a16="http://schemas.microsoft.com/office/drawing/2014/main" val="3090424111"/>
                    </a:ext>
                  </a:extLst>
                </a:gridCol>
                <a:gridCol w="568723">
                  <a:extLst>
                    <a:ext uri="{9D8B030D-6E8A-4147-A177-3AD203B41FA5}">
                      <a16:colId xmlns:a16="http://schemas.microsoft.com/office/drawing/2014/main" val="20007"/>
                    </a:ext>
                  </a:extLst>
                </a:gridCol>
                <a:gridCol w="1134022">
                  <a:extLst>
                    <a:ext uri="{9D8B030D-6E8A-4147-A177-3AD203B41FA5}">
                      <a16:colId xmlns:a16="http://schemas.microsoft.com/office/drawing/2014/main" val="20008"/>
                    </a:ext>
                  </a:extLst>
                </a:gridCol>
              </a:tblGrid>
              <a:tr h="432911">
                <a:tc>
                  <a:txBody>
                    <a:bodyPr/>
                    <a:lstStyle/>
                    <a:p>
                      <a:pPr algn="ctr">
                        <a:lnSpc>
                          <a:spcPct val="50000"/>
                        </a:lnSpc>
                      </a:pPr>
                      <a:r>
                        <a:rPr lang="cs-CZ" sz="1600" dirty="0">
                          <a:solidFill>
                            <a:schemeClr val="tx1"/>
                          </a:solidFill>
                        </a:rPr>
                        <a:t>Q</a:t>
                      </a:r>
                    </a:p>
                  </a:txBody>
                  <a:tcPr anchor="ctr"/>
                </a:tc>
                <a:tc>
                  <a:txBody>
                    <a:bodyPr/>
                    <a:lstStyle/>
                    <a:p>
                      <a:pPr algn="ctr">
                        <a:lnSpc>
                          <a:spcPct val="50000"/>
                        </a:lnSpc>
                      </a:pPr>
                      <a:r>
                        <a:rPr lang="cs-CZ" sz="1600" dirty="0">
                          <a:solidFill>
                            <a:schemeClr val="tx1"/>
                          </a:solidFill>
                        </a:rPr>
                        <a:t>TR </a:t>
                      </a:r>
                    </a:p>
                  </a:txBody>
                  <a:tcPr anchor="ctr"/>
                </a:tc>
                <a:tc>
                  <a:txBody>
                    <a:bodyPr/>
                    <a:lstStyle/>
                    <a:p>
                      <a:pPr algn="ctr">
                        <a:lnSpc>
                          <a:spcPct val="50000"/>
                        </a:lnSpc>
                      </a:pPr>
                      <a:r>
                        <a:rPr lang="cs-CZ" sz="1600" dirty="0">
                          <a:solidFill>
                            <a:schemeClr val="tx1"/>
                          </a:solidFill>
                        </a:rPr>
                        <a:t>TC</a:t>
                      </a:r>
                    </a:p>
                  </a:txBody>
                  <a:tcPr anchor="ctr"/>
                </a:tc>
                <a:tc>
                  <a:txBody>
                    <a:bodyPr/>
                    <a:lstStyle/>
                    <a:p>
                      <a:pPr algn="ctr">
                        <a:lnSpc>
                          <a:spcPct val="50000"/>
                        </a:lnSpc>
                      </a:pPr>
                      <a:r>
                        <a:rPr lang="cs-CZ" sz="1600" dirty="0">
                          <a:solidFill>
                            <a:schemeClr val="tx1"/>
                          </a:solidFill>
                        </a:rPr>
                        <a:t>zisk</a:t>
                      </a:r>
                    </a:p>
                  </a:txBody>
                  <a:tcPr anchor="ctr"/>
                </a:tc>
                <a:tc>
                  <a:txBody>
                    <a:bodyPr/>
                    <a:lstStyle/>
                    <a:p>
                      <a:pPr algn="ctr">
                        <a:lnSpc>
                          <a:spcPct val="50000"/>
                        </a:lnSpc>
                      </a:pPr>
                      <a:r>
                        <a:rPr lang="cs-CZ" sz="1600" dirty="0">
                          <a:solidFill>
                            <a:schemeClr val="tx1"/>
                          </a:solidFill>
                        </a:rPr>
                        <a:t>VC</a:t>
                      </a:r>
                    </a:p>
                  </a:txBody>
                  <a:tcPr anchor="ctr"/>
                </a:tc>
                <a:tc>
                  <a:txBody>
                    <a:bodyPr/>
                    <a:lstStyle/>
                    <a:p>
                      <a:pPr algn="ctr">
                        <a:lnSpc>
                          <a:spcPct val="50000"/>
                        </a:lnSpc>
                      </a:pPr>
                      <a:r>
                        <a:rPr lang="cs-CZ" sz="1600" dirty="0">
                          <a:solidFill>
                            <a:schemeClr val="tx1"/>
                          </a:solidFill>
                        </a:rPr>
                        <a:t>FC</a:t>
                      </a:r>
                    </a:p>
                  </a:txBody>
                  <a:tcPr anchor="ctr"/>
                </a:tc>
                <a:tc>
                  <a:txBody>
                    <a:bodyPr/>
                    <a:lstStyle/>
                    <a:p>
                      <a:pPr algn="ctr">
                        <a:lnSpc>
                          <a:spcPct val="50000"/>
                        </a:lnSpc>
                      </a:pPr>
                      <a:r>
                        <a:rPr lang="cs-CZ" sz="1600" dirty="0">
                          <a:solidFill>
                            <a:schemeClr val="tx1"/>
                          </a:solidFill>
                        </a:rPr>
                        <a:t>MR</a:t>
                      </a:r>
                    </a:p>
                  </a:txBody>
                  <a:tcPr anchor="ctr"/>
                </a:tc>
                <a:tc>
                  <a:txBody>
                    <a:bodyPr/>
                    <a:lstStyle/>
                    <a:p>
                      <a:pPr algn="ctr">
                        <a:lnSpc>
                          <a:spcPct val="50000"/>
                        </a:lnSpc>
                      </a:pPr>
                      <a:r>
                        <a:rPr lang="cs-CZ" sz="1600" dirty="0">
                          <a:solidFill>
                            <a:schemeClr val="tx1"/>
                          </a:solidFill>
                        </a:rPr>
                        <a:t>AR</a:t>
                      </a:r>
                    </a:p>
                  </a:txBody>
                  <a:tcPr anchor="ctr"/>
                </a:tc>
                <a:tc>
                  <a:txBody>
                    <a:bodyPr/>
                    <a:lstStyle/>
                    <a:p>
                      <a:pPr algn="ctr">
                        <a:lnSpc>
                          <a:spcPct val="50000"/>
                        </a:lnSpc>
                      </a:pPr>
                      <a:r>
                        <a:rPr lang="cs-CZ" sz="1600" dirty="0">
                          <a:solidFill>
                            <a:schemeClr val="tx1"/>
                          </a:solidFill>
                        </a:rPr>
                        <a:t>AC</a:t>
                      </a:r>
                    </a:p>
                  </a:txBody>
                  <a:tcPr anchor="ctr"/>
                </a:tc>
                <a:tc>
                  <a:txBody>
                    <a:bodyPr/>
                    <a:lstStyle/>
                    <a:p>
                      <a:pPr algn="ctr">
                        <a:lnSpc>
                          <a:spcPct val="50000"/>
                        </a:lnSpc>
                      </a:pPr>
                      <a:r>
                        <a:rPr lang="cs-CZ" sz="1600" dirty="0">
                          <a:solidFill>
                            <a:schemeClr val="tx1"/>
                          </a:solidFill>
                        </a:rPr>
                        <a:t>Zisk na jednotku</a:t>
                      </a:r>
                    </a:p>
                  </a:txBody>
                  <a:tcPr anchor="ctr"/>
                </a:tc>
                <a:extLst>
                  <a:ext uri="{0D108BD9-81ED-4DB2-BD59-A6C34878D82A}">
                    <a16:rowId xmlns:a16="http://schemas.microsoft.com/office/drawing/2014/main" val="10000"/>
                  </a:ext>
                </a:extLst>
              </a:tr>
              <a:tr h="341772">
                <a:tc>
                  <a:txBody>
                    <a:bodyPr/>
                    <a:lstStyle/>
                    <a:p>
                      <a:pPr>
                        <a:lnSpc>
                          <a:spcPct val="50000"/>
                        </a:lnSpc>
                      </a:pPr>
                      <a:r>
                        <a:rPr lang="cs-CZ" sz="2000" dirty="0">
                          <a:solidFill>
                            <a:schemeClr val="tx1"/>
                          </a:solidFill>
                        </a:rPr>
                        <a:t>0</a:t>
                      </a: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a:solidFill>
                          <a:schemeClr val="tx1"/>
                        </a:solidFill>
                      </a:endParaRPr>
                    </a:p>
                  </a:txBody>
                  <a:tcPr anchor="ctr"/>
                </a:tc>
                <a:tc>
                  <a:txBody>
                    <a:bodyPr/>
                    <a:lstStyle/>
                    <a:p>
                      <a:pPr>
                        <a:lnSpc>
                          <a:spcPct val="50000"/>
                        </a:lnSpc>
                      </a:pPr>
                      <a:endParaRPr lang="cs-CZ" sz="2400">
                        <a:solidFill>
                          <a:schemeClr val="tx1"/>
                        </a:solidFill>
                      </a:endParaRPr>
                    </a:p>
                  </a:txBody>
                  <a:tcPr anchor="ctr"/>
                </a:tc>
                <a:extLst>
                  <a:ext uri="{0D108BD9-81ED-4DB2-BD59-A6C34878D82A}">
                    <a16:rowId xmlns:a16="http://schemas.microsoft.com/office/drawing/2014/main" val="10001"/>
                  </a:ext>
                </a:extLst>
              </a:tr>
              <a:tr h="341772">
                <a:tc>
                  <a:txBody>
                    <a:bodyPr/>
                    <a:lstStyle/>
                    <a:p>
                      <a:pPr>
                        <a:lnSpc>
                          <a:spcPct val="50000"/>
                        </a:lnSpc>
                      </a:pPr>
                      <a:r>
                        <a:rPr lang="cs-CZ" sz="2000" dirty="0">
                          <a:solidFill>
                            <a:schemeClr val="tx1"/>
                          </a:solidFill>
                        </a:rPr>
                        <a:t>1</a:t>
                      </a:r>
                    </a:p>
                  </a:txBody>
                  <a:tcPr anchor="ctr"/>
                </a:tc>
                <a:tc>
                  <a:txBody>
                    <a:bodyPr/>
                    <a:lstStyle/>
                    <a:p>
                      <a:pPr>
                        <a:lnSpc>
                          <a:spcPct val="50000"/>
                        </a:lnSpc>
                      </a:pPr>
                      <a:endParaRPr lang="cs-CZ" sz="240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a:solidFill>
                          <a:schemeClr val="tx1"/>
                        </a:solidFill>
                      </a:endParaRPr>
                    </a:p>
                  </a:txBody>
                  <a:tcPr anchor="ctr"/>
                </a:tc>
                <a:tc>
                  <a:txBody>
                    <a:bodyPr/>
                    <a:lstStyle/>
                    <a:p>
                      <a:pPr>
                        <a:lnSpc>
                          <a:spcPct val="50000"/>
                        </a:lnSpc>
                      </a:pPr>
                      <a:endParaRPr lang="cs-CZ" sz="2400">
                        <a:solidFill>
                          <a:schemeClr val="tx1"/>
                        </a:solidFill>
                      </a:endParaRPr>
                    </a:p>
                  </a:txBody>
                  <a:tcPr anchor="ctr"/>
                </a:tc>
                <a:extLst>
                  <a:ext uri="{0D108BD9-81ED-4DB2-BD59-A6C34878D82A}">
                    <a16:rowId xmlns:a16="http://schemas.microsoft.com/office/drawing/2014/main" val="10002"/>
                  </a:ext>
                </a:extLst>
              </a:tr>
              <a:tr h="341772">
                <a:tc>
                  <a:txBody>
                    <a:bodyPr/>
                    <a:lstStyle/>
                    <a:p>
                      <a:pPr>
                        <a:lnSpc>
                          <a:spcPct val="50000"/>
                        </a:lnSpc>
                      </a:pPr>
                      <a:r>
                        <a:rPr lang="cs-CZ" sz="2000" dirty="0">
                          <a:solidFill>
                            <a:schemeClr val="tx1"/>
                          </a:solidFill>
                        </a:rPr>
                        <a:t>6</a:t>
                      </a:r>
                    </a:p>
                  </a:txBody>
                  <a:tcPr anchor="ctr"/>
                </a:tc>
                <a:tc>
                  <a:txBody>
                    <a:bodyPr/>
                    <a:lstStyle/>
                    <a:p>
                      <a:pPr>
                        <a:lnSpc>
                          <a:spcPct val="50000"/>
                        </a:lnSpc>
                      </a:pPr>
                      <a:endParaRPr lang="cs-CZ" sz="2400">
                        <a:solidFill>
                          <a:schemeClr val="tx1"/>
                        </a:solidFill>
                      </a:endParaRPr>
                    </a:p>
                  </a:txBody>
                  <a:tcPr anchor="ctr"/>
                </a:tc>
                <a:tc>
                  <a:txBody>
                    <a:bodyPr/>
                    <a:lstStyle/>
                    <a:p>
                      <a:pPr>
                        <a:lnSpc>
                          <a:spcPct val="50000"/>
                        </a:lnSpc>
                      </a:pPr>
                      <a:endParaRPr lang="cs-CZ" sz="240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a:solidFill>
                          <a:schemeClr val="tx1"/>
                        </a:solidFill>
                      </a:endParaRPr>
                    </a:p>
                  </a:txBody>
                  <a:tcPr anchor="ctr"/>
                </a:tc>
                <a:extLst>
                  <a:ext uri="{0D108BD9-81ED-4DB2-BD59-A6C34878D82A}">
                    <a16:rowId xmlns:a16="http://schemas.microsoft.com/office/drawing/2014/main" val="10003"/>
                  </a:ext>
                </a:extLst>
              </a:tr>
              <a:tr h="341772">
                <a:tc>
                  <a:txBody>
                    <a:bodyPr/>
                    <a:lstStyle/>
                    <a:p>
                      <a:pPr>
                        <a:lnSpc>
                          <a:spcPct val="50000"/>
                        </a:lnSpc>
                      </a:pPr>
                      <a:r>
                        <a:rPr lang="cs-CZ" sz="2000" dirty="0">
                          <a:solidFill>
                            <a:schemeClr val="tx1"/>
                          </a:solidFill>
                        </a:rPr>
                        <a:t>10</a:t>
                      </a:r>
                    </a:p>
                  </a:txBody>
                  <a:tcPr anchor="ctr"/>
                </a:tc>
                <a:tc>
                  <a:txBody>
                    <a:bodyPr/>
                    <a:lstStyle/>
                    <a:p>
                      <a:pPr>
                        <a:lnSpc>
                          <a:spcPct val="50000"/>
                        </a:lnSpc>
                      </a:pPr>
                      <a:endParaRPr lang="cs-CZ" sz="2400">
                        <a:solidFill>
                          <a:schemeClr val="tx1"/>
                        </a:solidFill>
                      </a:endParaRPr>
                    </a:p>
                  </a:txBody>
                  <a:tcPr anchor="ctr"/>
                </a:tc>
                <a:tc>
                  <a:txBody>
                    <a:bodyPr/>
                    <a:lstStyle/>
                    <a:p>
                      <a:pPr>
                        <a:lnSpc>
                          <a:spcPct val="50000"/>
                        </a:lnSpc>
                      </a:pPr>
                      <a:endParaRPr lang="cs-CZ" sz="2400">
                        <a:solidFill>
                          <a:schemeClr val="tx1"/>
                        </a:solidFill>
                      </a:endParaRPr>
                    </a:p>
                  </a:txBody>
                  <a:tcPr anchor="ctr"/>
                </a:tc>
                <a:tc>
                  <a:txBody>
                    <a:bodyPr/>
                    <a:lstStyle/>
                    <a:p>
                      <a:pPr>
                        <a:lnSpc>
                          <a:spcPct val="50000"/>
                        </a:lnSpc>
                      </a:pPr>
                      <a:endParaRPr lang="cs-CZ" sz="240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tc>
                  <a:txBody>
                    <a:bodyPr/>
                    <a:lstStyle/>
                    <a:p>
                      <a:pPr>
                        <a:lnSpc>
                          <a:spcPct val="50000"/>
                        </a:lnSpc>
                      </a:pPr>
                      <a:endParaRPr lang="cs-CZ" sz="2400" dirty="0">
                        <a:solidFill>
                          <a:schemeClr val="tx1"/>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85077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FE30E4-1C47-4051-94C2-6D6362EA4784}"/>
              </a:ext>
            </a:extLst>
          </p:cNvPr>
          <p:cNvSpPr>
            <a:spLocks noGrp="1"/>
          </p:cNvSpPr>
          <p:nvPr>
            <p:ph type="title"/>
          </p:nvPr>
        </p:nvSpPr>
        <p:spPr>
          <a:xfrm>
            <a:off x="-1" y="785611"/>
            <a:ext cx="3554570" cy="5285639"/>
          </a:xfrm>
        </p:spPr>
        <p:txBody>
          <a:bodyPr>
            <a:noAutofit/>
          </a:bodyPr>
          <a:lstStyle/>
          <a:p>
            <a:r>
              <a:rPr lang="cs-CZ" sz="2800" dirty="0"/>
              <a:t>Firma vyrábějící v podmínkách dokonalé konkurence má celkový příjem (TR) ve výši </a:t>
            </a:r>
            <a:r>
              <a:rPr lang="cs-CZ" sz="2800" b="1" dirty="0"/>
              <a:t>12000 Kč</a:t>
            </a:r>
            <a:r>
              <a:rPr lang="cs-CZ" sz="2800" dirty="0"/>
              <a:t>. Na této úrovni produkce firma krátkodobě maximalizuje zisk, průměrné celkové náklady </a:t>
            </a:r>
            <a:r>
              <a:rPr lang="cs-CZ" sz="2800" b="1" dirty="0"/>
              <a:t>AC jsou 40 Kč</a:t>
            </a:r>
            <a:r>
              <a:rPr lang="cs-CZ" sz="2800" dirty="0"/>
              <a:t>, mezní náklady </a:t>
            </a:r>
            <a:r>
              <a:rPr lang="cs-CZ" sz="2800" b="1" dirty="0"/>
              <a:t>MC činí 60 Kč</a:t>
            </a:r>
            <a:r>
              <a:rPr lang="cs-CZ" sz="2800" dirty="0"/>
              <a:t> a průměrné variabilní náklady </a:t>
            </a:r>
            <a:r>
              <a:rPr lang="cs-CZ" sz="2800" b="1" dirty="0"/>
              <a:t>AVC jsou 25 Kč</a:t>
            </a:r>
            <a:r>
              <a:rPr lang="cs-CZ" sz="2800" dirty="0"/>
              <a:t>. </a:t>
            </a:r>
            <a:endParaRPr lang="cs-CZ" sz="3200" b="1" dirty="0">
              <a:solidFill>
                <a:schemeClr val="tx1"/>
              </a:solidFill>
            </a:endParaRPr>
          </a:p>
        </p:txBody>
      </p:sp>
      <p:sp>
        <p:nvSpPr>
          <p:cNvPr id="4" name="Nadpis 1">
            <a:extLst>
              <a:ext uri="{FF2B5EF4-FFF2-40B4-BE49-F238E27FC236}">
                <a16:creationId xmlns:a16="http://schemas.microsoft.com/office/drawing/2014/main" id="{B83A0A8C-9132-40E4-9FE8-DFB090E47DCA}"/>
              </a:ext>
            </a:extLst>
          </p:cNvPr>
          <p:cNvSpPr txBox="1">
            <a:spLocks/>
          </p:cNvSpPr>
          <p:nvPr/>
        </p:nvSpPr>
        <p:spPr>
          <a:xfrm rot="10800000" flipV="1">
            <a:off x="152399" y="97654"/>
            <a:ext cx="2102528" cy="5948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cs-CZ" dirty="0">
                <a:solidFill>
                  <a:schemeClr val="tx1"/>
                </a:solidFill>
              </a:rPr>
              <a:t>2. příklad</a:t>
            </a:r>
            <a:endParaRPr lang="cs-CZ" sz="4400" b="1" dirty="0">
              <a:solidFill>
                <a:schemeClr val="tx1"/>
              </a:solidFill>
            </a:endParaRPr>
          </a:p>
        </p:txBody>
      </p:sp>
      <p:sp>
        <p:nvSpPr>
          <p:cNvPr id="5" name="Zástupný symbol pro číslo snímku 4">
            <a:extLst>
              <a:ext uri="{FF2B5EF4-FFF2-40B4-BE49-F238E27FC236}">
                <a16:creationId xmlns:a16="http://schemas.microsoft.com/office/drawing/2014/main" id="{4E679B79-91DD-4C5B-A256-B69463FD9525}"/>
              </a:ext>
            </a:extLst>
          </p:cNvPr>
          <p:cNvSpPr>
            <a:spLocks noGrp="1"/>
          </p:cNvSpPr>
          <p:nvPr>
            <p:ph type="sldNum" sz="quarter" idx="12"/>
          </p:nvPr>
        </p:nvSpPr>
        <p:spPr/>
        <p:txBody>
          <a:bodyPr/>
          <a:lstStyle/>
          <a:p>
            <a:fld id="{4FAB73BC-B049-4115-A692-8D63A059BFB8}" type="slidenum">
              <a:rPr lang="en-US" smtClean="0">
                <a:solidFill>
                  <a:schemeClr val="tx1"/>
                </a:solidFill>
              </a:rPr>
              <a:pPr/>
              <a:t>3</a:t>
            </a:fld>
            <a:endParaRPr lang="en-US" dirty="0">
              <a:solidFill>
                <a:schemeClr val="tx1"/>
              </a:solidFill>
            </a:endParaRPr>
          </a:p>
        </p:txBody>
      </p:sp>
      <p:sp>
        <p:nvSpPr>
          <p:cNvPr id="8" name="Nadpis 1">
            <a:extLst>
              <a:ext uri="{FF2B5EF4-FFF2-40B4-BE49-F238E27FC236}">
                <a16:creationId xmlns:a16="http://schemas.microsoft.com/office/drawing/2014/main" id="{875D3072-AC9A-4A6F-B7DF-A807A16099F3}"/>
              </a:ext>
            </a:extLst>
          </p:cNvPr>
          <p:cNvSpPr txBox="1">
            <a:spLocks/>
          </p:cNvSpPr>
          <p:nvPr/>
        </p:nvSpPr>
        <p:spPr>
          <a:xfrm>
            <a:off x="3322749" y="97652"/>
            <a:ext cx="8842314" cy="676034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342900" indent="-342900">
              <a:buFont typeface="Arial" pitchFamily="34" charset="0"/>
              <a:buChar char="•"/>
            </a:pPr>
            <a:r>
              <a:rPr lang="cs-CZ" sz="2200" i="1" dirty="0">
                <a:solidFill>
                  <a:schemeClr val="tx1"/>
                </a:solidFill>
              </a:rPr>
              <a:t>určete velikost průměrných fixních nákladů</a:t>
            </a:r>
            <a:endParaRPr lang="cs-CZ" sz="2200" dirty="0">
              <a:solidFill>
                <a:schemeClr val="tx1"/>
              </a:solidFill>
            </a:endParaRPr>
          </a:p>
          <a:p>
            <a:pPr marL="342900" indent="-342900">
              <a:buFontTx/>
              <a:buChar char="-"/>
            </a:pPr>
            <a:endParaRPr lang="cs-CZ" sz="2200" i="1" dirty="0">
              <a:solidFill>
                <a:schemeClr val="tx1"/>
              </a:solidFill>
            </a:endParaRPr>
          </a:p>
          <a:p>
            <a:pPr marL="342900" indent="-342900">
              <a:buFontTx/>
              <a:buChar char="-"/>
            </a:pPr>
            <a:endParaRPr lang="cs-CZ" sz="2200" i="1" dirty="0">
              <a:solidFill>
                <a:schemeClr val="tx1"/>
              </a:solidFill>
            </a:endParaRPr>
          </a:p>
          <a:p>
            <a:pPr marL="342900" indent="-342900">
              <a:buFontTx/>
              <a:buChar char="-"/>
            </a:pPr>
            <a:endParaRPr lang="cs-CZ" sz="2200" i="1" dirty="0">
              <a:solidFill>
                <a:schemeClr val="tx1"/>
              </a:solidFill>
            </a:endParaRPr>
          </a:p>
          <a:p>
            <a:endParaRPr lang="cs-CZ" sz="2200" i="1" dirty="0">
              <a:solidFill>
                <a:schemeClr val="tx1"/>
              </a:solidFill>
            </a:endParaRPr>
          </a:p>
          <a:p>
            <a:pPr marL="342900" indent="-342900">
              <a:buFont typeface="Arial" panose="020B0604020202020204" pitchFamily="34" charset="0"/>
              <a:buChar char="•"/>
            </a:pPr>
            <a:r>
              <a:rPr lang="cs-CZ" sz="2200" i="1" dirty="0">
                <a:solidFill>
                  <a:schemeClr val="tx1"/>
                </a:solidFill>
              </a:rPr>
              <a:t>velmi jednoduše nakreslete</a:t>
            </a:r>
          </a:p>
          <a:p>
            <a:pPr marL="342900" indent="-342900">
              <a:buFont typeface="Arial" panose="020B0604020202020204" pitchFamily="34" charset="0"/>
              <a:buChar char="•"/>
            </a:pPr>
            <a:endParaRPr lang="cs-CZ" sz="2200" i="1" dirty="0">
              <a:solidFill>
                <a:schemeClr val="tx1"/>
              </a:solidFill>
            </a:endParaRPr>
          </a:p>
          <a:p>
            <a:pPr marL="342900" indent="-342900">
              <a:buFont typeface="Arial" panose="020B0604020202020204" pitchFamily="34" charset="0"/>
              <a:buChar char="•"/>
            </a:pPr>
            <a:r>
              <a:rPr lang="cs-CZ" sz="2200" i="1" dirty="0">
                <a:solidFill>
                  <a:schemeClr val="tx1"/>
                </a:solidFill>
              </a:rPr>
              <a:t>určete výši ceny produktu</a:t>
            </a:r>
          </a:p>
          <a:p>
            <a:pPr marL="342900" indent="-342900">
              <a:buFont typeface="Arial" panose="020B0604020202020204" pitchFamily="34" charset="0"/>
              <a:buChar char="•"/>
            </a:pPr>
            <a:endParaRPr lang="cs-CZ" sz="2200" i="1" dirty="0">
              <a:solidFill>
                <a:schemeClr val="tx1"/>
              </a:solidFill>
            </a:endParaRPr>
          </a:p>
          <a:p>
            <a:pPr marL="342900" indent="-342900">
              <a:buFontTx/>
              <a:buChar char="-"/>
            </a:pPr>
            <a:endParaRPr lang="cs-CZ" sz="2200" i="1" dirty="0">
              <a:solidFill>
                <a:schemeClr val="tx1"/>
              </a:solidFill>
            </a:endParaRPr>
          </a:p>
          <a:p>
            <a:pPr marL="342900" indent="-342900">
              <a:buFontTx/>
              <a:buChar char="-"/>
            </a:pPr>
            <a:endParaRPr lang="cs-CZ" sz="2200" i="1" dirty="0">
              <a:solidFill>
                <a:schemeClr val="tx1"/>
              </a:solidFill>
            </a:endParaRPr>
          </a:p>
          <a:p>
            <a:pPr marL="342900" indent="-342900">
              <a:buFontTx/>
              <a:buChar char="-"/>
            </a:pPr>
            <a:endParaRPr lang="cs-CZ" sz="2200" i="1" dirty="0">
              <a:solidFill>
                <a:schemeClr val="tx1"/>
              </a:solidFill>
            </a:endParaRPr>
          </a:p>
          <a:p>
            <a:pPr marL="342900" indent="-342900">
              <a:buFont typeface="Arial" panose="020B0604020202020204" pitchFamily="34" charset="0"/>
              <a:buChar char="•"/>
            </a:pPr>
            <a:r>
              <a:rPr lang="cs-CZ" sz="2200" i="1" dirty="0">
                <a:solidFill>
                  <a:schemeClr val="tx1"/>
                </a:solidFill>
              </a:rPr>
              <a:t>určete rovnovážnou úroveň produkce</a:t>
            </a:r>
          </a:p>
          <a:p>
            <a:pPr marL="342900" indent="-342900">
              <a:buFont typeface="Arial" panose="020B0604020202020204" pitchFamily="34" charset="0"/>
              <a:buChar char="•"/>
            </a:pPr>
            <a:endParaRPr lang="cs-CZ" sz="2200" i="1" dirty="0">
              <a:solidFill>
                <a:schemeClr val="tx1"/>
              </a:solidFill>
            </a:endParaRPr>
          </a:p>
          <a:p>
            <a:endParaRPr lang="cs-CZ" sz="2200" i="1" dirty="0">
              <a:solidFill>
                <a:schemeClr val="tx1"/>
              </a:solidFill>
            </a:endParaRPr>
          </a:p>
          <a:p>
            <a:pPr marL="342900" indent="-342900">
              <a:buFont typeface="Arial" panose="020B0604020202020204" pitchFamily="34" charset="0"/>
              <a:buChar char="•"/>
            </a:pPr>
            <a:endParaRPr lang="cs-CZ" sz="2200" i="1" dirty="0">
              <a:solidFill>
                <a:schemeClr val="tx1"/>
              </a:solidFill>
            </a:endParaRPr>
          </a:p>
          <a:p>
            <a:pPr marL="342900" indent="-342900">
              <a:buFont typeface="Arial" panose="020B0604020202020204" pitchFamily="34" charset="0"/>
              <a:buChar char="•"/>
            </a:pPr>
            <a:r>
              <a:rPr lang="cs-CZ" sz="2200" i="1" dirty="0">
                <a:solidFill>
                  <a:schemeClr val="tx1"/>
                </a:solidFill>
              </a:rPr>
              <a:t>určete velikost celkového zisku i zisku na jednotku produkce pro rovnovážnou úroveň produkce</a:t>
            </a:r>
          </a:p>
          <a:p>
            <a:pPr marL="342900" indent="-342900">
              <a:buFont typeface="Arial" panose="020B0604020202020204" pitchFamily="34" charset="0"/>
              <a:buChar char="•"/>
            </a:pPr>
            <a:endParaRPr lang="cs-CZ" sz="2200" i="1" dirty="0">
              <a:solidFill>
                <a:schemeClr val="tx1"/>
              </a:solidFill>
            </a:endParaRPr>
          </a:p>
          <a:p>
            <a:endParaRPr lang="cs-CZ" sz="2200" i="1" dirty="0">
              <a:solidFill>
                <a:schemeClr val="tx1"/>
              </a:solidFill>
            </a:endParaRPr>
          </a:p>
        </p:txBody>
      </p:sp>
    </p:spTree>
    <p:extLst>
      <p:ext uri="{BB962C8B-B14F-4D97-AF65-F5344CB8AC3E}">
        <p14:creationId xmlns:p14="http://schemas.microsoft.com/office/powerpoint/2010/main" val="725446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4B5CC49-6FAE-42FA-99B6-A3FDA8C68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Nadpis 3">
            <a:extLst>
              <a:ext uri="{FF2B5EF4-FFF2-40B4-BE49-F238E27FC236}">
                <a16:creationId xmlns:a16="http://schemas.microsoft.com/office/drawing/2014/main" id="{D95FC61E-1B21-4708-A6C6-5E6B205EB788}"/>
              </a:ext>
            </a:extLst>
          </p:cNvPr>
          <p:cNvSpPr>
            <a:spLocks noGrp="1"/>
          </p:cNvSpPr>
          <p:nvPr>
            <p:ph type="ctrTitle"/>
          </p:nvPr>
        </p:nvSpPr>
        <p:spPr>
          <a:xfrm>
            <a:off x="1703295" y="1083732"/>
            <a:ext cx="5509628" cy="4690534"/>
          </a:xfrm>
        </p:spPr>
        <p:txBody>
          <a:bodyPr anchor="ctr">
            <a:normAutofit/>
          </a:bodyPr>
          <a:lstStyle/>
          <a:p>
            <a:pPr algn="r"/>
            <a:r>
              <a:rPr lang="cs-CZ" sz="7200">
                <a:solidFill>
                  <a:schemeClr val="tx1">
                    <a:lumMod val="75000"/>
                    <a:lumOff val="25000"/>
                  </a:schemeClr>
                </a:solidFill>
              </a:rPr>
              <a:t>Děkuji za pozornost.</a:t>
            </a:r>
          </a:p>
        </p:txBody>
      </p:sp>
      <p:sp>
        <p:nvSpPr>
          <p:cNvPr id="11" name="Rectangle 10">
            <a:extLst>
              <a:ext uri="{FF2B5EF4-FFF2-40B4-BE49-F238E27FC236}">
                <a16:creationId xmlns:a16="http://schemas.microsoft.com/office/drawing/2014/main" id="{E6BC9B4A-2119-4645-B4CA-7817D5FAF4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158D888F-D87A-4C3C-BD82-273E4C8C5E8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9A2CD81-3BB6-4ED6-A50F-DC14F37A9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577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Zástupný symbol pro číslo snímku 1">
            <a:extLst>
              <a:ext uri="{FF2B5EF4-FFF2-40B4-BE49-F238E27FC236}">
                <a16:creationId xmlns:a16="http://schemas.microsoft.com/office/drawing/2014/main" id="{108E0EB3-70ED-427A-8D4A-82A52A917D4C}"/>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827425030"/>
      </p:ext>
    </p:extLst>
  </p:cSld>
  <p:clrMapOvr>
    <a:masterClrMapping/>
  </p:clrMapOvr>
</p:sld>
</file>

<file path=ppt/theme/theme1.xml><?xml version="1.0" encoding="utf-8"?>
<a:theme xmlns:a="http://schemas.openxmlformats.org/drawingml/2006/main" name="Rámeček">
  <a:themeElements>
    <a:clrScheme name="Rámeče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Rámeček">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ámeček">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182</Words>
  <Application>Microsoft Office PowerPoint</Application>
  <PresentationFormat>Širokoúhlá obrazovka</PresentationFormat>
  <Paragraphs>63</Paragraphs>
  <Slides>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vt:i4>
      </vt:variant>
    </vt:vector>
  </HeadingPairs>
  <TitlesOfParts>
    <vt:vector size="9" baseType="lpstr">
      <vt:lpstr>Arial</vt:lpstr>
      <vt:lpstr>Calibri</vt:lpstr>
      <vt:lpstr>Corbel</vt:lpstr>
      <vt:lpstr>Wingdings 2</vt:lpstr>
      <vt:lpstr>Rámeček</vt:lpstr>
      <vt:lpstr>Mikroekonomie NPMKB/2+1  Volba výstupu firmy v dokonale konkurenčním tržním prostředí </vt:lpstr>
      <vt:lpstr>Firma v dokonalé konkurenci je charakterizována funkcemi AC=(10/Q)+Q  a  TR = 12Q   </vt:lpstr>
      <vt:lpstr>Firma vyrábějící v podmínkách dokonalé konkurence má celkový příjem (TR) ve výši 12000 Kč. Na této úrovni produkce firma krátkodobě maximalizuje zisk, průměrné celkové náklady AC jsou 40 Kč, mezní náklady MC činí 60 Kč a průměrné variabilní náklady AVC jsou 25 Kč. </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Mikroekonomie 2+1, NPMKB</dc:title>
  <dc:creator>Kamila</dc:creator>
  <cp:lastModifiedBy>tur0001</cp:lastModifiedBy>
  <cp:revision>33</cp:revision>
  <cp:lastPrinted>2019-08-27T11:29:08Z</cp:lastPrinted>
  <dcterms:created xsi:type="dcterms:W3CDTF">2019-08-09T18:58:20Z</dcterms:created>
  <dcterms:modified xsi:type="dcterms:W3CDTF">2019-08-31T12:51:53Z</dcterms:modified>
</cp:coreProperties>
</file>