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notesMasterIdLst>
    <p:notesMasterId r:id="rId6"/>
  </p:notesMasterIdLst>
  <p:handoutMasterIdLst>
    <p:handoutMasterId r:id="rId7"/>
  </p:handoutMasterIdLst>
  <p:sldIdLst>
    <p:sldId id="256" r:id="rId2"/>
    <p:sldId id="262" r:id="rId3"/>
    <p:sldId id="263" r:id="rId4"/>
    <p:sldId id="261" r:id="rId5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825A4-020D-4129-A184-EDAB7EF8E8D3}" type="datetimeFigureOut">
              <a:rPr lang="cs-CZ" smtClean="0"/>
              <a:t>31.08.2019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D72D9-06F5-40F2-B3AF-B39C25C7984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738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31.08.2019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26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40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871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33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25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14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614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389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85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3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05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8/31/2019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8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EB472E-7CA6-4C2D-81E9-CD39A44F0B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E0A0486-F672-4FEF-A0A9-E6C3B7E3A5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3289875" cy="5334001"/>
          </a:xfrm>
          <a:prstGeom prst="rect">
            <a:avLst/>
          </a:prstGeom>
          <a:solidFill>
            <a:srgbClr val="C8C8C8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89BC21-5566-4B70-91EA-44B4299CB3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11870" y="761999"/>
            <a:ext cx="8790301" cy="3810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22622" y="1298448"/>
            <a:ext cx="8286027" cy="3273552"/>
          </a:xfrm>
        </p:spPr>
        <p:txBody>
          <a:bodyPr anchor="b">
            <a:normAutofit fontScale="90000"/>
          </a:bodyPr>
          <a:lstStyle/>
          <a:p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Mikroekonomie</a:t>
            </a:r>
            <a:r>
              <a:rPr lang="cs-CZ" sz="60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60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NPMKB/2+1</a:t>
            </a:r>
            <a:br>
              <a:rPr lang="cs-CZ" sz="4800"/>
            </a:br>
            <a:br>
              <a:rPr lang="cs-CZ" sz="4800" dirty="0"/>
            </a:br>
            <a:r>
              <a:rPr lang="cs-CZ" b="1" dirty="0"/>
              <a:t>Volba výstupu firmy v nekonkurenčním tržním prostředí - monopol</a:t>
            </a:r>
            <a:endParaRPr lang="cs-CZ" sz="48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FCE6A-97BC-41EB-809A-50936E0F94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00889" y="4684418"/>
            <a:ext cx="8801282" cy="1411582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22622" y="5006151"/>
            <a:ext cx="7187529" cy="768116"/>
          </a:xfrm>
        </p:spPr>
        <p:txBody>
          <a:bodyPr anchor="t">
            <a:normAutofit/>
          </a:bodyPr>
          <a:lstStyle/>
          <a:p>
            <a:r>
              <a:rPr lang="cs-CZ" sz="4000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Ing. Kamila Turečková, Ph.D.</a:t>
            </a:r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183351" y="866300"/>
            <a:ext cx="2923834" cy="50994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60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8800" b="1" dirty="0">
                <a:solidFill>
                  <a:schemeClr val="accent5">
                    <a:lumMod val="50000"/>
                  </a:schemeClr>
                </a:solidFill>
              </a:rPr>
              <a:t>7/8</a:t>
            </a:r>
            <a:endParaRPr lang="cs-CZ" sz="6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71" y="543315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Poptávková křivka monopolu má tvar:                  </a:t>
            </a:r>
            <a:r>
              <a:rPr lang="cs-CZ" b="1" dirty="0"/>
              <a:t>P = 40 - Q</a:t>
            </a:r>
            <a:r>
              <a:rPr lang="cs-CZ" dirty="0"/>
              <a:t>. Celkové náklady jsou vyjádřeny funkcí                    </a:t>
            </a:r>
            <a:r>
              <a:rPr lang="cs-CZ" b="1" dirty="0"/>
              <a:t>TC = 60Q – 2Q</a:t>
            </a:r>
            <a:r>
              <a:rPr lang="cs-CZ" b="1" baseline="30000" dirty="0"/>
              <a:t>2</a:t>
            </a:r>
            <a:r>
              <a:rPr lang="cs-CZ" dirty="0"/>
              <a:t>. </a:t>
            </a:r>
            <a:br>
              <a:rPr lang="cs-CZ" sz="3200" dirty="0">
                <a:solidFill>
                  <a:schemeClr val="tx1"/>
                </a:solidFill>
              </a:rPr>
            </a:b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1.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129566" y="0"/>
            <a:ext cx="9035496" cy="68579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určete příjmové funkce TR, MR a AR a nákladové funkce AC a MC</a:t>
            </a: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ověřte, zda se skutečně jedná o firmu                                                                                                                     podnikající v nedokonalé konkurenci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určete, zda monopol popsán těmito funkcemi                                                                                                        podniká v krátkém nebo dlouhém období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určete cenu a množství, při kterém monopol                                                                                                    maximalizuje celkový zisk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určete cenu a množství, při kterém monopol maximalizuje celkové tržby</a:t>
            </a: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endParaRPr lang="cs-CZ" sz="2800" i="1" dirty="0">
              <a:solidFill>
                <a:schemeClr val="tx1"/>
              </a:solidFill>
            </a:endParaRPr>
          </a:p>
          <a:p>
            <a:endParaRPr lang="cs-CZ" sz="2800" i="1" dirty="0">
              <a:solidFill>
                <a:schemeClr val="tx1"/>
              </a:solidFill>
            </a:endParaRPr>
          </a:p>
          <a:p>
            <a:endParaRPr lang="cs-CZ" sz="2800" i="1" dirty="0">
              <a:solidFill>
                <a:schemeClr val="tx1"/>
              </a:solidFill>
            </a:endParaRPr>
          </a:p>
          <a:p>
            <a:endParaRPr lang="cs-CZ" sz="2800" i="1" dirty="0">
              <a:solidFill>
                <a:schemeClr val="tx1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cs-CZ" sz="2800" i="1" dirty="0">
                <a:solidFill>
                  <a:schemeClr val="tx1"/>
                </a:solidFill>
              </a:rPr>
              <a:t>nakreslete příslušné                                                                                                                                          funkce pro                                                                                                                                                                         Q = 1, 5, 10 a 20   </a:t>
            </a:r>
          </a:p>
          <a:p>
            <a:pPr marL="342900" indent="-342900">
              <a:buFont typeface="Arial" pitchFamily="34" charset="0"/>
              <a:buChar char="•"/>
            </a:pPr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  <a:p>
            <a:endParaRPr lang="cs-CZ" sz="2400" dirty="0">
              <a:solidFill>
                <a:schemeClr val="tx1"/>
              </a:solidFill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345129"/>
              </p:ext>
            </p:extLst>
          </p:nvPr>
        </p:nvGraphicFramePr>
        <p:xfrm>
          <a:off x="6209756" y="5034669"/>
          <a:ext cx="5614111" cy="1799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99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4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94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9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28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2849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3402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2911"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Q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TR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TC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zisk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AC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MR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50000"/>
                        </a:lnSpc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</a:rPr>
                        <a:t>Zisk na jednotku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772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1772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1772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1772"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50000"/>
                        </a:lnSpc>
                      </a:pP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077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E30E4-1C47-4051-94C2-6D6362EA47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864107"/>
            <a:ext cx="3417904" cy="5207143"/>
          </a:xfrm>
        </p:spPr>
        <p:txBody>
          <a:bodyPr>
            <a:normAutofit/>
          </a:bodyPr>
          <a:lstStyle/>
          <a:p>
            <a:r>
              <a:rPr lang="cs-CZ" dirty="0"/>
              <a:t>Poptávková křivka monopolu má tvar:                       </a:t>
            </a:r>
            <a:r>
              <a:rPr lang="cs-CZ" b="1" dirty="0"/>
              <a:t>P = 20 + 4Q</a:t>
            </a:r>
            <a:r>
              <a:rPr lang="cs-CZ" dirty="0"/>
              <a:t>. Celkové náklady jsou vyjádřeny funkcí </a:t>
            </a:r>
            <a:r>
              <a:rPr lang="cs-CZ" b="1" dirty="0"/>
              <a:t>TC = 5Q</a:t>
            </a:r>
            <a:r>
              <a:rPr lang="cs-CZ" b="1" baseline="30000" dirty="0"/>
              <a:t>2</a:t>
            </a:r>
            <a:r>
              <a:rPr lang="cs-CZ" dirty="0"/>
              <a:t>.</a:t>
            </a:r>
            <a:endParaRPr lang="cs-CZ" sz="4000" b="1" dirty="0">
              <a:solidFill>
                <a:schemeClr val="tx1"/>
              </a:solidFill>
            </a:endParaRPr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B83A0A8C-9132-40E4-9FE8-DFB090E47DCA}"/>
              </a:ext>
            </a:extLst>
          </p:cNvPr>
          <p:cNvSpPr txBox="1">
            <a:spLocks/>
          </p:cNvSpPr>
          <p:nvPr/>
        </p:nvSpPr>
        <p:spPr>
          <a:xfrm rot="10800000" flipV="1">
            <a:off x="152399" y="97654"/>
            <a:ext cx="2102528" cy="594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tx1"/>
                </a:solidFill>
              </a:rPr>
              <a:t>2. příklad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E679B79-91DD-4C5B-A256-B69463FD9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Nadpis 1">
            <a:extLst>
              <a:ext uri="{FF2B5EF4-FFF2-40B4-BE49-F238E27FC236}">
                <a16:creationId xmlns:a16="http://schemas.microsoft.com/office/drawing/2014/main" id="{875D3072-AC9A-4A6F-B7DF-A807A16099F3}"/>
              </a:ext>
            </a:extLst>
          </p:cNvPr>
          <p:cNvSpPr txBox="1">
            <a:spLocks/>
          </p:cNvSpPr>
          <p:nvPr/>
        </p:nvSpPr>
        <p:spPr>
          <a:xfrm>
            <a:off x="3251201" y="0"/>
            <a:ext cx="8913862" cy="6858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určete cenu a množství, při kterém monopol maximalizuje celkový zisk včetně velikosti tohoto zisku</a:t>
            </a: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určete cenu a množství, při kterém monopol maximalizuje celkové tržby včetně velikosti tohoto zisku</a:t>
            </a: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cs-CZ" sz="2200" i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i="1" dirty="0">
                <a:solidFill>
                  <a:schemeClr val="tx1"/>
                </a:solidFill>
              </a:rPr>
              <a:t>určete cenu a množství, při kterém monopol dosahuje nulového ekonomického zisku</a:t>
            </a:r>
            <a:br>
              <a:rPr lang="cs-CZ" sz="2200" dirty="0">
                <a:solidFill>
                  <a:schemeClr val="tx1"/>
                </a:solidFill>
              </a:rPr>
            </a:br>
            <a:br>
              <a:rPr lang="cs-CZ" sz="3200" dirty="0">
                <a:solidFill>
                  <a:schemeClr val="tx1"/>
                </a:solidFill>
              </a:rPr>
            </a:br>
            <a:r>
              <a:rPr lang="cs-CZ" sz="3200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5446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4B5CC49-6FAE-42FA-99B6-A3FDA8C688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3295" y="1083732"/>
            <a:ext cx="5509628" cy="4690534"/>
          </a:xfrm>
        </p:spPr>
        <p:txBody>
          <a:bodyPr anchor="ctr">
            <a:normAutofit/>
          </a:bodyPr>
          <a:lstStyle/>
          <a:p>
            <a:pPr algn="r"/>
            <a:r>
              <a:rPr lang="cs-CZ" sz="72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6BC9B4A-2119-4645-B4CA-7817D5FAF4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128693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58D888F-D87A-4C3C-BD82-273E4C8C5E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2085681"/>
            <a:ext cx="0" cy="2686639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99A2CD81-3BB6-4ED6-A50F-DC14F37A9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685778" y="767825"/>
            <a:ext cx="508012" cy="5328173"/>
          </a:xfrm>
          <a:prstGeom prst="rect">
            <a:avLst/>
          </a:prstGeom>
          <a:solidFill>
            <a:srgbClr val="C8C8C8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153</Words>
  <Application>Microsoft Office PowerPoint</Application>
  <PresentationFormat>Širokoúhlá obrazovka</PresentationFormat>
  <Paragraphs>68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Corbel</vt:lpstr>
      <vt:lpstr>Wingdings 2</vt:lpstr>
      <vt:lpstr>Rámeček</vt:lpstr>
      <vt:lpstr>Mikroekonomie NPMKB/2+1  Volba výstupu firmy v nekonkurenčním tržním prostředí - monopol</vt:lpstr>
      <vt:lpstr>Poptávková křivka monopolu má tvar:                  P = 40 - Q. Celkové náklady jsou vyjádřeny funkcí                    TC = 60Q – 2Q2.    </vt:lpstr>
      <vt:lpstr>Poptávková křivka monopolu má tvar:                       P = 20 + 4Q. Celkové náklady jsou vyjádřeny funkcí TC = 5Q2.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tur0001</cp:lastModifiedBy>
  <cp:revision>32</cp:revision>
  <cp:lastPrinted>2019-08-27T11:37:05Z</cp:lastPrinted>
  <dcterms:created xsi:type="dcterms:W3CDTF">2019-08-09T18:58:20Z</dcterms:created>
  <dcterms:modified xsi:type="dcterms:W3CDTF">2019-08-31T12:54:52Z</dcterms:modified>
</cp:coreProperties>
</file>