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63" r:id="rId4"/>
    <p:sldId id="264" r:id="rId5"/>
    <p:sldId id="261" r:id="rId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08C6D-1226-455F-BDE2-2E5FC8F4ED8F}" type="datetimeFigureOut">
              <a:rPr lang="cs-CZ" smtClean="0"/>
              <a:t>31.08.2019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99E8E-5ECD-4591-B502-76C538C2AB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992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ED473-2180-4F8C-9086-37EE4981C911}" type="datetimeFigureOut">
              <a:rPr lang="cs-CZ" smtClean="0"/>
              <a:t>31.08.2019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75B3B-A2EA-4CD9-B812-DFF9F83BC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97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034-5482-4738-8C17-2AA3B42B0B7D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2EEA-EAF2-475A-AEEA-E6E60C3832FC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4387-0D9F-460D-A3E5-ADD501F7FC9B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F7BA-83FA-48E1-B2BC-299A638034C6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0991-EC6E-477B-86D5-F0053E67D13F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D4C-9939-4959-ACF4-969C0C9E0A8A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4DE-4CA9-40CF-8828-29A4E37E4806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69A0-3BEE-4845-9B87-75319A76CF74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69B3-9BCA-4F6A-B4DD-084B717FFDDD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7E5-3E0E-4596-8BCB-430FA947C29A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2AD-E6CF-4B74-90E9-F1E448D1B993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E4C226-66C9-442D-B297-E0189F00916F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45568" y="1624264"/>
            <a:ext cx="8363081" cy="2947736"/>
          </a:xfrm>
        </p:spPr>
        <p:txBody>
          <a:bodyPr anchor="b">
            <a:normAutofit fontScale="90000"/>
          </a:bodyPr>
          <a:lstStyle/>
          <a:p>
            <a:r>
              <a:rPr lang="cs-CZ" sz="6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Mikroekonomie</a:t>
            </a:r>
            <a:r>
              <a:rPr lang="cs-CZ" sz="6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6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NPMKB/2+1</a:t>
            </a:r>
            <a:br>
              <a:rPr lang="cs-CZ" sz="4800" dirty="0"/>
            </a:br>
            <a:br>
              <a:rPr lang="cs-CZ" sz="4800" dirty="0"/>
            </a:br>
            <a:br>
              <a:rPr lang="cs-CZ" sz="3100" dirty="0"/>
            </a:br>
            <a:r>
              <a:rPr lang="cs-CZ" sz="4900" b="1" dirty="0"/>
              <a:t>Volba výstupu firmy v nekonkurenčním tržním prostředí – monopolistická konkurence</a:t>
            </a:r>
            <a:endParaRPr lang="cs-CZ" sz="4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2C27CEA-B5F6-49D4-B2AF-1A0FDD95B6B1}"/>
              </a:ext>
            </a:extLst>
          </p:cNvPr>
          <p:cNvSpPr txBox="1">
            <a:spLocks/>
          </p:cNvSpPr>
          <p:nvPr/>
        </p:nvSpPr>
        <p:spPr>
          <a:xfrm>
            <a:off x="183351" y="866300"/>
            <a:ext cx="2923834" cy="50994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000" b="1" dirty="0">
                <a:solidFill>
                  <a:schemeClr val="accent5">
                    <a:lumMod val="50000"/>
                  </a:schemeClr>
                </a:solidFill>
              </a:rPr>
              <a:t>příklady</a:t>
            </a:r>
          </a:p>
          <a:p>
            <a:r>
              <a:rPr lang="cs-CZ" sz="8800" b="1" dirty="0">
                <a:solidFill>
                  <a:schemeClr val="accent5">
                    <a:lumMod val="50000"/>
                  </a:schemeClr>
                </a:solidFill>
              </a:rPr>
              <a:t>8/8</a:t>
            </a:r>
            <a:endParaRPr lang="cs-CZ" sz="6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ADC98A-A070-4ADD-93E1-CD8629C0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64107"/>
            <a:ext cx="3417904" cy="5207143"/>
          </a:xfrm>
        </p:spPr>
        <p:txBody>
          <a:bodyPr>
            <a:normAutofit/>
          </a:bodyPr>
          <a:lstStyle/>
          <a:p>
            <a:r>
              <a:rPr lang="cs-CZ" dirty="0"/>
              <a:t>Nedokonalý konkurent chce maximalizovat svoje celkové příjmy. Křivka poptávky je popsána rovnicí  </a:t>
            </a:r>
            <a:r>
              <a:rPr lang="cs-CZ" b="1" dirty="0"/>
              <a:t>P = 250 – 5Q</a:t>
            </a:r>
            <a:r>
              <a:rPr lang="cs-CZ" dirty="0"/>
              <a:t>. </a:t>
            </a:r>
            <a:br>
              <a:rPr lang="cs-CZ" sz="3200" dirty="0">
                <a:solidFill>
                  <a:schemeClr val="tx1"/>
                </a:solidFill>
              </a:rPr>
            </a:br>
            <a:br>
              <a:rPr lang="cs-CZ" sz="32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> </a:t>
            </a:r>
            <a:endParaRPr lang="cs-CZ" sz="4000" b="1" dirty="0">
              <a:solidFill>
                <a:schemeClr val="tx1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83A0A8C-9132-40E4-9FE8-DFB090E47DCA}"/>
              </a:ext>
            </a:extLst>
          </p:cNvPr>
          <p:cNvSpPr txBox="1">
            <a:spLocks/>
          </p:cNvSpPr>
          <p:nvPr/>
        </p:nvSpPr>
        <p:spPr>
          <a:xfrm rot="10800000" flipV="1">
            <a:off x="152399" y="97654"/>
            <a:ext cx="2102528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tx1"/>
                </a:solidFill>
              </a:rPr>
              <a:t>1. příklad</a:t>
            </a:r>
            <a:endParaRPr lang="cs-CZ" sz="4400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679B79-91DD-4C5B-A256-B69463FD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875D3072-AC9A-4A6F-B7DF-A807A16099F3}"/>
              </a:ext>
            </a:extLst>
          </p:cNvPr>
          <p:cNvSpPr txBox="1">
            <a:spLocks/>
          </p:cNvSpPr>
          <p:nvPr/>
        </p:nvSpPr>
        <p:spPr>
          <a:xfrm>
            <a:off x="3260436" y="0"/>
            <a:ext cx="8904626" cy="6857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cs-CZ" sz="26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100" i="1" dirty="0">
                <a:solidFill>
                  <a:schemeClr val="tx1"/>
                </a:solidFill>
              </a:rPr>
              <a:t>jak velký objem produkce má nabízet a za jakou cenu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100" i="1" dirty="0">
                <a:solidFill>
                  <a:schemeClr val="tx1"/>
                </a:solidFill>
              </a:rPr>
              <a:t>určete objem celkového zisku pro výše vypočítaný objem produkce, víte-li že TC =3000 Kč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endParaRPr lang="cs-CZ" sz="3200" dirty="0">
              <a:solidFill>
                <a:schemeClr val="tx1"/>
              </a:solidFill>
            </a:endParaRPr>
          </a:p>
          <a:p>
            <a:endParaRPr lang="cs-CZ" sz="3200" dirty="0">
              <a:solidFill>
                <a:schemeClr val="tx1"/>
              </a:solidFill>
            </a:endParaRPr>
          </a:p>
          <a:p>
            <a:br>
              <a:rPr lang="cs-CZ" sz="32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> </a:t>
            </a:r>
            <a:endParaRPr lang="cs-CZ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07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64107"/>
            <a:ext cx="3417904" cy="5207143"/>
          </a:xfrm>
        </p:spPr>
        <p:txBody>
          <a:bodyPr>
            <a:normAutofit/>
          </a:bodyPr>
          <a:lstStyle/>
          <a:p>
            <a:r>
              <a:rPr lang="cs-CZ" dirty="0"/>
              <a:t>Poptávková křivka po produkci monopolního výrobce jogurtů je dána:               </a:t>
            </a:r>
            <a:r>
              <a:rPr lang="cs-CZ" b="1" dirty="0"/>
              <a:t>P=12-Q </a:t>
            </a:r>
            <a:r>
              <a:rPr lang="cs-CZ" dirty="0"/>
              <a:t>a mezní náklady monopolisty jsou </a:t>
            </a:r>
            <a:r>
              <a:rPr lang="cs-CZ" b="1" dirty="0"/>
              <a:t>AC=2Q</a:t>
            </a:r>
            <a:r>
              <a:rPr lang="cs-CZ" dirty="0"/>
              <a:t>. </a:t>
            </a:r>
            <a:endParaRPr lang="cs-CZ" sz="4000" b="1" dirty="0">
              <a:solidFill>
                <a:schemeClr val="tx1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83A0A8C-9132-40E4-9FE8-DFB090E47DCA}"/>
              </a:ext>
            </a:extLst>
          </p:cNvPr>
          <p:cNvSpPr txBox="1">
            <a:spLocks/>
          </p:cNvSpPr>
          <p:nvPr/>
        </p:nvSpPr>
        <p:spPr>
          <a:xfrm rot="10800000" flipV="1">
            <a:off x="152399" y="97654"/>
            <a:ext cx="2102528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tx1"/>
                </a:solidFill>
              </a:rPr>
              <a:t>2. příklad</a:t>
            </a:r>
            <a:endParaRPr lang="cs-CZ" sz="4400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679B79-91DD-4C5B-A256-B69463FD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875D3072-AC9A-4A6F-B7DF-A807A16099F3}"/>
              </a:ext>
            </a:extLst>
          </p:cNvPr>
          <p:cNvSpPr txBox="1">
            <a:spLocks/>
          </p:cNvSpPr>
          <p:nvPr/>
        </p:nvSpPr>
        <p:spPr>
          <a:xfrm>
            <a:off x="3251201" y="0"/>
            <a:ext cx="8913862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>
                <a:solidFill>
                  <a:schemeClr val="tx1"/>
                </a:solidFill>
              </a:rPr>
              <a:t>určete funkce TR, MR, AR, TC, MC  včetně funkce zisku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>
                <a:solidFill>
                  <a:schemeClr val="tx1"/>
                </a:solidFill>
              </a:rPr>
              <a:t>kolik jogurtů vyrobí výrobce maximalizující zisk a za jakou cenu jogurty prodá</a:t>
            </a: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chemeClr val="tx1"/>
              </a:solidFill>
            </a:endParaRPr>
          </a:p>
          <a:p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i="1" dirty="0">
                <a:solidFill>
                  <a:schemeClr val="tx1"/>
                </a:solidFill>
              </a:rPr>
              <a:t>jaký bude zisk firmy</a:t>
            </a: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chemeClr val="tx1"/>
              </a:solidFill>
            </a:endParaRPr>
          </a:p>
          <a:p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>
                <a:solidFill>
                  <a:schemeClr val="tx1"/>
                </a:solidFill>
              </a:rPr>
              <a:t>jednoduše nakreslete</a:t>
            </a:r>
            <a:endParaRPr lang="cs-CZ" sz="2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446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64107"/>
            <a:ext cx="3417904" cy="5207143"/>
          </a:xfrm>
        </p:spPr>
        <p:txBody>
          <a:bodyPr>
            <a:normAutofit fontScale="90000"/>
          </a:bodyPr>
          <a:lstStyle/>
          <a:p>
            <a:r>
              <a:rPr lang="cs-CZ" dirty="0"/>
              <a:t>Individuální poptávková křivka po výstupu firmy vyrábějící v podmínkách monopolistické konkurence je dána vztahem </a:t>
            </a:r>
            <a:r>
              <a:rPr lang="cs-CZ" b="1" dirty="0"/>
              <a:t>P=20–2Q</a:t>
            </a:r>
            <a:r>
              <a:rPr lang="cs-CZ" dirty="0"/>
              <a:t> a nákladová funkce je dána vztahem </a:t>
            </a:r>
            <a:r>
              <a:rPr lang="cs-CZ" b="1" dirty="0"/>
              <a:t>TC=60+4Q</a:t>
            </a:r>
            <a:r>
              <a:rPr lang="cs-CZ" dirty="0"/>
              <a:t>.</a:t>
            </a:r>
            <a:endParaRPr lang="cs-CZ" sz="4000" b="1" dirty="0">
              <a:solidFill>
                <a:schemeClr val="tx1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83A0A8C-9132-40E4-9FE8-DFB090E47DCA}"/>
              </a:ext>
            </a:extLst>
          </p:cNvPr>
          <p:cNvSpPr txBox="1">
            <a:spLocks/>
          </p:cNvSpPr>
          <p:nvPr/>
        </p:nvSpPr>
        <p:spPr>
          <a:xfrm rot="10800000" flipV="1">
            <a:off x="152399" y="97654"/>
            <a:ext cx="2102528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tx1"/>
                </a:solidFill>
              </a:rPr>
              <a:t>3. příklad</a:t>
            </a:r>
            <a:endParaRPr lang="cs-CZ" sz="4400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679B79-91DD-4C5B-A256-B69463FD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875D3072-AC9A-4A6F-B7DF-A807A16099F3}"/>
              </a:ext>
            </a:extLst>
          </p:cNvPr>
          <p:cNvSpPr txBox="1">
            <a:spLocks/>
          </p:cNvSpPr>
          <p:nvPr/>
        </p:nvSpPr>
        <p:spPr>
          <a:xfrm>
            <a:off x="3251201" y="0"/>
            <a:ext cx="8913862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r>
              <a:rPr lang="cs-CZ" sz="2400" i="1" dirty="0">
                <a:solidFill>
                  <a:schemeClr val="tx1"/>
                </a:solidFill>
              </a:rPr>
              <a:t>určete velikost fixních nákladů</a:t>
            </a:r>
            <a:endParaRPr lang="cs-CZ" sz="2200" i="1" dirty="0">
              <a:solidFill>
                <a:schemeClr val="tx1"/>
              </a:solidFill>
            </a:endParaRP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200" i="1" dirty="0">
              <a:solidFill>
                <a:schemeClr val="tx1"/>
              </a:solidFill>
            </a:endParaRP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200" dirty="0">
              <a:solidFill>
                <a:schemeClr val="tx1"/>
              </a:solidFill>
            </a:endParaRP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r>
              <a:rPr lang="cs-CZ" sz="2400" i="1" dirty="0">
                <a:solidFill>
                  <a:schemeClr val="tx1"/>
                </a:solidFill>
              </a:rPr>
              <a:t>množství a cenu produkce této firmy za předpokladu, že firma maximalizuje zisk</a:t>
            </a:r>
            <a:endParaRPr lang="cs-CZ" sz="2200" i="1" dirty="0">
              <a:solidFill>
                <a:schemeClr val="tx1"/>
              </a:solidFill>
            </a:endParaRP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200" i="1" dirty="0">
              <a:solidFill>
                <a:schemeClr val="tx1"/>
              </a:solidFill>
            </a:endParaRP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200" dirty="0">
              <a:solidFill>
                <a:schemeClr val="tx1"/>
              </a:solidFill>
            </a:endParaRP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200" dirty="0">
              <a:solidFill>
                <a:schemeClr val="tx1"/>
              </a:solidFill>
            </a:endParaRP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r>
              <a:rPr lang="cs-CZ" sz="2400" i="1" dirty="0">
                <a:solidFill>
                  <a:schemeClr val="tx1"/>
                </a:solidFill>
              </a:rPr>
              <a:t>velikost celkového zisku této firmy za daných podmínek</a:t>
            </a: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  <a:tabLst>
                <a:tab pos="176213" algn="l"/>
              </a:tabLst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  <a:tabLst>
                <a:tab pos="176213" algn="l"/>
              </a:tabLst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  <a:tabLst>
                <a:tab pos="176213" algn="l"/>
              </a:tabLst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endParaRPr lang="cs-CZ" sz="2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r>
              <a:rPr lang="cs-CZ" sz="2400" i="1" dirty="0">
                <a:solidFill>
                  <a:schemeClr val="tx1"/>
                </a:solidFill>
              </a:rPr>
              <a:t>nakreslete a vyznačte náklady                                                                                  mrtvé váhy, přebytek výrobce                                                                                             a přebytek spotřebitele</a:t>
            </a:r>
            <a:endParaRPr lang="cs-CZ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878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295" y="1083732"/>
            <a:ext cx="5509628" cy="4690534"/>
          </a:xfrm>
        </p:spPr>
        <p:txBody>
          <a:bodyPr anchor="ctr">
            <a:normAutofit/>
          </a:bodyPr>
          <a:lstStyle/>
          <a:p>
            <a:pPr algn="r"/>
            <a:r>
              <a:rPr lang="cs-CZ" sz="72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08E0EB3-70ED-427A-8D4A-82A52A91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196</Words>
  <Application>Microsoft Office PowerPoint</Application>
  <PresentationFormat>Širokoúhlá obrazovka</PresentationFormat>
  <Paragraphs>79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Wingdings 2</vt:lpstr>
      <vt:lpstr>Rámeček</vt:lpstr>
      <vt:lpstr>Mikroekonomie NPMKB/2+1   Volba výstupu firmy v nekonkurenčním tržním prostředí – monopolistická konkurence</vt:lpstr>
      <vt:lpstr>Nedokonalý konkurent chce maximalizovat svoje celkové příjmy. Křivka poptávky je popsána rovnicí  P = 250 – 5Q.    </vt:lpstr>
      <vt:lpstr>Poptávková křivka po produkci monopolního výrobce jogurtů je dána:               P=12-Q a mezní náklady monopolisty jsou AC=2Q. </vt:lpstr>
      <vt:lpstr>Individuální poptávková křivka po výstupu firmy vyrábějící v podmínkách monopolistické konkurence je dána vztahem P=20–2Q a nákladová funkce je dána vztahem TC=60+4Q.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tur0001</cp:lastModifiedBy>
  <cp:revision>29</cp:revision>
  <cp:lastPrinted>2019-08-27T11:42:54Z</cp:lastPrinted>
  <dcterms:created xsi:type="dcterms:W3CDTF">2019-08-09T18:58:20Z</dcterms:created>
  <dcterms:modified xsi:type="dcterms:W3CDTF">2019-08-31T13:02:24Z</dcterms:modified>
</cp:coreProperties>
</file>