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2"/>
  </p:handoutMasterIdLst>
  <p:sldIdLst>
    <p:sldId id="256" r:id="rId2"/>
    <p:sldId id="264" r:id="rId3"/>
    <p:sldId id="262" r:id="rId4"/>
    <p:sldId id="274" r:id="rId5"/>
    <p:sldId id="275" r:id="rId6"/>
    <p:sldId id="263" r:id="rId7"/>
    <p:sldId id="265" r:id="rId8"/>
    <p:sldId id="270" r:id="rId9"/>
    <p:sldId id="269" r:id="rId10"/>
    <p:sldId id="2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870" y="1298448"/>
            <a:ext cx="8780130" cy="3064237"/>
          </a:xfrm>
        </p:spPr>
        <p:txBody>
          <a:bodyPr anchor="b">
            <a:normAutofit fontScale="90000"/>
          </a:bodyPr>
          <a:lstStyle/>
          <a:p>
            <a:r>
              <a:rPr lang="cs-CZ" sz="8000" b="1" dirty="0"/>
              <a:t>Mikroekonomie</a:t>
            </a:r>
            <a:br>
              <a:rPr lang="cs-CZ" sz="5300" dirty="0"/>
            </a:br>
            <a:r>
              <a:rPr lang="cs-CZ" sz="5300" dirty="0"/>
              <a:t>2+1, NPMKB</a:t>
            </a:r>
            <a:br>
              <a:rPr lang="cs-CZ" sz="5300" dirty="0"/>
            </a:br>
            <a:br>
              <a:rPr lang="cs-CZ" sz="31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Úvod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FBC2DE6-834A-412D-87F7-221B3919316F}"/>
              </a:ext>
            </a:extLst>
          </p:cNvPr>
          <p:cNvSpPr/>
          <p:nvPr/>
        </p:nvSpPr>
        <p:spPr>
          <a:xfrm>
            <a:off x="147783" y="2828834"/>
            <a:ext cx="2807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Manažerská informatika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013BD-3E3F-4EDC-AD62-C4B75E92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63635" cy="4601183"/>
          </a:xfrm>
        </p:spPr>
        <p:txBody>
          <a:bodyPr/>
          <a:lstStyle/>
          <a:p>
            <a:r>
              <a:rPr lang="cs-CZ" b="1" dirty="0"/>
              <a:t>Okruhy z </a:t>
            </a:r>
            <a:r>
              <a:rPr lang="cs-CZ" sz="3200" b="1" dirty="0"/>
              <a:t>mikroekonomické</a:t>
            </a:r>
            <a:r>
              <a:rPr lang="cs-CZ" b="1" dirty="0"/>
              <a:t> části pro SZZ programu Manažerská informatika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B17100-F99A-4B22-8657-05AEEEAE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709" y="157018"/>
            <a:ext cx="8174182" cy="6594764"/>
          </a:xfrm>
        </p:spPr>
        <p:txBody>
          <a:bodyPr/>
          <a:lstStyle/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7. Teorie racionální volby spotřebitele (optimum spotřebitele a elasticity).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8. Mezičasový výběr spotřebitele.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9. Volba technologie a výroba firmy (nákladové optimum firmy).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10. Všeobecná rovnováha a její předpoklady.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11. Příjmy, náklady a zisk firmy.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12. Chování firmy v podmínkách dokonale a nedokonale konkurenčních trhů.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13. Fungování trhů výrobních faktorů.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41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Studijní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120640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Základní: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HOŘEJŠÍ, B. et al., 2010. Mikroekonomie. Praha: Management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ISBN 978-80-7261-218-5.</a:t>
            </a:r>
          </a:p>
          <a:p>
            <a:endParaRPr lang="cs-CZ" sz="3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Doporučená: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MUSIL, P., 2010. Mikroekonomie: středně pokročilý kurz. Plzeň: A. Čeněk. ISBN 978-80-7380-207-3.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TULEJA, P., P., NEZVAL a MAJEROVÁ, I., 2005. Základy mikroekonomie.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Computer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ISBN 80-251-0603-9.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MANKIW, N. G., 2016.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Principles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of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Microeconomics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London: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Cengage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Learning. ISBN 9781305971493. </a:t>
            </a:r>
          </a:p>
          <a:p>
            <a:r>
              <a:rPr lang="cs-CZ" sz="3600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Studijní opora Mikroekonomie</a:t>
            </a:r>
          </a:p>
        </p:txBody>
      </p:sp>
    </p:spTree>
    <p:extLst>
      <p:ext uri="{BB962C8B-B14F-4D97-AF65-F5344CB8AC3E}">
        <p14:creationId xmlns:p14="http://schemas.microsoft.com/office/powerpoint/2010/main" val="187175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870" y="1298448"/>
            <a:ext cx="8780130" cy="3064237"/>
          </a:xfrm>
        </p:spPr>
        <p:txBody>
          <a:bodyPr anchor="b">
            <a:normAutofit fontScale="90000"/>
          </a:bodyPr>
          <a:lstStyle/>
          <a:p>
            <a:r>
              <a:rPr lang="cs-CZ" sz="8000" b="1" dirty="0"/>
              <a:t>Mikroekonomie</a:t>
            </a:r>
            <a:br>
              <a:rPr lang="cs-CZ" sz="5300" dirty="0"/>
            </a:br>
            <a:r>
              <a:rPr lang="cs-CZ" sz="5300" dirty="0"/>
              <a:t>2+1, NPMKB</a:t>
            </a:r>
            <a:br>
              <a:rPr lang="cs-CZ" sz="5300" dirty="0"/>
            </a:br>
            <a:br>
              <a:rPr lang="cs-CZ" sz="31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Teorie spotřebitele                       – optimum spotřebitele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549134" y="3249416"/>
            <a:ext cx="2400543" cy="1887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lang="cs-CZ" sz="7200" b="1" kern="0" dirty="0">
                <a:solidFill>
                  <a:schemeClr val="accent5">
                    <a:lumMod val="50000"/>
                  </a:schemeClr>
                </a:solidFill>
              </a:rPr>
              <a:t>1/8</a:t>
            </a:r>
          </a:p>
          <a:p>
            <a:pPr lvl="0" defTabSz="914400">
              <a:lnSpc>
                <a:spcPct val="80000"/>
              </a:lnSpc>
              <a:defRPr/>
            </a:pPr>
            <a:endParaRPr lang="cs-CZ" sz="72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141823" y="5006151"/>
            <a:ext cx="2807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Manažerská informatika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0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B2092-7589-4E59-B6F7-236121FB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1408" cy="4601183"/>
          </a:xfrm>
        </p:spPr>
        <p:txBody>
          <a:bodyPr>
            <a:normAutofit/>
          </a:bodyPr>
          <a:lstStyle/>
          <a:p>
            <a:r>
              <a:rPr lang="cs-CZ" sz="4000" b="1" dirty="0"/>
              <a:t>Obsah problematiky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18A94-06D9-41AF-AE1E-F761B754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Rozpočtové omezení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Linie rozpočtu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Užitek a užitečnost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Kardinalistické pojetí </a:t>
            </a:r>
          </a:p>
          <a:p>
            <a:pPr lvl="2"/>
            <a:r>
              <a:rPr lang="cs-CZ" sz="3200" b="1" dirty="0">
                <a:solidFill>
                  <a:schemeClr val="tx1"/>
                </a:solidFill>
              </a:rPr>
              <a:t>Celkový a mezní užitek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Ordinalistické pojetí</a:t>
            </a:r>
          </a:p>
          <a:p>
            <a:pPr lvl="2"/>
            <a:r>
              <a:rPr lang="cs-CZ" sz="3200" b="1" dirty="0">
                <a:solidFill>
                  <a:schemeClr val="tx1"/>
                </a:solidFill>
              </a:rPr>
              <a:t>Indiferenční analýza</a:t>
            </a:r>
          </a:p>
          <a:p>
            <a:pPr lvl="2"/>
            <a:r>
              <a:rPr lang="cs-CZ" sz="3200" b="1" dirty="0">
                <a:solidFill>
                  <a:schemeClr val="tx1"/>
                </a:solidFill>
              </a:rPr>
              <a:t>Typy indiferenčních křivek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Optimum spotřebitele</a:t>
            </a:r>
          </a:p>
        </p:txBody>
      </p:sp>
    </p:spTree>
    <p:extLst>
      <p:ext uri="{BB962C8B-B14F-4D97-AF65-F5344CB8AC3E}">
        <p14:creationId xmlns:p14="http://schemas.microsoft.com/office/powerpoint/2010/main" val="121211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ED11928-3896-4197-B012-2531DBC32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97" y="3964607"/>
            <a:ext cx="4200548" cy="272779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97" y="0"/>
            <a:ext cx="3347941" cy="4633019"/>
          </a:xfrm>
        </p:spPr>
        <p:txBody>
          <a:bodyPr>
            <a:normAutofit/>
          </a:bodyPr>
          <a:lstStyle/>
          <a:p>
            <a:r>
              <a:rPr lang="cs-CZ" sz="4800" b="1" dirty="0"/>
              <a:t>Rozpočtové omezení a linie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20" y="209800"/>
            <a:ext cx="8360228" cy="6461091"/>
          </a:xfrm>
        </p:spPr>
        <p:txBody>
          <a:bodyPr anchor="t">
            <a:normAutofit/>
          </a:bodyPr>
          <a:lstStyle/>
          <a:p>
            <a:r>
              <a:rPr lang="cs-CZ" sz="2600" dirty="0">
                <a:solidFill>
                  <a:schemeClr val="tx1"/>
                </a:solidFill>
              </a:rPr>
              <a:t>rozpočtové omezení spotřebitele: objem finančních prostředků, které má spotřebitel k dispozici a které rozděluje na nákup dvou statků:</a:t>
            </a:r>
          </a:p>
          <a:p>
            <a:pPr marL="502920" lvl="1" indent="0" algn="ctr">
              <a:buNone/>
            </a:pPr>
            <a:r>
              <a:rPr lang="cs-CZ" sz="4000" b="1" i="1" dirty="0">
                <a:solidFill>
                  <a:schemeClr val="accent2">
                    <a:lumMod val="50000"/>
                  </a:schemeClr>
                </a:solidFill>
              </a:rPr>
              <a:t>BL: I = P</a:t>
            </a:r>
            <a:r>
              <a:rPr lang="cs-CZ" sz="4000" b="1" i="1" baseline="-25000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cs-CZ" sz="4000" b="1" i="1" dirty="0">
                <a:solidFill>
                  <a:schemeClr val="accent2">
                    <a:lumMod val="50000"/>
                  </a:schemeClr>
                </a:solidFill>
              </a:rPr>
              <a:t>* X + P</a:t>
            </a:r>
            <a:r>
              <a:rPr lang="cs-CZ" sz="4000" b="1" i="1" baseline="-25000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cs-CZ" sz="4000" b="1" i="1" dirty="0">
                <a:solidFill>
                  <a:schemeClr val="accent2">
                    <a:lumMod val="50000"/>
                  </a:schemeClr>
                </a:solidFill>
              </a:rPr>
              <a:t>* Y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rozpočtové omezení v grafické podobě označujeme </a:t>
            </a:r>
            <a:r>
              <a:rPr lang="cs-CZ" sz="2400" b="1" dirty="0">
                <a:solidFill>
                  <a:schemeClr val="tx1"/>
                </a:solidFill>
              </a:rPr>
              <a:t>linie rozpočtu (BL)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soubor spotřebních košů, které může tento spotřebitel získat při dané úrovni důchodu a daných cenách, pak označujeme jako </a:t>
            </a:r>
            <a:r>
              <a:rPr lang="cs-CZ" sz="2600" b="1" dirty="0">
                <a:solidFill>
                  <a:schemeClr val="tx1"/>
                </a:solidFill>
              </a:rPr>
              <a:t>množinu tržních příležitostí</a:t>
            </a:r>
          </a:p>
          <a:p>
            <a:r>
              <a:rPr lang="cs-CZ" sz="2800" dirty="0">
                <a:solidFill>
                  <a:schemeClr val="tx1"/>
                </a:solidFill>
              </a:rPr>
              <a:t>směrnice linie rozpočtu se nazývá </a:t>
            </a:r>
            <a:r>
              <a:rPr lang="cs-CZ" sz="2800" b="1" dirty="0">
                <a:solidFill>
                  <a:schemeClr val="tx1"/>
                </a:solidFill>
              </a:rPr>
              <a:t>mezní míra substituce ve směně:</a:t>
            </a:r>
          </a:p>
          <a:p>
            <a:pPr marL="0" indent="0">
              <a:buNone/>
            </a:pPr>
            <a:r>
              <a:rPr lang="cs-CZ" sz="2800" b="1" i="1" dirty="0">
                <a:solidFill>
                  <a:schemeClr val="tx1"/>
                </a:solidFill>
              </a:rPr>
              <a:t>		</a:t>
            </a:r>
            <a:r>
              <a:rPr lang="cs-CZ" sz="3600" b="1" i="1" dirty="0">
                <a:solidFill>
                  <a:schemeClr val="accent2">
                    <a:lumMod val="50000"/>
                  </a:schemeClr>
                </a:solidFill>
              </a:rPr>
              <a:t>MRS</a:t>
            </a:r>
            <a:r>
              <a:rPr lang="cs-CZ" sz="3600" b="1" i="1" baseline="-250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cs-CZ" sz="3600" b="1" i="1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cs-CZ" sz="3600" b="1" i="1" dirty="0" err="1">
                <a:solidFill>
                  <a:schemeClr val="accent2">
                    <a:lumMod val="50000"/>
                  </a:schemeClr>
                </a:solidFill>
              </a:rPr>
              <a:t>Px</a:t>
            </a:r>
            <a:r>
              <a:rPr lang="cs-CZ" sz="3600" b="1" i="1" dirty="0">
                <a:solidFill>
                  <a:schemeClr val="accent2">
                    <a:lumMod val="50000"/>
                  </a:schemeClr>
                </a:solidFill>
              </a:rPr>
              <a:t> / </a:t>
            </a:r>
            <a:r>
              <a:rPr lang="cs-CZ" sz="3600" b="1" i="1" dirty="0" err="1">
                <a:solidFill>
                  <a:schemeClr val="accent2">
                    <a:lumMod val="50000"/>
                  </a:schemeClr>
                </a:solidFill>
              </a:rPr>
              <a:t>Py</a:t>
            </a:r>
            <a:r>
              <a:rPr lang="cs-CZ" sz="3600" b="1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cs-CZ" sz="3600" i="1" dirty="0">
                <a:solidFill>
                  <a:schemeClr val="accent2">
                    <a:lumMod val="50000"/>
                  </a:schemeClr>
                </a:solidFill>
              </a:rPr>
              <a:t>nebo -</a:t>
            </a:r>
            <a:r>
              <a:rPr lang="el-GR" sz="3600" i="1" dirty="0">
                <a:solidFill>
                  <a:schemeClr val="accent2">
                    <a:lumMod val="50000"/>
                  </a:schemeClr>
                </a:solidFill>
              </a:rPr>
              <a:t>Δ</a:t>
            </a:r>
            <a:r>
              <a:rPr lang="cs-CZ" sz="3600" i="1" dirty="0">
                <a:solidFill>
                  <a:schemeClr val="accent2">
                    <a:lumMod val="50000"/>
                  </a:schemeClr>
                </a:solidFill>
              </a:rPr>
              <a:t>y / </a:t>
            </a:r>
            <a:r>
              <a:rPr lang="el-GR" sz="3600" i="1" dirty="0">
                <a:solidFill>
                  <a:schemeClr val="accent2">
                    <a:lumMod val="50000"/>
                  </a:schemeClr>
                </a:solidFill>
              </a:rPr>
              <a:t>Δ</a:t>
            </a:r>
            <a:r>
              <a:rPr lang="cs-CZ" sz="36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změny linie rozpočtu</a:t>
            </a:r>
          </a:p>
          <a:p>
            <a:pPr lvl="2"/>
            <a:r>
              <a:rPr lang="cs-CZ" sz="2200" dirty="0">
                <a:solidFill>
                  <a:schemeClr val="tx1"/>
                </a:solidFill>
              </a:rPr>
              <a:t>rovnoběžný posun (změna důchodu)</a:t>
            </a:r>
          </a:p>
          <a:p>
            <a:pPr lvl="2"/>
            <a:r>
              <a:rPr lang="cs-CZ" sz="2200" dirty="0">
                <a:solidFill>
                  <a:schemeClr val="tx1"/>
                </a:solidFill>
              </a:rPr>
              <a:t>pootočení, změna směrnice (změna ceny/cen statků)</a:t>
            </a:r>
          </a:p>
        </p:txBody>
      </p:sp>
    </p:spTree>
    <p:extLst>
      <p:ext uri="{BB962C8B-B14F-4D97-AF65-F5344CB8AC3E}">
        <p14:creationId xmlns:p14="http://schemas.microsoft.com/office/powerpoint/2010/main" val="233253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0" y="489527"/>
            <a:ext cx="3353120" cy="4129312"/>
          </a:xfrm>
        </p:spPr>
        <p:txBody>
          <a:bodyPr>
            <a:normAutofit/>
          </a:bodyPr>
          <a:lstStyle/>
          <a:p>
            <a:r>
              <a:rPr lang="cs-CZ" sz="4400" b="1" dirty="0"/>
              <a:t>Užitek, užitečnost</a:t>
            </a:r>
            <a:br>
              <a:rPr lang="cs-CZ" sz="4800" b="1" dirty="0"/>
            </a:br>
            <a:br>
              <a:rPr lang="cs-CZ" sz="4800" b="1" dirty="0"/>
            </a:br>
            <a:r>
              <a:rPr lang="cs-CZ" sz="4000" b="1" dirty="0"/>
              <a:t>Kardinalistické pojetí </a:t>
            </a:r>
            <a:br>
              <a:rPr lang="cs-CZ" sz="4000" b="1" dirty="0"/>
            </a:br>
            <a:r>
              <a:rPr lang="cs-CZ" sz="4000" b="1" dirty="0"/>
              <a:t>užitku</a:t>
            </a:r>
            <a:endParaRPr lang="cs-CZ" sz="4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730" y="125606"/>
            <a:ext cx="8591660" cy="6606790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Užitek je subjektivní pocit uspokojení potřeby ze spotřeby statku. Cílem racionálně chovajících se spotřebitelů je maximalizace svého užitku. Statek v souvislosti s užitkem může být: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žádoucí, kladný (statky s pozitivní preferencí)</a:t>
            </a:r>
            <a:endParaRPr lang="cs-CZ" sz="2200" dirty="0">
              <a:solidFill>
                <a:schemeClr val="tx1"/>
              </a:solidFill>
            </a:endParaRP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nežádoucí, záporný (statky s negativní preferencí)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neutrální (statky lhostejné)</a:t>
            </a:r>
          </a:p>
          <a:p>
            <a:r>
              <a:rPr lang="cs-CZ" sz="2800" b="1" dirty="0" err="1">
                <a:solidFill>
                  <a:schemeClr val="accent5">
                    <a:lumMod val="50000"/>
                  </a:schemeClr>
                </a:solidFill>
              </a:rPr>
              <a:t>Kardinalisté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 považují užitek za přímo měřitelný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pPr lvl="1"/>
            <a:endParaRPr lang="cs-CZ" sz="26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0433EA0-DE1E-4EA1-8CE7-8F8DAE0A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041" y="3244838"/>
            <a:ext cx="3227467" cy="3487556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C8B1666-005B-4EAB-8517-29A49EBF6EAF}"/>
              </a:ext>
            </a:extLst>
          </p:cNvPr>
          <p:cNvSpPr/>
          <p:nvPr/>
        </p:nvSpPr>
        <p:spPr>
          <a:xfrm>
            <a:off x="4100945" y="3016549"/>
            <a:ext cx="77770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celkový užitek (TU) vyjadřuje celkové upokojení potřeb při spotřebě daného množství statků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mezní užitek (MU) definujeme jako přírůstek celkové užitečnosti změněný spotřebou statku X o jednu jednotku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1" dirty="0"/>
              <a:t>bod nasycení </a:t>
            </a:r>
            <a:r>
              <a:rPr lang="cs-CZ" sz="2400" dirty="0"/>
              <a:t>– TU je maximální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když TU je maximální, pak MU = 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zákon klesajícího mezního užitku (1. </a:t>
            </a:r>
            <a:r>
              <a:rPr lang="cs-CZ" sz="2400" dirty="0" err="1"/>
              <a:t>Gossenův</a:t>
            </a:r>
            <a:r>
              <a:rPr lang="cs-CZ" sz="2400" dirty="0"/>
              <a:t> zákon)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kladná klesající část funkce MU vyjadřuje individuální poptávkovou křivku spotřebitele po statku X</a:t>
            </a:r>
          </a:p>
        </p:txBody>
      </p:sp>
    </p:spTree>
    <p:extLst>
      <p:ext uri="{BB962C8B-B14F-4D97-AF65-F5344CB8AC3E}">
        <p14:creationId xmlns:p14="http://schemas.microsoft.com/office/powerpoint/2010/main" val="308011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347941" cy="4633019"/>
          </a:xfrm>
        </p:spPr>
        <p:txBody>
          <a:bodyPr>
            <a:normAutofit/>
          </a:bodyPr>
          <a:lstStyle/>
          <a:p>
            <a:r>
              <a:rPr lang="cs-CZ" sz="4000" b="1" dirty="0"/>
              <a:t>Ordinalistické pojetí užitečnosti</a:t>
            </a:r>
            <a:br>
              <a:rPr lang="cs-CZ" sz="4000" b="1" dirty="0"/>
            </a:br>
            <a:r>
              <a:rPr lang="cs-CZ" sz="4000" b="1" dirty="0"/>
              <a:t>- indiferenční křivka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20" y="0"/>
            <a:ext cx="8360228" cy="6670891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užitek a jeho úroveň nelze měřit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lze seřadit kombinace statků podle vnímání jejich užitku na </a:t>
            </a:r>
            <a:r>
              <a:rPr lang="cs-CZ" sz="2400" b="1" dirty="0">
                <a:solidFill>
                  <a:schemeClr val="tx1"/>
                </a:solidFill>
              </a:rPr>
              <a:t>ordinální škále 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indiferenční křivka (IC) </a:t>
            </a:r>
            <a:r>
              <a:rPr lang="cs-CZ" sz="2400" dirty="0">
                <a:solidFill>
                  <a:schemeClr val="tx1"/>
                </a:solidFill>
              </a:rPr>
              <a:t>je množina kombinací statku X a Y se </a:t>
            </a:r>
            <a:r>
              <a:rPr lang="cs-CZ" sz="2400" b="1" dirty="0">
                <a:solidFill>
                  <a:schemeClr val="tx1"/>
                </a:solidFill>
              </a:rPr>
              <a:t>stejným</a:t>
            </a:r>
            <a:r>
              <a:rPr lang="cs-CZ" sz="2400" dirty="0">
                <a:solidFill>
                  <a:schemeClr val="tx1"/>
                </a:solidFill>
              </a:rPr>
              <a:t> celkovým užitkem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sklon IC vyjadřuje poměr v němž je spotřebitel „ochoten“ nahrazovat (substituovat) statek X statkem Y ve svém spotřebním koši, aniž se změní jeho celkový užitek, nazýváme ho mezní míra substituce ve spotřebě (MRS</a:t>
            </a:r>
            <a:r>
              <a:rPr lang="cs-CZ" sz="2400" baseline="-25000" dirty="0">
                <a:solidFill>
                  <a:schemeClr val="tx1"/>
                </a:solidFill>
              </a:rPr>
              <a:t>C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cs-CZ" sz="2800" b="1" i="1" dirty="0">
                <a:solidFill>
                  <a:schemeClr val="accent2">
                    <a:lumMod val="50000"/>
                  </a:schemeClr>
                </a:solidFill>
              </a:rPr>
              <a:t>MRS</a:t>
            </a:r>
            <a:r>
              <a:rPr lang="cs-CZ" sz="2800" b="1" i="1" baseline="-250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cs-CZ" sz="2800" b="1" i="1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cs-CZ" sz="2800" b="1" i="1" dirty="0" err="1">
                <a:solidFill>
                  <a:schemeClr val="accent2">
                    <a:lumMod val="50000"/>
                  </a:schemeClr>
                </a:solidFill>
              </a:rPr>
              <a:t>MU</a:t>
            </a:r>
            <a:r>
              <a:rPr lang="cs-CZ" sz="2800" b="1" i="1" baseline="-25000" dirty="0" err="1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cs-CZ" sz="2800" b="1" i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cs-CZ" sz="2800" b="1" i="1" dirty="0" err="1">
                <a:solidFill>
                  <a:schemeClr val="accent2">
                    <a:lumMod val="50000"/>
                  </a:schemeClr>
                </a:solidFill>
              </a:rPr>
              <a:t>MU</a:t>
            </a:r>
            <a:r>
              <a:rPr lang="cs-CZ" sz="2800" b="1" i="1" baseline="-25000" dirty="0" err="1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cs-CZ" sz="2800" b="1" i="1" dirty="0">
                <a:solidFill>
                  <a:schemeClr val="accent2">
                    <a:lumMod val="50000"/>
                  </a:schemeClr>
                </a:solidFill>
              </a:rPr>
              <a:t>       nebo -</a:t>
            </a:r>
            <a:r>
              <a:rPr lang="el-GR" sz="2800" b="1" i="1" dirty="0">
                <a:solidFill>
                  <a:schemeClr val="accent2">
                    <a:lumMod val="50000"/>
                  </a:schemeClr>
                </a:solidFill>
              </a:rPr>
              <a:t>Δ</a:t>
            </a:r>
            <a:r>
              <a:rPr lang="cs-CZ" sz="2800" b="1" i="1" dirty="0">
                <a:solidFill>
                  <a:schemeClr val="accent2">
                    <a:lumMod val="50000"/>
                  </a:schemeClr>
                </a:solidFill>
              </a:rPr>
              <a:t>y / </a:t>
            </a:r>
            <a:r>
              <a:rPr lang="el-GR" sz="2800" b="1" i="1" dirty="0">
                <a:solidFill>
                  <a:schemeClr val="accent2">
                    <a:lumMod val="50000"/>
                  </a:schemeClr>
                </a:solidFill>
              </a:rPr>
              <a:t>Δ</a:t>
            </a:r>
            <a:r>
              <a:rPr lang="cs-CZ" sz="2800" b="1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x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79" y="4032624"/>
            <a:ext cx="5341275" cy="263865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759A5B4-A7DE-4CB8-B288-60FDA29B1EA4}"/>
              </a:ext>
            </a:extLst>
          </p:cNvPr>
          <p:cNvSpPr/>
          <p:nvPr/>
        </p:nvSpPr>
        <p:spPr>
          <a:xfrm>
            <a:off x="4996873" y="4032624"/>
            <a:ext cx="703576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cs-CZ" sz="2400" dirty="0"/>
              <a:t>Tvar IC závisí na: (1) poměru v němž je spotřebitel ochoten nahrazovat  jeden statek druhým a (2) vztahu z hlediska spotřebitelem projevených preferencí:</a:t>
            </a:r>
            <a:endParaRPr lang="cs-CZ" sz="2800" dirty="0"/>
          </a:p>
          <a:p>
            <a:pPr marL="1008000" lvl="2" indent="-457200">
              <a:buFont typeface="+mj-lt"/>
              <a:buAutoNum type="arabicPeriod"/>
            </a:pPr>
            <a:r>
              <a:rPr lang="cs-CZ" sz="2000" dirty="0"/>
              <a:t>statky žádoucí – statky s pozitivní preferencí (</a:t>
            </a:r>
            <a:r>
              <a:rPr lang="cs-CZ" sz="2000" dirty="0" err="1"/>
              <a:t>Goods</a:t>
            </a:r>
            <a:r>
              <a:rPr lang="cs-CZ" sz="2000" dirty="0"/>
              <a:t>)</a:t>
            </a:r>
          </a:p>
          <a:p>
            <a:pPr marL="1008000" lvl="2" indent="-457200">
              <a:buFont typeface="+mj-lt"/>
              <a:buAutoNum type="arabicPeriod"/>
            </a:pPr>
            <a:r>
              <a:rPr lang="cs-CZ" sz="2000" dirty="0"/>
              <a:t>statky nežádoucí – statky s negativní preferencí (</a:t>
            </a:r>
            <a:r>
              <a:rPr lang="cs-CZ" sz="2000" dirty="0" err="1"/>
              <a:t>Bad</a:t>
            </a:r>
            <a:r>
              <a:rPr lang="cs-CZ" sz="2000" dirty="0"/>
              <a:t>)</a:t>
            </a:r>
          </a:p>
          <a:p>
            <a:pPr marL="1008000" lvl="2" indent="-457200">
              <a:buFont typeface="+mj-lt"/>
              <a:buAutoNum type="arabicPeriod"/>
            </a:pPr>
            <a:r>
              <a:rPr lang="cs-CZ" sz="2000" dirty="0"/>
              <a:t>statky lhostejné – statky neutrální (</a:t>
            </a:r>
            <a:r>
              <a:rPr lang="cs-CZ" sz="2000" dirty="0" err="1"/>
              <a:t>Neuters</a:t>
            </a:r>
            <a:r>
              <a:rPr lang="cs-CZ" sz="2000" dirty="0"/>
              <a:t>)</a:t>
            </a:r>
          </a:p>
          <a:p>
            <a:pPr marL="1008000" lvl="2" indent="-457200">
              <a:buFont typeface="+mj-lt"/>
              <a:buAutoNum type="arabicPeriod"/>
            </a:pPr>
            <a:r>
              <a:rPr lang="cs-CZ" sz="2000" dirty="0"/>
              <a:t>dokonalé substituty</a:t>
            </a:r>
          </a:p>
          <a:p>
            <a:pPr marL="1008000" lvl="2" indent="-457200">
              <a:buFont typeface="+mj-lt"/>
              <a:buAutoNum type="arabicPeriod"/>
            </a:pPr>
            <a:r>
              <a:rPr lang="cs-CZ" sz="2000" dirty="0"/>
              <a:t>dokonalé komplementy</a:t>
            </a:r>
          </a:p>
        </p:txBody>
      </p:sp>
    </p:spTree>
    <p:extLst>
      <p:ext uri="{BB962C8B-B14F-4D97-AF65-F5344CB8AC3E}">
        <p14:creationId xmlns:p14="http://schemas.microsoft.com/office/powerpoint/2010/main" val="4171547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1E0F903E-063C-42D7-85AD-719206E65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27" y="4454564"/>
            <a:ext cx="3694742" cy="240343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28" y="588645"/>
            <a:ext cx="3408218" cy="196358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29555"/>
            <a:ext cx="3374264" cy="4533363"/>
          </a:xfrm>
        </p:spPr>
        <p:txBody>
          <a:bodyPr>
            <a:normAutofit/>
          </a:bodyPr>
          <a:lstStyle/>
          <a:p>
            <a:r>
              <a:rPr lang="cs-CZ" sz="4000" b="1" dirty="0"/>
              <a:t>Optimum spotřebitele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417" y="209800"/>
            <a:ext cx="8397731" cy="66482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Kardinalistické pojetí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spotřebitel je závislý pouze na svých preferencích</a:t>
            </a:r>
          </a:p>
          <a:p>
            <a:pPr marL="0" indent="0" algn="ctr">
              <a:buClr>
                <a:srgbClr val="A9A57C"/>
              </a:buClr>
              <a:buNone/>
            </a:pPr>
            <a:r>
              <a:rPr lang="cs-CZ" sz="2800" b="1" dirty="0" err="1">
                <a:solidFill>
                  <a:srgbClr val="9CBEBD">
                    <a:lumMod val="50000"/>
                  </a:srgbClr>
                </a:solidFill>
              </a:rPr>
              <a:t>TUmax</a:t>
            </a:r>
            <a:r>
              <a:rPr lang="cs-CZ" sz="2800" b="1" dirty="0">
                <a:solidFill>
                  <a:srgbClr val="9CBEBD">
                    <a:lumMod val="50000"/>
                  </a:srgbClr>
                </a:solidFill>
              </a:rPr>
              <a:t> →MU=0</a:t>
            </a:r>
          </a:p>
          <a:p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spotřebitel je závislý na preferencích i ceně statků</a:t>
            </a:r>
          </a:p>
          <a:p>
            <a:pPr lvl="2"/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statek:  </a:t>
            </a:r>
            <a:r>
              <a:rPr lang="cs-CZ" sz="2800" b="1" dirty="0" err="1">
                <a:solidFill>
                  <a:srgbClr val="9CBEBD">
                    <a:lumMod val="50000"/>
                  </a:srgbClr>
                </a:solidFill>
              </a:rPr>
              <a:t>MUx</a:t>
            </a:r>
            <a:r>
              <a:rPr lang="cs-CZ" sz="2800" b="1" dirty="0">
                <a:solidFill>
                  <a:srgbClr val="9CBEBD">
                    <a:lumMod val="50000"/>
                  </a:srgbClr>
                </a:solidFill>
              </a:rPr>
              <a:t> = Px </a:t>
            </a: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2"/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více statků: </a:t>
            </a:r>
            <a:r>
              <a:rPr lang="cs-CZ" sz="2800" b="1" dirty="0">
                <a:solidFill>
                  <a:srgbClr val="9CBEBD">
                    <a:lumMod val="50000"/>
                  </a:srgbClr>
                </a:solidFill>
              </a:rPr>
              <a:t>MUx / Px = </a:t>
            </a:r>
            <a:r>
              <a:rPr lang="cs-CZ" sz="2800" b="1" dirty="0" err="1">
                <a:solidFill>
                  <a:srgbClr val="9CBEBD">
                    <a:lumMod val="50000"/>
                  </a:srgbClr>
                </a:solidFill>
              </a:rPr>
              <a:t>MUy</a:t>
            </a:r>
            <a:r>
              <a:rPr lang="cs-CZ" sz="2800" b="1" dirty="0">
                <a:solidFill>
                  <a:srgbClr val="9CBEBD">
                    <a:lumMod val="50000"/>
                  </a:srgbClr>
                </a:solidFill>
              </a:rPr>
              <a:t> / Py = …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poslední koruna vynaložená na statek X přinese stejný užitek jako poslední koruna vynaložená na statek Y</a:t>
            </a:r>
          </a:p>
          <a:p>
            <a:pPr marL="0" lvl="0" indent="0">
              <a:buClr>
                <a:srgbClr val="A9A57C"/>
              </a:buClr>
              <a:buNone/>
            </a:pPr>
            <a:r>
              <a:rPr lang="cs-CZ" sz="2800" b="1" dirty="0">
                <a:solidFill>
                  <a:srgbClr val="C89F5D">
                    <a:lumMod val="50000"/>
                  </a:srgbClr>
                </a:solidFill>
              </a:rPr>
              <a:t>Ordinalistické pojetí</a:t>
            </a:r>
          </a:p>
          <a:p>
            <a:pPr lvl="0">
              <a:buClr>
                <a:srgbClr val="A9A57C"/>
              </a:buClr>
            </a:pPr>
            <a:r>
              <a:rPr lang="cs-CZ" sz="2400" dirty="0">
                <a:solidFill>
                  <a:srgbClr val="2F2B20"/>
                </a:solidFill>
              </a:rPr>
              <a:t>jedná se o bod dotyku BL s nejvýše dostupnou IC, směrnice obou křivek se rovnají:</a:t>
            </a:r>
          </a:p>
          <a:p>
            <a:pPr marL="0" lvl="0" indent="0" algn="ctr">
              <a:buClr>
                <a:srgbClr val="A9A57C"/>
              </a:buClr>
              <a:buNone/>
            </a:pPr>
            <a:r>
              <a:rPr lang="cs-CZ" sz="2800" b="1" dirty="0">
                <a:solidFill>
                  <a:srgbClr val="9CBEBD">
                    <a:lumMod val="50000"/>
                  </a:srgbClr>
                </a:solidFill>
              </a:rPr>
              <a:t>𝑀𝑅𝑆</a:t>
            </a:r>
            <a:r>
              <a:rPr lang="cs-CZ" sz="2800" b="1" baseline="-25000" dirty="0">
                <a:solidFill>
                  <a:srgbClr val="9CBEBD">
                    <a:lumMod val="50000"/>
                  </a:srgbClr>
                </a:solidFill>
              </a:rPr>
              <a:t>𝐶</a:t>
            </a:r>
            <a:r>
              <a:rPr lang="cs-CZ" sz="2800" b="1" dirty="0">
                <a:solidFill>
                  <a:srgbClr val="9CBEBD">
                    <a:lumMod val="50000"/>
                  </a:srgbClr>
                </a:solidFill>
              </a:rPr>
              <a:t>=𝑀𝑅𝑆</a:t>
            </a:r>
            <a:r>
              <a:rPr lang="cs-CZ" sz="2800" b="1" baseline="-25000" dirty="0">
                <a:solidFill>
                  <a:srgbClr val="9CBEBD">
                    <a:lumMod val="50000"/>
                  </a:srgbClr>
                </a:solidFill>
              </a:rPr>
              <a:t>𝐸</a:t>
            </a:r>
            <a:endParaRPr lang="cs-CZ" sz="2800" b="1" dirty="0">
              <a:solidFill>
                <a:srgbClr val="9CBEBD">
                  <a:lumMod val="50000"/>
                </a:srgbClr>
              </a:solidFill>
            </a:endParaRPr>
          </a:p>
          <a:p>
            <a:pPr marL="0" lvl="0" indent="0" algn="ctr">
              <a:buClr>
                <a:srgbClr val="A9A57C"/>
              </a:buClr>
              <a:buNone/>
            </a:pPr>
            <a:r>
              <a:rPr lang="cs-CZ" sz="2800" b="1" i="1" dirty="0">
                <a:solidFill>
                  <a:srgbClr val="9CBEBD">
                    <a:lumMod val="50000"/>
                  </a:srgbClr>
                </a:solidFill>
              </a:rPr>
              <a:t>MU</a:t>
            </a:r>
            <a:r>
              <a:rPr lang="cs-CZ" sz="2800" b="1" i="1" baseline="-25000" dirty="0">
                <a:solidFill>
                  <a:srgbClr val="9CBEBD">
                    <a:lumMod val="50000"/>
                  </a:srgbClr>
                </a:solidFill>
              </a:rPr>
              <a:t>X</a:t>
            </a:r>
            <a:r>
              <a:rPr lang="cs-CZ" sz="2800" b="1" i="1" dirty="0">
                <a:solidFill>
                  <a:srgbClr val="9CBEBD">
                    <a:lumMod val="50000"/>
                  </a:srgbClr>
                </a:solidFill>
              </a:rPr>
              <a:t>/MU</a:t>
            </a:r>
            <a:r>
              <a:rPr lang="cs-CZ" sz="2800" b="1" i="1" baseline="-25000" dirty="0">
                <a:solidFill>
                  <a:srgbClr val="9CBEBD">
                    <a:lumMod val="50000"/>
                  </a:srgbClr>
                </a:solidFill>
              </a:rPr>
              <a:t>Y</a:t>
            </a:r>
            <a:r>
              <a:rPr lang="cs-CZ" sz="2800" b="1" i="1" dirty="0">
                <a:solidFill>
                  <a:srgbClr val="9CBEBD">
                    <a:lumMod val="50000"/>
                  </a:srgbClr>
                </a:solidFill>
              </a:rPr>
              <a:t>=P</a:t>
            </a:r>
            <a:r>
              <a:rPr lang="cs-CZ" sz="2800" b="1" i="1" baseline="-25000" dirty="0">
                <a:solidFill>
                  <a:srgbClr val="9CBEBD">
                    <a:lumMod val="50000"/>
                  </a:srgbClr>
                </a:solidFill>
              </a:rPr>
              <a:t>X</a:t>
            </a:r>
            <a:r>
              <a:rPr lang="cs-CZ" sz="2800" b="1" i="1" dirty="0">
                <a:solidFill>
                  <a:srgbClr val="9CBEBD">
                    <a:lumMod val="50000"/>
                  </a:srgbClr>
                </a:solidFill>
              </a:rPr>
              <a:t>/P</a:t>
            </a:r>
            <a:r>
              <a:rPr lang="cs-CZ" sz="2800" b="1" i="1" baseline="-25000" dirty="0">
                <a:solidFill>
                  <a:srgbClr val="9CBEBD">
                    <a:lumMod val="50000"/>
                  </a:srgbClr>
                </a:solidFill>
              </a:rPr>
              <a:t>Y</a:t>
            </a:r>
            <a:endParaRPr lang="cs-CZ" sz="2800" b="1" i="1" dirty="0">
              <a:solidFill>
                <a:srgbClr val="9CBEBD">
                  <a:lumMod val="50000"/>
                </a:srgbClr>
              </a:solidFill>
            </a:endParaRPr>
          </a:p>
          <a:p>
            <a:pPr marL="0" lvl="0" indent="0" algn="ctr">
              <a:buClr>
                <a:srgbClr val="A9A57C"/>
              </a:buClr>
              <a:buNone/>
            </a:pPr>
            <a:r>
              <a:rPr lang="cs-CZ" sz="2800" b="1" i="1" dirty="0">
                <a:solidFill>
                  <a:srgbClr val="9CBEBD">
                    <a:lumMod val="50000"/>
                  </a:srgbClr>
                </a:solidFill>
              </a:rPr>
              <a:t>MU</a:t>
            </a:r>
            <a:r>
              <a:rPr lang="cs-CZ" sz="2800" b="1" i="1" baseline="-25000" dirty="0">
                <a:solidFill>
                  <a:srgbClr val="9CBEBD">
                    <a:lumMod val="50000"/>
                  </a:srgbClr>
                </a:solidFill>
              </a:rPr>
              <a:t>X</a:t>
            </a:r>
            <a:r>
              <a:rPr lang="cs-CZ" sz="2800" b="1" i="1" dirty="0">
                <a:solidFill>
                  <a:srgbClr val="9CBEBD">
                    <a:lumMod val="50000"/>
                  </a:srgbClr>
                </a:solidFill>
              </a:rPr>
              <a:t>/P</a:t>
            </a:r>
            <a:r>
              <a:rPr lang="cs-CZ" sz="2800" b="1" i="1" baseline="-25000" dirty="0">
                <a:solidFill>
                  <a:srgbClr val="9CBEBD">
                    <a:lumMod val="50000"/>
                  </a:srgbClr>
                </a:solidFill>
              </a:rPr>
              <a:t>X</a:t>
            </a:r>
            <a:r>
              <a:rPr lang="cs-CZ" sz="2800" b="1" i="1" dirty="0">
                <a:solidFill>
                  <a:srgbClr val="9CBEBD">
                    <a:lumMod val="50000"/>
                  </a:srgbClr>
                </a:solidFill>
              </a:rPr>
              <a:t>=MU</a:t>
            </a:r>
            <a:r>
              <a:rPr lang="cs-CZ" sz="2800" b="1" i="1" baseline="-25000" dirty="0">
                <a:solidFill>
                  <a:srgbClr val="9CBEBD">
                    <a:lumMod val="50000"/>
                  </a:srgbClr>
                </a:solidFill>
              </a:rPr>
              <a:t>Y</a:t>
            </a:r>
            <a:r>
              <a:rPr lang="cs-CZ" sz="2800" b="1" i="1" dirty="0">
                <a:solidFill>
                  <a:srgbClr val="9CBEBD">
                    <a:lumMod val="50000"/>
                  </a:srgbClr>
                </a:solidFill>
              </a:rPr>
              <a:t>/P</a:t>
            </a:r>
            <a:r>
              <a:rPr lang="cs-CZ" sz="2800" b="1" i="1" baseline="-25000" dirty="0">
                <a:solidFill>
                  <a:srgbClr val="9CBEBD">
                    <a:lumMod val="50000"/>
                  </a:srgbClr>
                </a:solidFill>
              </a:rPr>
              <a:t>Y</a:t>
            </a:r>
            <a:endParaRPr lang="cs-CZ" sz="28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896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600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 2</vt:lpstr>
      <vt:lpstr>Rámeček</vt:lpstr>
      <vt:lpstr>Mikroekonomie 2+1, NPMKB  Úvod</vt:lpstr>
      <vt:lpstr>Okruhy z mikroekonomické části pro SZZ programu Manažerská informatika</vt:lpstr>
      <vt:lpstr>Studijní literatura</vt:lpstr>
      <vt:lpstr>Mikroekonomie 2+1, NPMKB  Teorie spotřebitele                       – optimum spotřebitele</vt:lpstr>
      <vt:lpstr>Obsah problematiky</vt:lpstr>
      <vt:lpstr>Rozpočtové omezení a linie rozpočtu</vt:lpstr>
      <vt:lpstr>Užitek, užitečnost  Kardinalistické pojetí  užitku</vt:lpstr>
      <vt:lpstr>Ordinalistické pojetí užitečnosti - indiferenční křivka</vt:lpstr>
      <vt:lpstr>Optimum spotřebitele 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89</cp:revision>
  <cp:lastPrinted>2019-09-04T11:02:17Z</cp:lastPrinted>
  <dcterms:created xsi:type="dcterms:W3CDTF">2019-08-09T18:58:20Z</dcterms:created>
  <dcterms:modified xsi:type="dcterms:W3CDTF">2019-12-04T09:14:15Z</dcterms:modified>
</cp:coreProperties>
</file>