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handoutMasterIdLst>
    <p:handoutMasterId r:id="rId9"/>
  </p:handoutMasterIdLst>
  <p:sldIdLst>
    <p:sldId id="256" r:id="rId2"/>
    <p:sldId id="280" r:id="rId3"/>
    <p:sldId id="263" r:id="rId4"/>
    <p:sldId id="269" r:id="rId5"/>
    <p:sldId id="274" r:id="rId6"/>
    <p:sldId id="271" r:id="rId7"/>
    <p:sldId id="261" r:id="rId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67D7E-0490-41AC-9754-96AF99EAA0B9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AB08E-C68C-4441-AFE8-B215937F50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698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62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84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87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53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32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1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11/25/2019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61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89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85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53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05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8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EB472E-7CA6-4C2D-81E9-CD39A44F0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0A0486-F672-4FEF-A0A9-E6C3B7E3A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3289875" cy="5334001"/>
          </a:xfrm>
          <a:prstGeom prst="rect">
            <a:avLst/>
          </a:prstGeom>
          <a:solidFill>
            <a:srgbClr val="C8C8C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89BC21-5566-4B70-91EA-44B4299CB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1870" y="761999"/>
            <a:ext cx="8790301" cy="3810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DC3DE2-B30B-4A94-BF06-430988550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11870" y="1298448"/>
            <a:ext cx="8780130" cy="3064237"/>
          </a:xfrm>
        </p:spPr>
        <p:txBody>
          <a:bodyPr anchor="b">
            <a:normAutofit fontScale="90000"/>
          </a:bodyPr>
          <a:lstStyle/>
          <a:p>
            <a:r>
              <a:rPr lang="cs-CZ" sz="8000" b="1" dirty="0"/>
              <a:t>Mikroekonomie</a:t>
            </a:r>
            <a:br>
              <a:rPr lang="cs-CZ" sz="5300" dirty="0"/>
            </a:br>
            <a:r>
              <a:rPr lang="cs-CZ" sz="5300" dirty="0"/>
              <a:t>2+1, NPMKB</a:t>
            </a:r>
            <a:br>
              <a:rPr lang="cs-CZ" sz="5300" dirty="0"/>
            </a:br>
            <a:br>
              <a:rPr lang="cs-CZ" sz="3100" dirty="0"/>
            </a:br>
            <a:r>
              <a:rPr lang="cs-CZ" sz="6000" b="1" dirty="0">
                <a:solidFill>
                  <a:schemeClr val="accent2">
                    <a:lumMod val="50000"/>
                  </a:schemeClr>
                </a:solidFill>
              </a:rPr>
              <a:t>Teorie spotřebitele                       – poptávka a elasticity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1FCE6A-97BC-41EB-809A-50936E0F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00889" y="4684418"/>
            <a:ext cx="8801282" cy="1411582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689239-7EEA-430F-BDDA-0BCCA2E48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2622" y="5006151"/>
            <a:ext cx="7187529" cy="768116"/>
          </a:xfr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Ing. Kamila Turečková, Ph.D.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52F0B0B3-991B-43B6-A40E-9256F3D2E35F}"/>
              </a:ext>
            </a:extLst>
          </p:cNvPr>
          <p:cNvSpPr/>
          <p:nvPr/>
        </p:nvSpPr>
        <p:spPr>
          <a:xfrm>
            <a:off x="549134" y="3249416"/>
            <a:ext cx="2400543" cy="1000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ct val="80000"/>
              </a:lnSpc>
              <a:defRPr/>
            </a:pPr>
            <a:r>
              <a:rPr lang="cs-CZ" sz="7200" b="1" kern="0" dirty="0">
                <a:solidFill>
                  <a:schemeClr val="accent5">
                    <a:lumMod val="50000"/>
                  </a:schemeClr>
                </a:solidFill>
              </a:rPr>
              <a:t>2/8</a:t>
            </a:r>
            <a:endParaRPr lang="cs-CZ" sz="7200" kern="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A3A8C091-A08E-47EE-AEC5-ADA087BC69D7}"/>
              </a:ext>
            </a:extLst>
          </p:cNvPr>
          <p:cNvSpPr/>
          <p:nvPr/>
        </p:nvSpPr>
        <p:spPr>
          <a:xfrm>
            <a:off x="141823" y="5006151"/>
            <a:ext cx="28078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>
                <a:solidFill>
                  <a:schemeClr val="accent2">
                    <a:lumMod val="50000"/>
                  </a:schemeClr>
                </a:solidFill>
              </a:rPr>
              <a:t>Manažerská informatika</a:t>
            </a:r>
            <a:endParaRPr lang="cs-CZ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41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CB2092-7589-4E59-B6F7-236121FB3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081408" cy="4601183"/>
          </a:xfrm>
        </p:spPr>
        <p:txBody>
          <a:bodyPr>
            <a:normAutofit/>
          </a:bodyPr>
          <a:lstStyle/>
          <a:p>
            <a:r>
              <a:rPr lang="cs-CZ" sz="4000" b="1" dirty="0"/>
              <a:t>Obsah problematiky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518A94-06D9-41AF-AE1E-F761B7544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3600" b="1" dirty="0">
                <a:solidFill>
                  <a:schemeClr val="tx1"/>
                </a:solidFill>
              </a:rPr>
              <a:t>Spotřebitelská poptávka</a:t>
            </a:r>
            <a:endParaRPr lang="cs-CZ" sz="3400" b="1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3600" b="1" dirty="0">
                <a:solidFill>
                  <a:schemeClr val="tx1"/>
                </a:solidFill>
              </a:rPr>
              <a:t>Elasticity poptávky</a:t>
            </a:r>
          </a:p>
          <a:p>
            <a:pPr lvl="1"/>
            <a:r>
              <a:rPr lang="cs-CZ" sz="3400" b="1" dirty="0">
                <a:solidFill>
                  <a:schemeClr val="tx1"/>
                </a:solidFill>
              </a:rPr>
              <a:t>Důchodová</a:t>
            </a:r>
          </a:p>
          <a:p>
            <a:pPr lvl="2"/>
            <a:r>
              <a:rPr lang="cs-CZ" sz="3200" b="1" dirty="0">
                <a:solidFill>
                  <a:schemeClr val="tx1"/>
                </a:solidFill>
              </a:rPr>
              <a:t>Engelovy křivky, ICC</a:t>
            </a:r>
          </a:p>
          <a:p>
            <a:pPr lvl="2"/>
            <a:r>
              <a:rPr lang="cs-CZ" sz="3200" b="1" dirty="0">
                <a:solidFill>
                  <a:schemeClr val="tx1"/>
                </a:solidFill>
              </a:rPr>
              <a:t>Typy statků</a:t>
            </a:r>
          </a:p>
          <a:p>
            <a:pPr lvl="1"/>
            <a:r>
              <a:rPr lang="cs-CZ" sz="3400" b="1" dirty="0">
                <a:solidFill>
                  <a:schemeClr val="tx1"/>
                </a:solidFill>
              </a:rPr>
              <a:t>Cenová</a:t>
            </a:r>
          </a:p>
          <a:p>
            <a:pPr lvl="2"/>
            <a:r>
              <a:rPr lang="cs-CZ" sz="3200" b="1" dirty="0">
                <a:solidFill>
                  <a:schemeClr val="tx1"/>
                </a:solidFill>
              </a:rPr>
              <a:t>Individuální poptávka, PCC</a:t>
            </a:r>
          </a:p>
          <a:p>
            <a:pPr lvl="2"/>
            <a:r>
              <a:rPr lang="cs-CZ" sz="3200" b="1" dirty="0">
                <a:solidFill>
                  <a:schemeClr val="tx1"/>
                </a:solidFill>
              </a:rPr>
              <a:t>Tržby a cenová elasticita poptávky</a:t>
            </a:r>
          </a:p>
          <a:p>
            <a:pPr lvl="1"/>
            <a:r>
              <a:rPr lang="cs-CZ" sz="3400" b="1" dirty="0">
                <a:solidFill>
                  <a:schemeClr val="tx1"/>
                </a:solidFill>
              </a:rPr>
              <a:t>Křížová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400" b="1" dirty="0">
                <a:solidFill>
                  <a:schemeClr val="tx1"/>
                </a:solidFill>
              </a:rPr>
              <a:t>Vztahy mezi elasticitami</a:t>
            </a:r>
          </a:p>
        </p:txBody>
      </p:sp>
    </p:spTree>
    <p:extLst>
      <p:ext uri="{BB962C8B-B14F-4D97-AF65-F5344CB8AC3E}">
        <p14:creationId xmlns:p14="http://schemas.microsoft.com/office/powerpoint/2010/main" val="1212117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DCE808-8CEE-4FF9-A13F-3B2BC704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88" y="1123837"/>
            <a:ext cx="3347941" cy="4633019"/>
          </a:xfrm>
        </p:spPr>
        <p:txBody>
          <a:bodyPr>
            <a:normAutofit/>
          </a:bodyPr>
          <a:lstStyle/>
          <a:p>
            <a:r>
              <a:rPr lang="cs-CZ" sz="4000" b="1" dirty="0"/>
              <a:t>Spotřebitelská poptávka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D3A3E4-EF05-4248-9CB3-CAD2E6C10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920" y="101600"/>
            <a:ext cx="8360228" cy="6756400"/>
          </a:xfrm>
        </p:spPr>
        <p:txBody>
          <a:bodyPr anchor="t">
            <a:normAutofit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Spotřebitelská poptávka je individuální poptávka jednotlivce po určitém typu statku (</a:t>
            </a:r>
            <a:r>
              <a:rPr lang="cs-CZ" sz="2800" i="1" dirty="0">
                <a:solidFill>
                  <a:schemeClr val="tx1"/>
                </a:solidFill>
              </a:rPr>
              <a:t>X</a:t>
            </a:r>
            <a:r>
              <a:rPr lang="cs-CZ" sz="2800" dirty="0">
                <a:solidFill>
                  <a:schemeClr val="tx1"/>
                </a:solidFill>
              </a:rPr>
              <a:t>) v daném časovém okamžiku. Závisí na:</a:t>
            </a:r>
          </a:p>
          <a:p>
            <a:pPr lvl="1"/>
            <a:r>
              <a:rPr lang="cs-CZ" sz="2800" dirty="0">
                <a:solidFill>
                  <a:schemeClr val="tx1"/>
                </a:solidFill>
              </a:rPr>
              <a:t>ceně daného statku (</a:t>
            </a:r>
            <a:r>
              <a:rPr lang="cs-CZ" sz="2800" i="1" dirty="0" err="1">
                <a:solidFill>
                  <a:schemeClr val="tx1"/>
                </a:solidFill>
              </a:rPr>
              <a:t>P</a:t>
            </a:r>
            <a:r>
              <a:rPr lang="cs-CZ" sz="2800" i="1" baseline="-25000" dirty="0" err="1">
                <a:solidFill>
                  <a:schemeClr val="tx1"/>
                </a:solidFill>
              </a:rPr>
              <a:t>x</a:t>
            </a:r>
            <a:r>
              <a:rPr lang="cs-CZ" sz="2800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sz="2800" dirty="0">
                <a:solidFill>
                  <a:schemeClr val="tx1"/>
                </a:solidFill>
              </a:rPr>
              <a:t>cenách ostatních statků (</a:t>
            </a:r>
            <a:r>
              <a:rPr lang="cs-CZ" sz="2800" i="1" dirty="0" err="1">
                <a:solidFill>
                  <a:schemeClr val="tx1"/>
                </a:solidFill>
              </a:rPr>
              <a:t>P</a:t>
            </a:r>
            <a:r>
              <a:rPr lang="cs-CZ" sz="2800" i="1" baseline="-25000" dirty="0" err="1">
                <a:solidFill>
                  <a:schemeClr val="tx1"/>
                </a:solidFill>
              </a:rPr>
              <a:t>y</a:t>
            </a:r>
            <a:r>
              <a:rPr lang="cs-CZ" sz="2800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sz="2800" dirty="0">
                <a:solidFill>
                  <a:schemeClr val="tx1"/>
                </a:solidFill>
              </a:rPr>
              <a:t>důchodu (příjmu) jednotlivce (</a:t>
            </a:r>
            <a:r>
              <a:rPr lang="cs-CZ" sz="2800" i="1" dirty="0">
                <a:solidFill>
                  <a:schemeClr val="tx1"/>
                </a:solidFill>
              </a:rPr>
              <a:t>I</a:t>
            </a:r>
            <a:r>
              <a:rPr lang="cs-CZ" sz="2800" dirty="0">
                <a:solidFill>
                  <a:schemeClr val="tx1"/>
                </a:solidFill>
              </a:rPr>
              <a:t>)</a:t>
            </a:r>
          </a:p>
          <a:p>
            <a:pPr lvl="2"/>
            <a:r>
              <a:rPr lang="cs-CZ" sz="2800" dirty="0">
                <a:solidFill>
                  <a:schemeClr val="tx1"/>
                </a:solidFill>
              </a:rPr>
              <a:t>ostatní faktory, jako např. preference spotřebitele a očekávání považujeme za neměnné</a:t>
            </a:r>
          </a:p>
          <a:p>
            <a:endParaRPr lang="cs-CZ" sz="300" dirty="0">
              <a:solidFill>
                <a:schemeClr val="tx1"/>
              </a:solidFill>
            </a:endParaRPr>
          </a:p>
          <a:p>
            <a:pPr marL="502920" lvl="1" indent="0" algn="ctr">
              <a:buNone/>
            </a:pPr>
            <a:r>
              <a:rPr lang="nn-NO" sz="4000" b="1" i="1" dirty="0">
                <a:solidFill>
                  <a:schemeClr val="accent2">
                    <a:lumMod val="50000"/>
                  </a:schemeClr>
                </a:solidFill>
              </a:rPr>
              <a:t>X=f(P</a:t>
            </a:r>
            <a:r>
              <a:rPr lang="nn-NO" sz="4000" b="1" i="1" baseline="-25000" dirty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nn-NO" sz="4000" b="1" i="1" dirty="0">
                <a:solidFill>
                  <a:schemeClr val="accent2">
                    <a:lumMod val="50000"/>
                  </a:schemeClr>
                </a:solidFill>
              </a:rPr>
              <a:t>, P</a:t>
            </a:r>
            <a:r>
              <a:rPr lang="nn-NO" sz="4000" b="1" i="1" baseline="-25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nn-NO" sz="4000" b="1" i="1" dirty="0">
                <a:solidFill>
                  <a:schemeClr val="accent2">
                    <a:lumMod val="50000"/>
                  </a:schemeClr>
                </a:solidFill>
              </a:rPr>
              <a:t> …</a:t>
            </a:r>
            <a:r>
              <a:rPr lang="cs-CZ" sz="40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nn-NO" sz="4000" b="1" i="1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nn-NO" sz="4000" b="1" i="1" baseline="-25000" dirty="0">
                <a:solidFill>
                  <a:schemeClr val="accent2">
                    <a:lumMod val="50000"/>
                  </a:schemeClr>
                </a:solidFill>
              </a:rPr>
              <a:t>n</a:t>
            </a:r>
            <a:r>
              <a:rPr lang="nn-NO" sz="4000" b="1" i="1" dirty="0">
                <a:solidFill>
                  <a:schemeClr val="accent2">
                    <a:lumMod val="50000"/>
                  </a:schemeClr>
                </a:solidFill>
              </a:rPr>
              <a:t>,</a:t>
            </a:r>
            <a:r>
              <a:rPr lang="cs-CZ" sz="40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nn-NO" sz="4000" b="1" i="1" dirty="0">
                <a:solidFill>
                  <a:schemeClr val="accent2">
                    <a:lumMod val="50000"/>
                  </a:schemeClr>
                </a:solidFill>
              </a:rPr>
              <a:t>I)</a:t>
            </a:r>
          </a:p>
          <a:p>
            <a:pPr marL="0" indent="0">
              <a:buNone/>
            </a:pPr>
            <a:endParaRPr lang="cs-CZ" sz="1100" dirty="0">
              <a:solidFill>
                <a:schemeClr val="tx1"/>
              </a:solidFill>
            </a:endParaRPr>
          </a:p>
          <a:p>
            <a:r>
              <a:rPr lang="cs-CZ" sz="2800" dirty="0">
                <a:solidFill>
                  <a:schemeClr val="tx1"/>
                </a:solidFill>
              </a:rPr>
              <a:t>Elasticita (pružnost) poptávky po daném statku měří reakci poptávaného množství na změny veličin (cena, důchod, ceny příbuzného zboží).</a:t>
            </a:r>
          </a:p>
        </p:txBody>
      </p:sp>
    </p:spTree>
    <p:extLst>
      <p:ext uri="{BB962C8B-B14F-4D97-AF65-F5344CB8AC3E}">
        <p14:creationId xmlns:p14="http://schemas.microsoft.com/office/powerpoint/2010/main" val="2332534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DCE808-8CEE-4FF9-A13F-3B2BC704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88" y="1123837"/>
            <a:ext cx="3347941" cy="4633019"/>
          </a:xfrm>
        </p:spPr>
        <p:txBody>
          <a:bodyPr>
            <a:normAutofit/>
          </a:bodyPr>
          <a:lstStyle/>
          <a:p>
            <a:r>
              <a:rPr lang="cs-CZ" sz="4000" b="1" dirty="0"/>
              <a:t>1) Důchodová elasticita poptávky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D3A3E4-EF05-4248-9CB3-CAD2E6C10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4401" y="166253"/>
            <a:ext cx="8525164" cy="4507347"/>
          </a:xfrm>
        </p:spPr>
        <p:txBody>
          <a:bodyPr anchor="t">
            <a:normAutofit lnSpcReduction="10000"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míra ukazující, jak citlivě reaguje poptávané množství statku na změnu důchodu spotřebitele</a:t>
            </a:r>
          </a:p>
          <a:p>
            <a:pPr lvl="1"/>
            <a:r>
              <a:rPr lang="cs-CZ" sz="2800" dirty="0">
                <a:solidFill>
                  <a:schemeClr val="tx1"/>
                </a:solidFill>
              </a:rPr>
              <a:t>určujeme důchodovou elasticitu poptávky (</a:t>
            </a:r>
            <a:r>
              <a:rPr lang="cs-CZ" sz="2800" dirty="0" err="1">
                <a:solidFill>
                  <a:schemeClr val="tx1"/>
                </a:solidFill>
              </a:rPr>
              <a:t>e</a:t>
            </a:r>
            <a:r>
              <a:rPr lang="cs-CZ" sz="2800" baseline="-25000" dirty="0" err="1">
                <a:solidFill>
                  <a:schemeClr val="tx1"/>
                </a:solidFill>
              </a:rPr>
              <a:t>ID</a:t>
            </a:r>
            <a:r>
              <a:rPr lang="cs-CZ" sz="2800" dirty="0">
                <a:solidFill>
                  <a:schemeClr val="tx1"/>
                </a:solidFill>
              </a:rPr>
              <a:t>)</a:t>
            </a:r>
          </a:p>
          <a:p>
            <a:pPr lvl="2"/>
            <a:r>
              <a:rPr lang="cs-CZ" sz="2400" dirty="0">
                <a:solidFill>
                  <a:schemeClr val="tx1"/>
                </a:solidFill>
              </a:rPr>
              <a:t>statky normální (nezbytné a luxusní nebo o statky </a:t>
            </a:r>
          </a:p>
          <a:p>
            <a:pPr lvl="2"/>
            <a:r>
              <a:rPr lang="cs-CZ" sz="2400" dirty="0">
                <a:solidFill>
                  <a:schemeClr val="tx1"/>
                </a:solidFill>
              </a:rPr>
              <a:t>méněcenné (podřadné)</a:t>
            </a:r>
          </a:p>
          <a:p>
            <a:r>
              <a:rPr lang="cs-CZ" sz="2400" b="1" dirty="0">
                <a:solidFill>
                  <a:schemeClr val="tx1"/>
                </a:solidFill>
              </a:rPr>
              <a:t>Engelovy křivky</a:t>
            </a:r>
            <a:r>
              <a:rPr lang="cs-CZ" sz="2800" dirty="0">
                <a:solidFill>
                  <a:schemeClr val="tx1"/>
                </a:solidFill>
              </a:rPr>
              <a:t>:  </a:t>
            </a:r>
            <a:r>
              <a:rPr lang="cs-CZ" sz="2400" dirty="0">
                <a:solidFill>
                  <a:schemeClr val="tx1"/>
                </a:solidFill>
              </a:rPr>
              <a:t>zobrazují, jak se mění nakupované množství jednoho statku v závislosti na změně důchodu. </a:t>
            </a:r>
          </a:p>
          <a:p>
            <a:r>
              <a:rPr lang="cs-CZ" sz="2400" dirty="0">
                <a:solidFill>
                  <a:schemeClr val="tx1"/>
                </a:solidFill>
              </a:rPr>
              <a:t>Změna důchodu vede k posunu linie rozpočtu bez změny sklonu.</a:t>
            </a:r>
          </a:p>
          <a:p>
            <a:r>
              <a:rPr lang="cs-CZ" sz="2400" b="1" dirty="0">
                <a:solidFill>
                  <a:schemeClr val="tx1"/>
                </a:solidFill>
              </a:rPr>
              <a:t>ICC </a:t>
            </a:r>
            <a:r>
              <a:rPr lang="cs-CZ" sz="2400" dirty="0">
                <a:solidFill>
                  <a:schemeClr val="tx1"/>
                </a:solidFill>
              </a:rPr>
              <a:t>(důchodová spotřební křivka, důchodová stezka expanze) vzniká propojením bodů optima odpovídající jednotlivých úrovním důchodu.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545BDF1-438A-4CCD-A8F4-1492A7413A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18" y="0"/>
            <a:ext cx="3295577" cy="1856509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752BD1C9-4D3F-4CF0-BE57-1111EF66801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48909"/>
            <a:ext cx="5766148" cy="230909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F8DD1371-AB11-452A-AA1E-F0DC1B8607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89990" y="4036292"/>
            <a:ext cx="3789576" cy="2821708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A892BB21-A08C-4034-8360-AA3BE2ECC726}"/>
              </a:ext>
            </a:extLst>
          </p:cNvPr>
          <p:cNvSpPr/>
          <p:nvPr/>
        </p:nvSpPr>
        <p:spPr>
          <a:xfrm>
            <a:off x="5655312" y="4752755"/>
            <a:ext cx="229719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8" indent="-268288"/>
            <a:r>
              <a:rPr lang="cs-CZ" sz="2000" dirty="0"/>
              <a:t>ICC může mít různý tvar v závislosti na reakcích spotřebitele na změnu jeho důchodu. </a:t>
            </a:r>
          </a:p>
        </p:txBody>
      </p:sp>
    </p:spTree>
    <p:extLst>
      <p:ext uri="{BB962C8B-B14F-4D97-AF65-F5344CB8AC3E}">
        <p14:creationId xmlns:p14="http://schemas.microsoft.com/office/powerpoint/2010/main" val="2445574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92C73C74-CF7A-4EF4-BF51-528A997639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3745" y="2433383"/>
            <a:ext cx="3183178" cy="4424617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F0398CB8-3FD1-4C3A-A8BF-387AE7EFB8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66255"/>
            <a:ext cx="3605440" cy="145934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8DCE808-8CEE-4FF9-A13F-3B2BC704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311" y="1112490"/>
            <a:ext cx="3347941" cy="4633019"/>
          </a:xfrm>
        </p:spPr>
        <p:txBody>
          <a:bodyPr>
            <a:normAutofit/>
          </a:bodyPr>
          <a:lstStyle/>
          <a:p>
            <a:r>
              <a:rPr lang="cs-CZ" sz="4000" b="1" dirty="0"/>
              <a:t>2) Cenová elasticita poptávky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D3A3E4-EF05-4248-9CB3-CAD2E6C10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1273" y="22693"/>
            <a:ext cx="8460509" cy="2997598"/>
          </a:xfrm>
        </p:spPr>
        <p:txBody>
          <a:bodyPr anchor="t">
            <a:normAutofit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míra ukazující, jak citlivě reaguje poptávané množství statku na změnu vlastní ceny 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určujeme cenovou elasticitu poptávky (</a:t>
            </a:r>
            <a:r>
              <a:rPr lang="cs-CZ" sz="2400" dirty="0" err="1">
                <a:solidFill>
                  <a:schemeClr val="tx1"/>
                </a:solidFill>
              </a:rPr>
              <a:t>e</a:t>
            </a:r>
            <a:r>
              <a:rPr lang="cs-CZ" sz="2400" baseline="-25000" dirty="0" err="1">
                <a:solidFill>
                  <a:schemeClr val="tx1"/>
                </a:solidFill>
              </a:rPr>
              <a:t>PD</a:t>
            </a:r>
            <a:r>
              <a:rPr lang="cs-CZ" sz="2400" baseline="-25000" dirty="0">
                <a:solidFill>
                  <a:schemeClr val="tx1"/>
                </a:solidFill>
              </a:rPr>
              <a:t> </a:t>
            </a:r>
            <a:r>
              <a:rPr lang="cs-CZ" sz="2400" dirty="0">
                <a:solidFill>
                  <a:schemeClr val="tx1"/>
                </a:solidFill>
              </a:rPr>
              <a:t>=</a:t>
            </a:r>
            <a:r>
              <a:rPr lang="cs-CZ" sz="2400" dirty="0">
                <a:solidFill>
                  <a:srgbClr val="2F2B20"/>
                </a:solidFill>
              </a:rPr>
              <a:t>(-∞;0))</a:t>
            </a:r>
            <a:endParaRPr lang="cs-CZ" sz="2400" dirty="0">
              <a:solidFill>
                <a:schemeClr val="tx1"/>
              </a:solidFill>
            </a:endParaRP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říká, o kolik procent se změní poptávané množství statku X, když se změní jeho cena o jedno procento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poptávka je elastická, neelastická, jednotkově elastická, dokonale elastická a dokonale neelastická, </a:t>
            </a:r>
            <a:r>
              <a:rPr lang="cs-CZ" sz="2000" b="1" dirty="0" err="1">
                <a:solidFill>
                  <a:schemeClr val="tx1"/>
                </a:solidFill>
              </a:rPr>
              <a:t>Giffenův</a:t>
            </a:r>
            <a:r>
              <a:rPr lang="cs-CZ" sz="2000" b="1" dirty="0">
                <a:solidFill>
                  <a:schemeClr val="tx1"/>
                </a:solidFill>
              </a:rPr>
              <a:t> statek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42C776F-46D0-4C04-8227-EDB9FA3FC6B7}"/>
              </a:ext>
            </a:extLst>
          </p:cNvPr>
          <p:cNvSpPr/>
          <p:nvPr/>
        </p:nvSpPr>
        <p:spPr>
          <a:xfrm>
            <a:off x="5495637" y="2593844"/>
            <a:ext cx="64865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2F2B2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cenová spotřební křivka, cenová stezka expanze (PCC) </a:t>
            </a:r>
            <a:r>
              <a:rPr lang="cs-CZ" sz="2000" dirty="0">
                <a:solidFill>
                  <a:srgbClr val="2F2B2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 souborem kombinací statku X a Y maximalizujících užitek spotřebitele při různých cenách statku X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2F2B20"/>
                </a:solidFill>
                <a:latin typeface="+mj-lt"/>
                <a:cs typeface="Times New Roman" panose="02020603050405020304" pitchFamily="18" charset="0"/>
              </a:rPr>
              <a:t>z PCC lze odvodit </a:t>
            </a:r>
            <a:r>
              <a:rPr lang="cs-CZ" sz="2000" b="1" dirty="0">
                <a:solidFill>
                  <a:srgbClr val="2F2B20"/>
                </a:solidFill>
                <a:latin typeface="+mj-lt"/>
                <a:cs typeface="Times New Roman" panose="02020603050405020304" pitchFamily="18" charset="0"/>
              </a:rPr>
              <a:t>poptávkou křivku </a:t>
            </a:r>
            <a:r>
              <a:rPr lang="cs-CZ" sz="2000" dirty="0">
                <a:solidFill>
                  <a:srgbClr val="2F2B20"/>
                </a:solidFill>
                <a:latin typeface="+mj-lt"/>
                <a:cs typeface="Times New Roman" panose="02020603050405020304" pitchFamily="18" charset="0"/>
              </a:rPr>
              <a:t>(</a:t>
            </a:r>
            <a:r>
              <a:rPr lang="cs-CZ" sz="2000" dirty="0">
                <a:latin typeface="+mj-lt"/>
              </a:rPr>
              <a:t>pro X) → </a:t>
            </a:r>
            <a:r>
              <a:rPr lang="cs-CZ" sz="2000" dirty="0">
                <a:solidFill>
                  <a:srgbClr val="2F2B20"/>
                </a:solidFill>
                <a:latin typeface="+mj-lt"/>
                <a:cs typeface="Times New Roman" panose="02020603050405020304" pitchFamily="18" charset="0"/>
              </a:rPr>
              <a:t>tj. souhrn zamýšlených koupí statku X s nimiž přichází kupující na trh při různých úrovních ceny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287A5A-83D4-4F1F-9FC9-2A22014FA1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83669" y="4379859"/>
            <a:ext cx="3008331" cy="2455448"/>
          </a:xfrm>
          <a:prstGeom prst="rect">
            <a:avLst/>
          </a:prstGeom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id="{5280FCE8-28FB-4BCD-8710-0E761025A04D}"/>
              </a:ext>
            </a:extLst>
          </p:cNvPr>
          <p:cNvSpPr/>
          <p:nvPr/>
        </p:nvSpPr>
        <p:spPr>
          <a:xfrm>
            <a:off x="5566923" y="4532836"/>
            <a:ext cx="430675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existuje vztah mezi elasticitou poptávky po statku a  objemem tržeb z jeho prodeje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tržní poptávka </a:t>
            </a:r>
            <a:r>
              <a:rPr lang="cs-CZ" sz="2000" dirty="0"/>
              <a:t>vzniká (horizontálním) součtem individuálních poptávek jednotlivých spotřebitelů </a:t>
            </a:r>
          </a:p>
        </p:txBody>
      </p:sp>
    </p:spTree>
    <p:extLst>
      <p:ext uri="{BB962C8B-B14F-4D97-AF65-F5344CB8AC3E}">
        <p14:creationId xmlns:p14="http://schemas.microsoft.com/office/powerpoint/2010/main" val="1314232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DCE808-8CEE-4FF9-A13F-3B2BC704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54" y="1631837"/>
            <a:ext cx="3347941" cy="4633019"/>
          </a:xfrm>
        </p:spPr>
        <p:txBody>
          <a:bodyPr>
            <a:normAutofit/>
          </a:bodyPr>
          <a:lstStyle/>
          <a:p>
            <a:r>
              <a:rPr lang="cs-CZ" sz="4000" b="1" dirty="0"/>
              <a:t>3) Křížová elasticita poptávky</a:t>
            </a:r>
            <a:br>
              <a:rPr lang="cs-CZ" sz="4000" b="1" dirty="0"/>
            </a:br>
            <a:br>
              <a:rPr lang="cs-CZ" sz="4000" b="1" dirty="0"/>
            </a:br>
            <a:r>
              <a:rPr lang="cs-CZ" sz="4000" b="1" dirty="0"/>
              <a:t>a součet elasticit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D3A3E4-EF05-4248-9CB3-CAD2E6C10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920" y="166254"/>
            <a:ext cx="8311389" cy="6691745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2800" dirty="0">
                <a:solidFill>
                  <a:schemeClr val="tx1"/>
                </a:solidFill>
              </a:rPr>
              <a:t>citlivost poptávaného množství statku X na změnu ceny statku 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2800" dirty="0">
                <a:solidFill>
                  <a:schemeClr val="tx1"/>
                </a:solidFill>
              </a:rPr>
              <a:t>křížová elasticita poptávky (E</a:t>
            </a:r>
            <a:r>
              <a:rPr lang="cs-CZ" sz="2800" baseline="-25000" dirty="0">
                <a:solidFill>
                  <a:schemeClr val="tx1"/>
                </a:solidFill>
              </a:rPr>
              <a:t>CD</a:t>
            </a:r>
            <a:r>
              <a:rPr lang="cs-CZ" sz="2800" dirty="0">
                <a:solidFill>
                  <a:schemeClr val="tx1"/>
                </a:solidFill>
              </a:rPr>
              <a:t>) nám říká, o kolik procent se změní poptávané množství statku X, když se změní cena statku Y cena o jedno procento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cs-CZ" sz="2400" dirty="0">
                <a:solidFill>
                  <a:schemeClr val="tx1"/>
                </a:solidFill>
              </a:rPr>
              <a:t>je-li výsledek kladný (+), e</a:t>
            </a:r>
            <a:r>
              <a:rPr lang="cs-CZ" sz="2400" baseline="-25000" dirty="0">
                <a:solidFill>
                  <a:schemeClr val="tx1"/>
                </a:solidFill>
              </a:rPr>
              <a:t>CD</a:t>
            </a:r>
            <a:r>
              <a:rPr lang="cs-CZ" sz="2400" dirty="0">
                <a:solidFill>
                  <a:schemeClr val="tx1"/>
                </a:solidFill>
              </a:rPr>
              <a:t>˃0,  jedná se o substituty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cs-CZ" sz="2400" dirty="0">
                <a:solidFill>
                  <a:schemeClr val="tx1"/>
                </a:solidFill>
              </a:rPr>
              <a:t>je-li výsledek záporný (-), e</a:t>
            </a:r>
            <a:r>
              <a:rPr lang="cs-CZ" sz="2400" baseline="-25000" dirty="0">
                <a:solidFill>
                  <a:schemeClr val="tx1"/>
                </a:solidFill>
              </a:rPr>
              <a:t>CD</a:t>
            </a:r>
            <a:r>
              <a:rPr lang="cs-CZ" sz="2400" dirty="0">
                <a:solidFill>
                  <a:schemeClr val="tx1"/>
                </a:solidFill>
              </a:rPr>
              <a:t>˂0, jedná se o komplementy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cs-CZ" sz="2400" dirty="0">
                <a:solidFill>
                  <a:schemeClr val="tx1"/>
                </a:solidFill>
              </a:rPr>
              <a:t> je-li výsledek nula, </a:t>
            </a:r>
            <a:r>
              <a:rPr lang="cs-CZ" sz="2400" dirty="0" err="1">
                <a:solidFill>
                  <a:schemeClr val="tx1"/>
                </a:solidFill>
              </a:rPr>
              <a:t>e</a:t>
            </a:r>
            <a:r>
              <a:rPr lang="cs-CZ" sz="2400" baseline="-25000" dirty="0" err="1">
                <a:solidFill>
                  <a:schemeClr val="tx1"/>
                </a:solidFill>
              </a:rPr>
              <a:t>CD</a:t>
            </a:r>
            <a:r>
              <a:rPr lang="cs-CZ" sz="2400" dirty="0">
                <a:solidFill>
                  <a:schemeClr val="tx1"/>
                </a:solidFill>
              </a:rPr>
              <a:t>=0, statky jsou nesouvisející komodity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4200" b="1" dirty="0">
                <a:solidFill>
                  <a:schemeClr val="bg2">
                    <a:lumMod val="50000"/>
                  </a:schemeClr>
                </a:solidFill>
              </a:rPr>
              <a:t>---------------------------------------------</a:t>
            </a:r>
          </a:p>
          <a:p>
            <a:pPr marL="502920" lvl="1" indent="0">
              <a:lnSpc>
                <a:spcPct val="100000"/>
              </a:lnSpc>
              <a:spcBef>
                <a:spcPts val="600"/>
              </a:spcBef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 marL="50292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4000" b="1" i="1" dirty="0" err="1">
                <a:solidFill>
                  <a:schemeClr val="tx1"/>
                </a:solidFill>
              </a:rPr>
              <a:t>e</a:t>
            </a:r>
            <a:r>
              <a:rPr lang="cs-CZ" sz="4000" b="1" i="1" baseline="-25000" dirty="0" err="1">
                <a:solidFill>
                  <a:schemeClr val="tx1"/>
                </a:solidFill>
              </a:rPr>
              <a:t>ID</a:t>
            </a:r>
            <a:r>
              <a:rPr lang="cs-CZ" sz="4000" b="1" i="1" dirty="0">
                <a:solidFill>
                  <a:schemeClr val="tx1"/>
                </a:solidFill>
              </a:rPr>
              <a:t>+ </a:t>
            </a:r>
            <a:r>
              <a:rPr lang="cs-CZ" sz="4000" b="1" i="1" dirty="0" err="1">
                <a:solidFill>
                  <a:schemeClr val="tx1"/>
                </a:solidFill>
              </a:rPr>
              <a:t>e</a:t>
            </a:r>
            <a:r>
              <a:rPr lang="cs-CZ" sz="4000" b="1" i="1" baseline="-25000" dirty="0" err="1">
                <a:solidFill>
                  <a:schemeClr val="tx1"/>
                </a:solidFill>
              </a:rPr>
              <a:t>PD</a:t>
            </a:r>
            <a:r>
              <a:rPr lang="cs-CZ" sz="4000" b="1" i="1" dirty="0">
                <a:solidFill>
                  <a:schemeClr val="tx1"/>
                </a:solidFill>
              </a:rPr>
              <a:t>+ </a:t>
            </a:r>
            <a:r>
              <a:rPr lang="cs-CZ" sz="4000" b="1" i="1" dirty="0" err="1">
                <a:solidFill>
                  <a:schemeClr val="tx1"/>
                </a:solidFill>
              </a:rPr>
              <a:t>e</a:t>
            </a:r>
            <a:r>
              <a:rPr lang="cs-CZ" sz="4000" b="1" i="1" baseline="-25000" dirty="0" err="1">
                <a:solidFill>
                  <a:schemeClr val="tx1"/>
                </a:solidFill>
              </a:rPr>
              <a:t>CD</a:t>
            </a:r>
            <a:r>
              <a:rPr lang="cs-CZ" sz="4000" b="1" i="1" dirty="0">
                <a:solidFill>
                  <a:schemeClr val="tx1"/>
                </a:solidFill>
              </a:rPr>
              <a:t>= 0</a:t>
            </a:r>
            <a:endParaRPr lang="cs-CZ" sz="400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1CF7D52-5F6D-49EF-AD43-797F6580AC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6254"/>
            <a:ext cx="3369724" cy="166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326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4B5CC49-6FAE-42FA-99B6-A3FDA8C688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5FC61E-1B21-4708-A6C6-5E6B205EB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3295" y="1083732"/>
            <a:ext cx="5509628" cy="4690534"/>
          </a:xfrm>
        </p:spPr>
        <p:txBody>
          <a:bodyPr anchor="ctr">
            <a:normAutofit/>
          </a:bodyPr>
          <a:lstStyle/>
          <a:p>
            <a:pPr algn="r"/>
            <a:r>
              <a:rPr lang="cs-CZ" sz="7200">
                <a:solidFill>
                  <a:schemeClr val="tx1">
                    <a:lumMod val="75000"/>
                    <a:lumOff val="25000"/>
                  </a:schemeClr>
                </a:solidFill>
              </a:rPr>
              <a:t>Děkuji za pozornost.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6BC9B4A-2119-4645-B4CA-7817D5FAF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58D888F-D87A-4C3C-BD82-273E4C8C5E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99A2CD81-3BB6-4ED6-A50F-DC14F37A9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25030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3537</TotalTime>
  <Words>469</Words>
  <Application>Microsoft Office PowerPoint</Application>
  <PresentationFormat>Širokoúhlá obrazovka</PresentationFormat>
  <Paragraphs>53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Corbel</vt:lpstr>
      <vt:lpstr>Times New Roman</vt:lpstr>
      <vt:lpstr>Wingdings 2</vt:lpstr>
      <vt:lpstr>Rámeček</vt:lpstr>
      <vt:lpstr>Mikroekonomie 2+1, NPMKB  Teorie spotřebitele                       – poptávka a elasticity</vt:lpstr>
      <vt:lpstr>Obsah problematiky</vt:lpstr>
      <vt:lpstr>Spotřebitelská poptávka</vt:lpstr>
      <vt:lpstr>1) Důchodová elasticita poptávky</vt:lpstr>
      <vt:lpstr>2) Cenová elasticita poptávky</vt:lpstr>
      <vt:lpstr>3) Křížová elasticita poptávky  a součet elasticit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Mikroekonomie 2+1, NPMKB</dc:title>
  <dc:creator>Kamila</dc:creator>
  <cp:lastModifiedBy>tur0001</cp:lastModifiedBy>
  <cp:revision>133</cp:revision>
  <cp:lastPrinted>2019-09-04T11:02:17Z</cp:lastPrinted>
  <dcterms:created xsi:type="dcterms:W3CDTF">2019-08-09T18:58:20Z</dcterms:created>
  <dcterms:modified xsi:type="dcterms:W3CDTF">2019-11-25T15:32:53Z</dcterms:modified>
</cp:coreProperties>
</file>