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handoutMasterIdLst>
    <p:handoutMasterId r:id="rId9"/>
  </p:handoutMasterIdLst>
  <p:sldIdLst>
    <p:sldId id="256" r:id="rId2"/>
    <p:sldId id="280" r:id="rId3"/>
    <p:sldId id="263" r:id="rId4"/>
    <p:sldId id="264" r:id="rId5"/>
    <p:sldId id="266" r:id="rId6"/>
    <p:sldId id="267" r:id="rId7"/>
    <p:sldId id="261" r:id="rId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67D7E-0490-41AC-9754-96AF99EAA0B9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AB08E-C68C-4441-AFE8-B215937F50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698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62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84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87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53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32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1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61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89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85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53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05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8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EB472E-7CA6-4C2D-81E9-CD39A44F0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0A0486-F672-4FEF-A0A9-E6C3B7E3A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3289875" cy="5334001"/>
          </a:xfrm>
          <a:prstGeom prst="rect">
            <a:avLst/>
          </a:prstGeom>
          <a:solidFill>
            <a:srgbClr val="C8C8C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89BC21-5566-4B70-91EA-44B4299CB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1870" y="761999"/>
            <a:ext cx="8790301" cy="3810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DC3DE2-B30B-4A94-BF06-430988550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11870" y="1298448"/>
            <a:ext cx="8780130" cy="3064237"/>
          </a:xfrm>
        </p:spPr>
        <p:txBody>
          <a:bodyPr anchor="b">
            <a:normAutofit fontScale="90000"/>
          </a:bodyPr>
          <a:lstStyle/>
          <a:p>
            <a:r>
              <a:rPr lang="cs-CZ" sz="8000" b="1" dirty="0"/>
              <a:t>Mikroekonomie</a:t>
            </a:r>
            <a:br>
              <a:rPr lang="cs-CZ" sz="5300" dirty="0"/>
            </a:br>
            <a:r>
              <a:rPr lang="cs-CZ" sz="5300" dirty="0"/>
              <a:t>2+1, NPMKB</a:t>
            </a:r>
            <a:br>
              <a:rPr lang="cs-CZ" sz="5300" dirty="0"/>
            </a:br>
            <a:br>
              <a:rPr lang="cs-CZ" sz="3100" dirty="0"/>
            </a:br>
            <a:r>
              <a:rPr lang="cs-CZ" sz="6000" b="1" dirty="0">
                <a:solidFill>
                  <a:schemeClr val="accent2">
                    <a:lumMod val="50000"/>
                  </a:schemeClr>
                </a:solidFill>
              </a:rPr>
              <a:t>Teorie spotřebitele                       – mezičasový výběr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1FCE6A-97BC-41EB-809A-50936E0F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00889" y="4684418"/>
            <a:ext cx="8801282" cy="1411582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689239-7EEA-430F-BDDA-0BCCA2E48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2622" y="5006151"/>
            <a:ext cx="7187529" cy="768116"/>
          </a:xfr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Ing. Kamila Turečková, Ph.D.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52F0B0B3-991B-43B6-A40E-9256F3D2E35F}"/>
              </a:ext>
            </a:extLst>
          </p:cNvPr>
          <p:cNvSpPr/>
          <p:nvPr/>
        </p:nvSpPr>
        <p:spPr>
          <a:xfrm>
            <a:off x="549134" y="2830566"/>
            <a:ext cx="2400543" cy="1000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ct val="80000"/>
              </a:lnSpc>
              <a:defRPr/>
            </a:pPr>
            <a:r>
              <a:rPr lang="cs-CZ" sz="7200" b="1" kern="0">
                <a:solidFill>
                  <a:schemeClr val="accent5">
                    <a:lumMod val="50000"/>
                  </a:schemeClr>
                </a:solidFill>
              </a:rPr>
              <a:t>3/8</a:t>
            </a:r>
            <a:endParaRPr lang="cs-CZ" sz="7200" kern="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D0ECE40-6C1E-481F-9AC9-826C87BD74F3}"/>
              </a:ext>
            </a:extLst>
          </p:cNvPr>
          <p:cNvSpPr/>
          <p:nvPr/>
        </p:nvSpPr>
        <p:spPr>
          <a:xfrm>
            <a:off x="-10171" y="4895671"/>
            <a:ext cx="2959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3600" b="1" dirty="0">
                <a:solidFill>
                  <a:srgbClr val="9CBEBD">
                    <a:lumMod val="50000"/>
                  </a:srgbClr>
                </a:solidFill>
              </a:rPr>
              <a:t>Manažerská informatika</a:t>
            </a:r>
            <a:endParaRPr lang="cs-CZ" sz="3600" dirty="0">
              <a:solidFill>
                <a:srgbClr val="9CBEB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41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CB2092-7589-4E59-B6F7-236121FB3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081408" cy="4601183"/>
          </a:xfrm>
        </p:spPr>
        <p:txBody>
          <a:bodyPr>
            <a:normAutofit/>
          </a:bodyPr>
          <a:lstStyle/>
          <a:p>
            <a:r>
              <a:rPr lang="cs-CZ" sz="4000" b="1" dirty="0"/>
              <a:t>Obsah problematiky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518A94-06D9-41AF-AE1E-F761B7544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3600" b="1" dirty="0">
                <a:solidFill>
                  <a:schemeClr val="tx1"/>
                </a:solidFill>
              </a:rPr>
              <a:t>Podstata a předpoklady modelu</a:t>
            </a:r>
            <a:endParaRPr lang="cs-CZ" sz="3400" b="1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3600" b="1" dirty="0">
                <a:solidFill>
                  <a:schemeClr val="tx1"/>
                </a:solidFill>
              </a:rPr>
              <a:t>Základní proměnné a vztahy</a:t>
            </a:r>
            <a:endParaRPr lang="cs-CZ" sz="3200" b="1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3600" b="1" dirty="0">
                <a:solidFill>
                  <a:schemeClr val="tx1"/>
                </a:solidFill>
              </a:rPr>
              <a:t>Mezičasové rozpočtové omezení</a:t>
            </a:r>
          </a:p>
          <a:p>
            <a:pPr lvl="1"/>
            <a:r>
              <a:rPr lang="cs-CZ" sz="3400" b="1" dirty="0">
                <a:solidFill>
                  <a:schemeClr val="tx1"/>
                </a:solidFill>
              </a:rPr>
              <a:t>dlužník, věřitel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400" b="1" dirty="0">
                <a:solidFill>
                  <a:schemeClr val="tx1"/>
                </a:solidFill>
              </a:rPr>
              <a:t>Mezičasová indiferenční křivka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400" b="1">
                <a:solidFill>
                  <a:schemeClr val="tx1"/>
                </a:solidFill>
              </a:rPr>
              <a:t>Optimum </a:t>
            </a:r>
            <a:r>
              <a:rPr lang="cs-CZ" sz="3400" b="1" dirty="0">
                <a:solidFill>
                  <a:schemeClr val="tx1"/>
                </a:solidFill>
              </a:rPr>
              <a:t>spotřebitele</a:t>
            </a:r>
          </a:p>
        </p:txBody>
      </p:sp>
    </p:spTree>
    <p:extLst>
      <p:ext uri="{BB962C8B-B14F-4D97-AF65-F5344CB8AC3E}">
        <p14:creationId xmlns:p14="http://schemas.microsoft.com/office/powerpoint/2010/main" val="1212117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DCE808-8CEE-4FF9-A13F-3B2BC704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88" y="1123837"/>
            <a:ext cx="3347941" cy="4633019"/>
          </a:xfrm>
        </p:spPr>
        <p:txBody>
          <a:bodyPr>
            <a:normAutofit/>
          </a:bodyPr>
          <a:lstStyle/>
          <a:p>
            <a:r>
              <a:rPr lang="cs-CZ" sz="4400" b="1" dirty="0"/>
              <a:t>Mezičasový výběr a jeho předpoklady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D3A3E4-EF05-4248-9CB3-CAD2E6C10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6729" y="104900"/>
            <a:ext cx="8360228" cy="6670891"/>
          </a:xfrm>
        </p:spPr>
        <p:txBody>
          <a:bodyPr anchor="t">
            <a:normAutofit lnSpcReduction="10000"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proces rozhodování ekonomických subjektů o výši jejich současné a budoucí spotřeby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rozhodujeme se o spotřebě </a:t>
            </a:r>
            <a:r>
              <a:rPr lang="cs-CZ" sz="2400" b="1" dirty="0">
                <a:solidFill>
                  <a:schemeClr val="tx1"/>
                </a:solidFill>
              </a:rPr>
              <a:t>jednoho </a:t>
            </a:r>
            <a:r>
              <a:rPr lang="cs-CZ" sz="2400" dirty="0">
                <a:solidFill>
                  <a:schemeClr val="tx1"/>
                </a:solidFill>
              </a:rPr>
              <a:t>(kompozitního) </a:t>
            </a:r>
            <a:r>
              <a:rPr lang="cs-CZ" sz="2400" b="1" dirty="0">
                <a:solidFill>
                  <a:schemeClr val="tx1"/>
                </a:solidFill>
              </a:rPr>
              <a:t>statku </a:t>
            </a:r>
            <a:r>
              <a:rPr lang="cs-CZ" sz="2400" dirty="0">
                <a:solidFill>
                  <a:schemeClr val="tx1"/>
                </a:solidFill>
              </a:rPr>
              <a:t>ve </a:t>
            </a:r>
            <a:r>
              <a:rPr lang="cs-CZ" sz="2400" b="1" dirty="0">
                <a:solidFill>
                  <a:schemeClr val="tx1"/>
                </a:solidFill>
              </a:rPr>
              <a:t>dvou obdobích</a:t>
            </a:r>
            <a:endParaRPr lang="cs-CZ" sz="2400" dirty="0">
              <a:solidFill>
                <a:schemeClr val="tx1"/>
              </a:solidFill>
            </a:endParaRPr>
          </a:p>
          <a:p>
            <a:r>
              <a:rPr lang="cs-CZ" sz="2800" b="1" dirty="0">
                <a:solidFill>
                  <a:schemeClr val="tx1"/>
                </a:solidFill>
              </a:rPr>
              <a:t>cílem spotřebitele je maximalizace užitku ve dvou obdobích </a:t>
            </a:r>
            <a:r>
              <a:rPr lang="cs-CZ" sz="2800" dirty="0">
                <a:solidFill>
                  <a:schemeClr val="tx1"/>
                </a:solidFill>
              </a:rPr>
              <a:t>(současném i budoucím), spotřebitel maximalizuje své „celoživotní“ uspokojení</a:t>
            </a:r>
          </a:p>
          <a:p>
            <a:r>
              <a:rPr lang="cs-CZ" sz="2800" dirty="0">
                <a:solidFill>
                  <a:schemeClr val="tx1"/>
                </a:solidFill>
              </a:rPr>
              <a:t>spotřebitelova volba podléhá </a:t>
            </a:r>
            <a:r>
              <a:rPr lang="cs-CZ" sz="2800" b="1" dirty="0">
                <a:solidFill>
                  <a:schemeClr val="tx1"/>
                </a:solidFill>
              </a:rPr>
              <a:t>mezičasovému rozpočtovému omezení</a:t>
            </a:r>
            <a:r>
              <a:rPr lang="cs-CZ" sz="2800" dirty="0">
                <a:solidFill>
                  <a:schemeClr val="tx1"/>
                </a:solidFill>
              </a:rPr>
              <a:t>, které závisí na disponibilních zdrojích v současnosti a budoucnosti</a:t>
            </a:r>
          </a:p>
          <a:p>
            <a:pPr marL="0" indent="0">
              <a:buNone/>
            </a:pPr>
            <a:r>
              <a:rPr lang="cs-CZ" sz="3000" b="1" dirty="0">
                <a:solidFill>
                  <a:schemeClr val="accent2">
                    <a:lumMod val="50000"/>
                  </a:schemeClr>
                </a:solidFill>
              </a:rPr>
              <a:t>--------------------------------------------------------------</a:t>
            </a:r>
          </a:p>
          <a:p>
            <a:r>
              <a:rPr lang="cs-CZ" sz="2800" dirty="0">
                <a:solidFill>
                  <a:schemeClr val="tx1"/>
                </a:solidFill>
              </a:rPr>
              <a:t>ceny statků jsou neměnné</a:t>
            </a:r>
          </a:p>
          <a:p>
            <a:r>
              <a:rPr lang="cs-CZ" sz="2800" dirty="0">
                <a:solidFill>
                  <a:schemeClr val="tx1"/>
                </a:solidFill>
              </a:rPr>
              <a:t>neexistence rizika a nejistoty ohledně budoucích příjmů </a:t>
            </a:r>
          </a:p>
          <a:p>
            <a:r>
              <a:rPr lang="cs-CZ" sz="2800" dirty="0">
                <a:solidFill>
                  <a:schemeClr val="tx1"/>
                </a:solidFill>
              </a:rPr>
              <a:t>dokonalá konkurence na trhu kapitálu – spotřebitel zná výši reálných úrokových sazeb</a:t>
            </a:r>
          </a:p>
          <a:p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534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E5062C9-5296-4017-8F51-3B78A04AA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726" y="1815813"/>
            <a:ext cx="3936274" cy="3030508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8DCE808-8CEE-4FF9-A13F-3B2BC704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88" y="1123837"/>
            <a:ext cx="3347941" cy="4633019"/>
          </a:xfrm>
        </p:spPr>
        <p:txBody>
          <a:bodyPr>
            <a:normAutofit/>
          </a:bodyPr>
          <a:lstStyle/>
          <a:p>
            <a:r>
              <a:rPr lang="cs-CZ" sz="4800" b="1" dirty="0"/>
              <a:t>Proměnné a základní vztahy  a </a:t>
            </a:r>
            <a:r>
              <a:rPr lang="cs-CZ" sz="4800" b="1" dirty="0" err="1"/>
              <a:t>mezičasové</a:t>
            </a:r>
            <a:r>
              <a:rPr lang="cs-CZ" sz="4800" b="1" dirty="0"/>
              <a:t> rozpočtové omezení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D3A3E4-EF05-4248-9CB3-CAD2E6C10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9746" y="0"/>
            <a:ext cx="8414328" cy="5266639"/>
          </a:xfrm>
        </p:spPr>
        <p:txBody>
          <a:bodyPr anchor="t">
            <a:normAutofit fontScale="85000" lnSpcReduction="20000"/>
          </a:bodyPr>
          <a:lstStyle/>
          <a:p>
            <a:r>
              <a:rPr lang="cs-CZ" sz="3200" dirty="0">
                <a:solidFill>
                  <a:schemeClr val="tx1"/>
                </a:solidFill>
              </a:rPr>
              <a:t>Proměnné C</a:t>
            </a:r>
            <a:r>
              <a:rPr lang="cs-CZ" sz="3200" baseline="-25000" dirty="0">
                <a:solidFill>
                  <a:schemeClr val="tx1"/>
                </a:solidFill>
              </a:rPr>
              <a:t>0; </a:t>
            </a:r>
            <a:r>
              <a:rPr lang="cs-CZ" sz="3200" dirty="0">
                <a:solidFill>
                  <a:schemeClr val="tx1"/>
                </a:solidFill>
              </a:rPr>
              <a:t>C</a:t>
            </a:r>
            <a:r>
              <a:rPr lang="cs-CZ" sz="3200" baseline="-25000" dirty="0">
                <a:solidFill>
                  <a:schemeClr val="tx1"/>
                </a:solidFill>
              </a:rPr>
              <a:t>1; </a:t>
            </a:r>
            <a:r>
              <a:rPr lang="cs-CZ" sz="3200" dirty="0">
                <a:solidFill>
                  <a:schemeClr val="tx1"/>
                </a:solidFill>
              </a:rPr>
              <a:t>Y</a:t>
            </a:r>
            <a:r>
              <a:rPr lang="cs-CZ" sz="3200" baseline="-25000" dirty="0">
                <a:solidFill>
                  <a:schemeClr val="tx1"/>
                </a:solidFill>
              </a:rPr>
              <a:t>0; </a:t>
            </a:r>
            <a:r>
              <a:rPr lang="cs-CZ" sz="3200" dirty="0">
                <a:solidFill>
                  <a:schemeClr val="tx1"/>
                </a:solidFill>
              </a:rPr>
              <a:t>Y</a:t>
            </a:r>
            <a:r>
              <a:rPr lang="cs-CZ" sz="3200" baseline="-25000" dirty="0">
                <a:solidFill>
                  <a:schemeClr val="tx1"/>
                </a:solidFill>
              </a:rPr>
              <a:t>1</a:t>
            </a:r>
            <a:r>
              <a:rPr lang="cs-CZ" sz="3200" dirty="0">
                <a:solidFill>
                  <a:schemeClr val="tx1"/>
                </a:solidFill>
              </a:rPr>
              <a:t>; r; S (</a:t>
            </a:r>
            <a:r>
              <a:rPr lang="cs-CZ" sz="3000" dirty="0">
                <a:solidFill>
                  <a:schemeClr val="tx1"/>
                </a:solidFill>
              </a:rPr>
              <a:t>C0</a:t>
            </a:r>
            <a:r>
              <a:rPr lang="cs-CZ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≠</a:t>
            </a:r>
            <a:r>
              <a:rPr lang="cs-CZ" sz="3000" dirty="0">
                <a:solidFill>
                  <a:schemeClr val="tx1"/>
                </a:solidFill>
              </a:rPr>
              <a:t>Y0, Y=C+S);</a:t>
            </a:r>
            <a:r>
              <a:rPr lang="cs-CZ" sz="2800" dirty="0">
                <a:solidFill>
                  <a:schemeClr val="tx1"/>
                </a:solidFill>
              </a:rPr>
              <a:t> S</a:t>
            </a:r>
            <a:r>
              <a:rPr lang="cs-CZ" sz="2800" baseline="-25000" dirty="0">
                <a:solidFill>
                  <a:schemeClr val="tx1"/>
                </a:solidFill>
              </a:rPr>
              <a:t>0</a:t>
            </a:r>
            <a:r>
              <a:rPr lang="cs-CZ" sz="3000" dirty="0">
                <a:solidFill>
                  <a:schemeClr val="tx1"/>
                </a:solidFill>
              </a:rPr>
              <a:t>;</a:t>
            </a:r>
            <a:r>
              <a:rPr lang="cs-CZ" sz="2800" dirty="0">
                <a:solidFill>
                  <a:schemeClr val="tx1"/>
                </a:solidFill>
              </a:rPr>
              <a:t> S</a:t>
            </a:r>
            <a:r>
              <a:rPr lang="cs-CZ" sz="2800" baseline="-25000" dirty="0">
                <a:solidFill>
                  <a:schemeClr val="tx1"/>
                </a:solidFill>
              </a:rPr>
              <a:t>1</a:t>
            </a:r>
          </a:p>
          <a:p>
            <a:pPr lvl="1"/>
            <a:r>
              <a:rPr lang="cs-CZ" sz="3000" dirty="0">
                <a:solidFill>
                  <a:schemeClr val="tx1"/>
                </a:solidFill>
              </a:rPr>
              <a:t>úspory jsou kladné, když C0</a:t>
            </a:r>
            <a:r>
              <a:rPr lang="cs-CZ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cs-CZ" sz="3000" dirty="0">
                <a:solidFill>
                  <a:schemeClr val="tx1"/>
                </a:solidFill>
              </a:rPr>
              <a:t>Y0, úspory ze současnosti mi zvyšují moji budoucí spotřebu</a:t>
            </a:r>
          </a:p>
          <a:p>
            <a:pPr lvl="1"/>
            <a:r>
              <a:rPr lang="cs-CZ" sz="3000" dirty="0">
                <a:solidFill>
                  <a:schemeClr val="tx1"/>
                </a:solidFill>
              </a:rPr>
              <a:t>úspory jsou záporné (půjčka), když C0</a:t>
            </a:r>
            <a:r>
              <a:rPr lang="cs-CZ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  <a:r>
              <a:rPr lang="cs-CZ" sz="3000" dirty="0">
                <a:solidFill>
                  <a:schemeClr val="tx1"/>
                </a:solidFill>
              </a:rPr>
              <a:t>Y0, půjčka ze současnosti mi zvyšuje současnou spotřebu, ale snižuje spotřebu budoucí (musím v budoucnu půjčku splatit)</a:t>
            </a:r>
          </a:p>
          <a:p>
            <a:r>
              <a:rPr lang="cs-CZ" sz="3200" dirty="0">
                <a:solidFill>
                  <a:schemeClr val="tx1"/>
                </a:solidFill>
              </a:rPr>
              <a:t>maximální současná spotřeba </a:t>
            </a:r>
          </a:p>
          <a:p>
            <a:pPr lvl="1"/>
            <a:r>
              <a:rPr lang="cs-CZ" sz="3200" b="1" dirty="0">
                <a:solidFill>
                  <a:schemeClr val="tx1"/>
                </a:solidFill>
              </a:rPr>
              <a:t>C</a:t>
            </a:r>
            <a:r>
              <a:rPr lang="cs-CZ" sz="3200" b="1" baseline="-25000" dirty="0">
                <a:solidFill>
                  <a:schemeClr val="tx1"/>
                </a:solidFill>
              </a:rPr>
              <a:t>0max</a:t>
            </a:r>
            <a:r>
              <a:rPr lang="cs-CZ" sz="3200" b="1" dirty="0">
                <a:solidFill>
                  <a:schemeClr val="tx1"/>
                </a:solidFill>
              </a:rPr>
              <a:t>= Y</a:t>
            </a:r>
            <a:r>
              <a:rPr lang="cs-CZ" sz="3200" b="1" baseline="-25000" dirty="0">
                <a:solidFill>
                  <a:schemeClr val="tx1"/>
                </a:solidFill>
              </a:rPr>
              <a:t>0</a:t>
            </a:r>
            <a:r>
              <a:rPr lang="cs-CZ" sz="3200" b="1" dirty="0">
                <a:solidFill>
                  <a:schemeClr val="tx1"/>
                </a:solidFill>
              </a:rPr>
              <a:t>+Y</a:t>
            </a:r>
            <a:r>
              <a:rPr lang="cs-CZ" sz="3200" b="1" baseline="-25000" dirty="0">
                <a:solidFill>
                  <a:schemeClr val="tx1"/>
                </a:solidFill>
              </a:rPr>
              <a:t>1</a:t>
            </a:r>
            <a:r>
              <a:rPr lang="cs-CZ" sz="3200" b="1" dirty="0">
                <a:solidFill>
                  <a:schemeClr val="tx1"/>
                </a:solidFill>
              </a:rPr>
              <a:t>/(1+r)</a:t>
            </a:r>
          </a:p>
          <a:p>
            <a:r>
              <a:rPr lang="cs-CZ" sz="3200" dirty="0">
                <a:solidFill>
                  <a:schemeClr val="tx1"/>
                </a:solidFill>
              </a:rPr>
              <a:t>maximální budoucí spotřeba </a:t>
            </a:r>
          </a:p>
          <a:p>
            <a:pPr lvl="1"/>
            <a:r>
              <a:rPr lang="cs-CZ" sz="3200" b="1" dirty="0">
                <a:solidFill>
                  <a:schemeClr val="tx1"/>
                </a:solidFill>
              </a:rPr>
              <a:t>C</a:t>
            </a:r>
            <a:r>
              <a:rPr lang="cs-CZ" sz="3200" b="1" baseline="-25000" dirty="0">
                <a:solidFill>
                  <a:schemeClr val="tx1"/>
                </a:solidFill>
              </a:rPr>
              <a:t>1max</a:t>
            </a:r>
            <a:r>
              <a:rPr lang="cs-CZ" sz="3200" b="1" dirty="0">
                <a:solidFill>
                  <a:schemeClr val="tx1"/>
                </a:solidFill>
              </a:rPr>
              <a:t>= Y</a:t>
            </a:r>
            <a:r>
              <a:rPr lang="cs-CZ" sz="3200" b="1" baseline="-25000" dirty="0">
                <a:solidFill>
                  <a:schemeClr val="tx1"/>
                </a:solidFill>
              </a:rPr>
              <a:t>0</a:t>
            </a:r>
            <a:r>
              <a:rPr lang="cs-CZ" sz="3200" b="1" dirty="0">
                <a:solidFill>
                  <a:schemeClr val="tx1"/>
                </a:solidFill>
              </a:rPr>
              <a:t>*(1+r)+Y</a:t>
            </a:r>
            <a:r>
              <a:rPr lang="cs-CZ" sz="3200" b="1" baseline="-25000" dirty="0">
                <a:solidFill>
                  <a:schemeClr val="tx1"/>
                </a:solidFill>
              </a:rPr>
              <a:t>1</a:t>
            </a:r>
          </a:p>
          <a:p>
            <a:r>
              <a:rPr lang="cs-CZ" sz="3200" dirty="0">
                <a:solidFill>
                  <a:schemeClr val="tx1"/>
                </a:solidFill>
              </a:rPr>
              <a:t>linie mezičasového rozpočtového                                          omezení (</a:t>
            </a:r>
            <a:r>
              <a:rPr lang="cs-CZ" sz="3200" b="1" dirty="0">
                <a:solidFill>
                  <a:schemeClr val="tx1"/>
                </a:solidFill>
              </a:rPr>
              <a:t>BL´</a:t>
            </a:r>
            <a:r>
              <a:rPr lang="cs-CZ" sz="3200" dirty="0">
                <a:solidFill>
                  <a:schemeClr val="tx1"/>
                </a:solidFill>
              </a:rPr>
              <a:t>): udává kombinace                                                     současné a budoucí spotřeby                                                   statku C, které plně vyčerpají                                                                 finanční zdroje spotřebitele (Y0 a Y1)</a:t>
            </a:r>
          </a:p>
          <a:p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923443" y="5266639"/>
            <a:ext cx="901600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směrnice</a:t>
            </a:r>
            <a:r>
              <a:rPr lang="en-US" sz="2400" dirty="0"/>
              <a:t> BL</a:t>
            </a:r>
            <a:r>
              <a:rPr lang="cs-CZ" sz="2400" dirty="0"/>
              <a:t>´</a:t>
            </a:r>
            <a:r>
              <a:rPr lang="en-US" sz="2400" dirty="0"/>
              <a:t>: </a:t>
            </a:r>
            <a:r>
              <a:rPr lang="cs-CZ" sz="2400" b="1" dirty="0"/>
              <a:t>s = </a:t>
            </a:r>
            <a:r>
              <a:rPr lang="en-US" sz="2400" b="1" dirty="0"/>
              <a:t>∆C</a:t>
            </a:r>
            <a:r>
              <a:rPr lang="en-US" sz="2400" b="1" baseline="-25000" dirty="0"/>
              <a:t>1</a:t>
            </a:r>
            <a:r>
              <a:rPr lang="en-US" sz="2400" b="1" dirty="0"/>
              <a:t>/∆C</a:t>
            </a:r>
            <a:r>
              <a:rPr lang="en-US" sz="2400" b="1" baseline="-25000" dirty="0"/>
              <a:t>0</a:t>
            </a:r>
            <a:r>
              <a:rPr lang="en-US" sz="2400" b="1" dirty="0"/>
              <a:t>=-(1+r)</a:t>
            </a:r>
            <a:r>
              <a:rPr lang="cs-CZ" sz="2400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při změně úrokové sazby dochází ke změně sklonu linie BL´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čím vyšší je úroková míra, tím je BL´ strmější a opačně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růst důchodu posouvá </a:t>
            </a:r>
            <a:r>
              <a:rPr lang="cs-CZ" sz="2400" dirty="0" err="1"/>
              <a:t>BL´doprava</a:t>
            </a:r>
            <a:r>
              <a:rPr lang="cs-CZ" sz="2400" dirty="0"/>
              <a:t> nahoru a opačně</a:t>
            </a:r>
          </a:p>
        </p:txBody>
      </p:sp>
    </p:spTree>
    <p:extLst>
      <p:ext uri="{BB962C8B-B14F-4D97-AF65-F5344CB8AC3E}">
        <p14:creationId xmlns:p14="http://schemas.microsoft.com/office/powerpoint/2010/main" val="209976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8AF21C57-2086-4B20-AEB9-EB99E817FB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5221" y="1256838"/>
            <a:ext cx="4785846" cy="2696557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8DCE808-8CEE-4FF9-A13F-3B2BC704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57746"/>
            <a:ext cx="3347941" cy="3943928"/>
          </a:xfrm>
        </p:spPr>
        <p:txBody>
          <a:bodyPr>
            <a:normAutofit/>
          </a:bodyPr>
          <a:lstStyle/>
          <a:p>
            <a:r>
              <a:rPr lang="cs-CZ" sz="4800" b="1" dirty="0"/>
              <a:t>Mezičasové rozpočtové omezení – úspory a půjčky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12907F5D-B414-4EA2-95B8-9A713222E6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192557" y="330754"/>
            <a:ext cx="4999443" cy="309824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5CD8B9C6-E733-44AF-87FE-1DFAB79E1C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8254" y="3953395"/>
            <a:ext cx="4469542" cy="2696557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4B3169C9-3EEE-448E-83EC-A1CD8933CCD1}"/>
              </a:ext>
            </a:extLst>
          </p:cNvPr>
          <p:cNvSpPr/>
          <p:nvPr/>
        </p:nvSpPr>
        <p:spPr>
          <a:xfrm>
            <a:off x="3539697" y="4442868"/>
            <a:ext cx="400641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</a:t>
            </a:r>
            <a:r>
              <a:rPr lang="cs-CZ" sz="2800" baseline="-25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0</a:t>
            </a:r>
            <a:r>
              <a:rPr lang="cs-CZ" sz="2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=Y</a:t>
            </a:r>
            <a:r>
              <a:rPr lang="cs-CZ" sz="2800" baseline="-25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0</a:t>
            </a:r>
            <a:r>
              <a:rPr lang="cs-CZ" sz="2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-S</a:t>
            </a:r>
            <a:r>
              <a:rPr lang="cs-CZ" sz="2800" baseline="-25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0              </a:t>
            </a:r>
            <a:r>
              <a:rPr lang="cs-CZ" sz="2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šetřím</a:t>
            </a:r>
          </a:p>
          <a:p>
            <a:r>
              <a:rPr lang="cs-CZ" sz="2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</a:t>
            </a:r>
            <a:r>
              <a:rPr lang="cs-CZ" sz="2800" baseline="-25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cs-CZ" sz="2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=Y</a:t>
            </a:r>
            <a:r>
              <a:rPr lang="cs-CZ" sz="2800" baseline="-25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cs-CZ" sz="2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+S</a:t>
            </a:r>
            <a:r>
              <a:rPr lang="cs-CZ" sz="2800" baseline="-25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0</a:t>
            </a:r>
            <a:r>
              <a:rPr lang="cs-CZ" sz="2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*(1+r)</a:t>
            </a:r>
          </a:p>
          <a:p>
            <a:endParaRPr lang="cs-CZ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</a:t>
            </a:r>
            <a:r>
              <a:rPr lang="cs-CZ" sz="2800" baseline="-25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0</a:t>
            </a: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=Y</a:t>
            </a:r>
            <a:r>
              <a:rPr lang="cs-CZ" sz="2800" baseline="-25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0</a:t>
            </a: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-(-S</a:t>
            </a:r>
            <a:r>
              <a:rPr lang="cs-CZ" sz="2800" baseline="-25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0</a:t>
            </a: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      půjčuji si</a:t>
            </a:r>
          </a:p>
          <a:p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</a:t>
            </a:r>
            <a:r>
              <a:rPr lang="cs-CZ" sz="2800" baseline="-25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=Y</a:t>
            </a:r>
            <a:r>
              <a:rPr lang="cs-CZ" sz="2800" baseline="-25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+(-S</a:t>
            </a:r>
            <a:r>
              <a:rPr lang="cs-CZ" sz="2800" baseline="-250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0</a:t>
            </a: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)*(1+r)</a:t>
            </a:r>
          </a:p>
        </p:txBody>
      </p:sp>
    </p:spTree>
    <p:extLst>
      <p:ext uri="{BB962C8B-B14F-4D97-AF65-F5344CB8AC3E}">
        <p14:creationId xmlns:p14="http://schemas.microsoft.com/office/powerpoint/2010/main" val="3671104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DFBF430-FFF6-4577-AE11-8CDFE96158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66" y="3815060"/>
            <a:ext cx="3604711" cy="304293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8DCE808-8CEE-4FF9-A13F-3B2BC704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5139"/>
            <a:ext cx="3347941" cy="4192541"/>
          </a:xfrm>
        </p:spPr>
        <p:txBody>
          <a:bodyPr>
            <a:normAutofit/>
          </a:bodyPr>
          <a:lstStyle/>
          <a:p>
            <a:r>
              <a:rPr lang="cs-CZ" sz="4000" b="1" dirty="0"/>
              <a:t>Mezičasová indiferenční </a:t>
            </a:r>
            <a:br>
              <a:rPr lang="cs-CZ" sz="4000" b="1" dirty="0"/>
            </a:br>
            <a:r>
              <a:rPr lang="cs-CZ" sz="4000" b="1" dirty="0"/>
              <a:t>křivka a optimum spotřebitele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D3A3E4-EF05-4248-9CB3-CAD2E6C10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7941" y="0"/>
            <a:ext cx="8580581" cy="6839426"/>
          </a:xfrm>
        </p:spPr>
        <p:txBody>
          <a:bodyPr anchor="t">
            <a:normAutofit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Mezičasová indiferenční křivka (IC´) znázorňuje kombinace současné a budoucí spotřeby, která přináší spotřebiteli stejný užitek</a:t>
            </a:r>
          </a:p>
          <a:p>
            <a:pPr marL="502920" lvl="1" indent="0" algn="ctr">
              <a:buNone/>
            </a:pPr>
            <a:r>
              <a:rPr lang="cs-CZ" sz="3200" dirty="0">
                <a:solidFill>
                  <a:schemeClr val="tx1"/>
                </a:solidFill>
              </a:rPr>
              <a:t>U=</a:t>
            </a:r>
            <a:r>
              <a:rPr lang="cs-CZ" sz="3200" i="1" dirty="0">
                <a:solidFill>
                  <a:schemeClr val="tx1"/>
                </a:solidFill>
              </a:rPr>
              <a:t>f</a:t>
            </a:r>
            <a:r>
              <a:rPr lang="cs-CZ" sz="3200" dirty="0">
                <a:solidFill>
                  <a:schemeClr val="tx1"/>
                </a:solidFill>
              </a:rPr>
              <a:t>(C</a:t>
            </a:r>
            <a:r>
              <a:rPr lang="cs-CZ" sz="3200" baseline="-25000" dirty="0">
                <a:solidFill>
                  <a:schemeClr val="tx1"/>
                </a:solidFill>
              </a:rPr>
              <a:t>0</a:t>
            </a:r>
            <a:r>
              <a:rPr lang="cs-CZ" sz="3200" dirty="0">
                <a:solidFill>
                  <a:schemeClr val="tx1"/>
                </a:solidFill>
              </a:rPr>
              <a:t>, C</a:t>
            </a:r>
            <a:r>
              <a:rPr lang="cs-CZ" sz="3200" baseline="-25000" dirty="0">
                <a:solidFill>
                  <a:schemeClr val="tx1"/>
                </a:solidFill>
              </a:rPr>
              <a:t>1</a:t>
            </a:r>
            <a:r>
              <a:rPr lang="cs-CZ" sz="3200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sz="2800" dirty="0">
                <a:solidFill>
                  <a:schemeClr val="tx1"/>
                </a:solidFill>
              </a:rPr>
              <a:t>spotřebitel může spotřebu libovolně rozložit mezi dvě období, aniž by se změnil jeho celkový užitek</a:t>
            </a:r>
          </a:p>
          <a:p>
            <a:r>
              <a:rPr lang="cs-CZ" sz="2800" b="1" dirty="0">
                <a:solidFill>
                  <a:schemeClr val="tx1"/>
                </a:solidFill>
              </a:rPr>
              <a:t>směrnice </a:t>
            </a:r>
            <a:r>
              <a:rPr lang="cs-CZ" sz="2800" b="1" dirty="0" err="1">
                <a:solidFill>
                  <a:schemeClr val="tx1"/>
                </a:solidFill>
              </a:rPr>
              <a:t>mezičasové</a:t>
            </a:r>
            <a:r>
              <a:rPr lang="cs-CZ" sz="2800" b="1" dirty="0">
                <a:solidFill>
                  <a:schemeClr val="tx1"/>
                </a:solidFill>
              </a:rPr>
              <a:t> indiferenční křivky 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směrnice IC´= -(1+ </a:t>
            </a:r>
            <a:r>
              <a:rPr lang="el-GR" sz="2400" dirty="0">
                <a:solidFill>
                  <a:schemeClr val="tx1"/>
                </a:solidFill>
              </a:rPr>
              <a:t>τ) 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kde </a:t>
            </a:r>
            <a:r>
              <a:rPr lang="el-GR" sz="2600" dirty="0">
                <a:solidFill>
                  <a:schemeClr val="tx1"/>
                </a:solidFill>
              </a:rPr>
              <a:t>τ </a:t>
            </a:r>
            <a:r>
              <a:rPr lang="cs-CZ" sz="2600" dirty="0">
                <a:solidFill>
                  <a:schemeClr val="tx1"/>
                </a:solidFill>
              </a:rPr>
              <a:t>je mezní míra časových preferencí</a:t>
            </a:r>
          </a:p>
          <a:p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722277" y="4161770"/>
            <a:ext cx="820624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optimum spotřebitele zde představuje situaci, kdy spotřebitel volí takovou kombinaci současné a budoucí spotřeby daného statku, která mu přinese nejvyšší možnou míru uspokojení při současném i budoucím důchodu a dané úrokové míře:</a:t>
            </a:r>
          </a:p>
          <a:p>
            <a:pPr marL="502920" lvl="1" indent="0" algn="ctr">
              <a:buNone/>
            </a:pPr>
            <a:r>
              <a:rPr lang="cs-CZ" sz="2400" b="1" dirty="0"/>
              <a:t>směrnice IC´= </a:t>
            </a:r>
            <a:r>
              <a:rPr lang="en-US" sz="2400" b="1" dirty="0" err="1"/>
              <a:t>směrnice</a:t>
            </a:r>
            <a:r>
              <a:rPr lang="en-US" sz="2400" b="1" dirty="0"/>
              <a:t> BL</a:t>
            </a:r>
            <a:r>
              <a:rPr lang="cs-CZ" sz="2400" b="1" dirty="0"/>
              <a:t>´</a:t>
            </a:r>
          </a:p>
          <a:p>
            <a:pPr marL="502920" lvl="1" indent="0" algn="ctr">
              <a:buNone/>
            </a:pPr>
            <a:r>
              <a:rPr lang="cs-CZ" sz="2400" b="1" dirty="0"/>
              <a:t>-(1 + </a:t>
            </a:r>
            <a:r>
              <a:rPr lang="el-GR" sz="2400" b="1" dirty="0"/>
              <a:t>τ) = - (1 + </a:t>
            </a:r>
            <a:r>
              <a:rPr lang="cs-CZ" sz="2400" b="1" dirty="0"/>
              <a:t>r)</a:t>
            </a:r>
          </a:p>
          <a:p>
            <a:pPr marL="502920" lvl="1" indent="0" algn="ctr">
              <a:buNone/>
            </a:pPr>
            <a:r>
              <a:rPr lang="el-GR" sz="2400" b="1" dirty="0"/>
              <a:t>τ = </a:t>
            </a:r>
            <a:r>
              <a:rPr lang="cs-CZ" sz="2400" b="1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4133727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4B5CC49-6FAE-42FA-99B6-A3FDA8C688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5FC61E-1B21-4708-A6C6-5E6B205EB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3295" y="1083732"/>
            <a:ext cx="5509628" cy="4690534"/>
          </a:xfrm>
        </p:spPr>
        <p:txBody>
          <a:bodyPr anchor="ctr">
            <a:normAutofit/>
          </a:bodyPr>
          <a:lstStyle/>
          <a:p>
            <a:pPr algn="r"/>
            <a:r>
              <a:rPr lang="cs-CZ" sz="7200">
                <a:solidFill>
                  <a:schemeClr val="tx1">
                    <a:lumMod val="75000"/>
                    <a:lumOff val="25000"/>
                  </a:schemeClr>
                </a:solidFill>
              </a:rPr>
              <a:t>Děkuji za pozornost.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6BC9B4A-2119-4645-B4CA-7817D5FAF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58D888F-D87A-4C3C-BD82-273E4C8C5E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99A2CD81-3BB6-4ED6-A50F-DC14F37A9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25030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</TotalTime>
  <Words>466</Words>
  <Application>Microsoft Office PowerPoint</Application>
  <PresentationFormat>Širokoúhlá obrazovka</PresentationFormat>
  <Paragraphs>51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Corbel</vt:lpstr>
      <vt:lpstr>Times New Roman</vt:lpstr>
      <vt:lpstr>Wingdings 2</vt:lpstr>
      <vt:lpstr>Rámeček</vt:lpstr>
      <vt:lpstr>Mikroekonomie 2+1, NPMKB  Teorie spotřebitele                       – mezičasový výběr</vt:lpstr>
      <vt:lpstr>Obsah problematiky</vt:lpstr>
      <vt:lpstr>Mezičasový výběr a jeho předpoklady</vt:lpstr>
      <vt:lpstr>Proměnné a základní vztahy  a mezičasové rozpočtové omezení</vt:lpstr>
      <vt:lpstr>Mezičasové rozpočtové omezení – úspory a půjčky</vt:lpstr>
      <vt:lpstr>Mezičasová indiferenční  křivka a optimum spotřebitele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Mikroekonomie 2+1, NPMKB</dc:title>
  <dc:creator>Kamila</dc:creator>
  <cp:lastModifiedBy>tur0001</cp:lastModifiedBy>
  <cp:revision>121</cp:revision>
  <cp:lastPrinted>2019-09-04T11:02:17Z</cp:lastPrinted>
  <dcterms:created xsi:type="dcterms:W3CDTF">2019-08-09T18:58:20Z</dcterms:created>
  <dcterms:modified xsi:type="dcterms:W3CDTF">2019-12-04T09:16:24Z</dcterms:modified>
</cp:coreProperties>
</file>