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388" r:id="rId4"/>
    <p:sldId id="389" r:id="rId5"/>
    <p:sldId id="390" r:id="rId6"/>
    <p:sldId id="391" r:id="rId7"/>
    <p:sldId id="392" r:id="rId8"/>
    <p:sldId id="393" r:id="rId9"/>
    <p:sldId id="261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A11AA-D910-4576-BB86-ACDDF50B06BF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D9FCA-7136-43C6-8525-F6D7DC7C12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11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870" y="1298448"/>
            <a:ext cx="8780130" cy="3064237"/>
          </a:xfrm>
        </p:spPr>
        <p:txBody>
          <a:bodyPr anchor="b">
            <a:normAutofit fontScale="90000"/>
          </a:bodyPr>
          <a:lstStyle/>
          <a:p>
            <a:r>
              <a:rPr lang="cs-CZ" sz="8000" b="1" dirty="0"/>
              <a:t>Mikroekonomie</a:t>
            </a:r>
            <a:br>
              <a:rPr lang="cs-CZ" sz="5300" dirty="0"/>
            </a:br>
            <a:r>
              <a:rPr lang="cs-CZ" sz="5300" dirty="0"/>
              <a:t>2+1, NPMKB</a:t>
            </a:r>
            <a:br>
              <a:rPr lang="cs-CZ" sz="5300" dirty="0"/>
            </a:br>
            <a:br>
              <a:rPr lang="cs-CZ" sz="2000" dirty="0"/>
            </a:br>
            <a:br>
              <a:rPr lang="cs-CZ" sz="31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Nákladové optimum firmy</a:t>
            </a:r>
            <a:b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4000" b="1" dirty="0">
                <a:solidFill>
                  <a:schemeClr val="accent2">
                    <a:lumMod val="50000"/>
                  </a:schemeClr>
                </a:solidFill>
              </a:rPr>
              <a:t>Výroba a volba technologie</a:t>
            </a:r>
            <a:endParaRPr lang="cs-CZ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549134" y="3249416"/>
            <a:ext cx="2400543" cy="100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lang="cs-CZ" sz="7200" b="1" kern="0" dirty="0">
                <a:solidFill>
                  <a:schemeClr val="accent5">
                    <a:lumMod val="50000"/>
                  </a:schemeClr>
                </a:solidFill>
              </a:rPr>
              <a:t>4/8</a:t>
            </a:r>
            <a:endParaRPr lang="cs-CZ" sz="72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BB4C6A-C2FA-4B81-87B4-392AD9F0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141823" y="5006151"/>
            <a:ext cx="2807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Manažerská informatika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B2092-7589-4E59-B6F7-236121FB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408" cy="4601183"/>
          </a:xfrm>
        </p:spPr>
        <p:txBody>
          <a:bodyPr>
            <a:normAutofit/>
          </a:bodyPr>
          <a:lstStyle/>
          <a:p>
            <a:r>
              <a:rPr lang="cs-CZ" sz="4000" b="1" dirty="0"/>
              <a:t>Obsah problematiky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18A94-06D9-41AF-AE1E-F761B754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Firma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Produkční funkce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Výroba v krátkém období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Výroba v dlouhém období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400" b="1" dirty="0" err="1">
                <a:solidFill>
                  <a:schemeClr val="tx1"/>
                </a:solidFill>
              </a:rPr>
              <a:t>Izokosta</a:t>
            </a:r>
            <a:endParaRPr lang="cs-CZ" sz="34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3400" b="1" dirty="0">
                <a:solidFill>
                  <a:schemeClr val="tx1"/>
                </a:solidFill>
              </a:rPr>
              <a:t>Optimum firmy</a:t>
            </a:r>
          </a:p>
        </p:txBody>
      </p:sp>
    </p:spTree>
    <p:extLst>
      <p:ext uri="{BB962C8B-B14F-4D97-AF65-F5344CB8AC3E}">
        <p14:creationId xmlns:p14="http://schemas.microsoft.com/office/powerpoint/2010/main" val="12121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347941" cy="4633019"/>
          </a:xfrm>
        </p:spPr>
        <p:txBody>
          <a:bodyPr>
            <a:normAutofit/>
          </a:bodyPr>
          <a:lstStyle/>
          <a:p>
            <a:r>
              <a:rPr lang="cs-CZ" sz="5400" b="1" dirty="0"/>
              <a:t>Firma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9" y="104900"/>
            <a:ext cx="8360228" cy="6670891"/>
          </a:xfrm>
        </p:spPr>
        <p:txBody>
          <a:bodyPr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accent2">
                    <a:lumMod val="50000"/>
                  </a:schemeClr>
                </a:solidFill>
              </a:rPr>
              <a:t>Firma je subjekt specializující se na výrobu, tj. na transformaci zdrojů (vstupů) ve statky (výstupy)</a:t>
            </a:r>
            <a:r>
              <a:rPr lang="cs-CZ" altLang="cs-CZ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cs-CZ" altLang="cs-CZ" sz="3200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1017270" lvl="1" indent="-514350">
              <a:lnSpc>
                <a:spcPct val="80000"/>
              </a:lnSpc>
              <a:buFont typeface="+mj-lt"/>
              <a:buAutoNum type="arabicPeriod"/>
            </a:pPr>
            <a:r>
              <a:rPr lang="cs-CZ" altLang="cs-CZ" sz="2600" dirty="0">
                <a:solidFill>
                  <a:schemeClr val="tx1"/>
                </a:solidFill>
                <a:cs typeface="Arial" panose="020B0604020202020204" pitchFamily="34" charset="0"/>
              </a:rPr>
              <a:t>nákup služeb výrobních faktorů (vytváří poptávku na trhu výrobků a služeb),</a:t>
            </a:r>
          </a:p>
          <a:p>
            <a:pPr marL="960120" lvl="1" indent="-457200">
              <a:lnSpc>
                <a:spcPct val="80000"/>
              </a:lnSpc>
              <a:buFont typeface="+mj-lt"/>
              <a:buAutoNum type="arabicPeriod"/>
            </a:pPr>
            <a:r>
              <a:rPr lang="cs-CZ" altLang="cs-CZ" sz="2600" dirty="0">
                <a:solidFill>
                  <a:schemeClr val="tx1"/>
                </a:solidFill>
                <a:cs typeface="Arial" panose="020B0604020202020204" pitchFamily="34" charset="0"/>
              </a:rPr>
              <a:t>organizace jejich přeměny ve výstup (výrobek, který je užitečný),</a:t>
            </a:r>
          </a:p>
          <a:p>
            <a:pPr marL="960120" lvl="1" indent="-457200">
              <a:lnSpc>
                <a:spcPct val="80000"/>
              </a:lnSpc>
              <a:buFont typeface="+mj-lt"/>
              <a:buAutoNum type="arabicPeriod"/>
            </a:pPr>
            <a:r>
              <a:rPr lang="cs-CZ" altLang="cs-CZ" sz="2600" dirty="0">
                <a:solidFill>
                  <a:schemeClr val="tx1"/>
                </a:solidFill>
                <a:cs typeface="Arial" panose="020B0604020202020204" pitchFamily="34" charset="0"/>
              </a:rPr>
              <a:t>prodej výstupu (vytváří nabídku na trhu výrobků a služeb)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cs-CZ" altLang="cs-CZ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firma rozhoduje o množství vyrobené produkci a ceně této produkce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hlavním cílem firmy je maximalizace ekonomického zisku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omezení firem: tržní, ekonomické a technologické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alternativní cíle firem……</a:t>
            </a:r>
          </a:p>
        </p:txBody>
      </p:sp>
    </p:spTree>
    <p:extLst>
      <p:ext uri="{BB962C8B-B14F-4D97-AF65-F5344CB8AC3E}">
        <p14:creationId xmlns:p14="http://schemas.microsoft.com/office/powerpoint/2010/main" val="429223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313941"/>
            <a:ext cx="3347941" cy="2546826"/>
          </a:xfrm>
        </p:spPr>
        <p:txBody>
          <a:bodyPr>
            <a:normAutofit/>
          </a:bodyPr>
          <a:lstStyle/>
          <a:p>
            <a:r>
              <a:rPr lang="cs-CZ" sz="5400" b="1" dirty="0"/>
              <a:t>Produkční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9" y="104900"/>
            <a:ext cx="8554162" cy="6670891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3600" dirty="0">
                <a:solidFill>
                  <a:schemeClr val="tx1"/>
                </a:solidFill>
              </a:rPr>
              <a:t>veškeré dostupné kombinace vstupů a výstupů v rámci daného technologického omezení, jejíž hranici tvoří tzv. produkční funkce (PPF):</a:t>
            </a:r>
          </a:p>
          <a:p>
            <a:pPr lvl="1">
              <a:lnSpc>
                <a:spcPct val="80000"/>
              </a:lnSpc>
            </a:pPr>
            <a:r>
              <a:rPr lang="cs-CZ" altLang="cs-CZ" sz="3200" dirty="0">
                <a:solidFill>
                  <a:schemeClr val="tx1"/>
                </a:solidFill>
              </a:rPr>
              <a:t>„tradiční vstupy“ – práce, půda a kapitál</a:t>
            </a:r>
          </a:p>
          <a:p>
            <a:pPr lvl="1">
              <a:lnSpc>
                <a:spcPct val="80000"/>
              </a:lnSpc>
            </a:pPr>
            <a:r>
              <a:rPr lang="cs-CZ" altLang="cs-CZ" sz="3200" dirty="0">
                <a:solidFill>
                  <a:schemeClr val="tx1"/>
                </a:solidFill>
              </a:rPr>
              <a:t>„netradiční vstupy“ - podnikavost</a:t>
            </a:r>
          </a:p>
          <a:p>
            <a:pPr>
              <a:lnSpc>
                <a:spcPct val="80000"/>
              </a:lnSpc>
            </a:pPr>
            <a:r>
              <a:rPr lang="cs-CZ" altLang="cs-CZ" sz="3600" dirty="0">
                <a:solidFill>
                  <a:schemeClr val="tx1"/>
                </a:solidFill>
              </a:rPr>
              <a:t>kvantitativní vztah mezi použitými vstupy a vytvořeným výstupem: Q=f(A, K, L, t)</a:t>
            </a:r>
          </a:p>
          <a:p>
            <a:pPr lvl="1">
              <a:lnSpc>
                <a:spcPct val="80000"/>
              </a:lnSpc>
            </a:pPr>
            <a:r>
              <a:rPr lang="cs-CZ" altLang="cs-CZ" sz="3200" dirty="0">
                <a:solidFill>
                  <a:schemeClr val="tx1"/>
                </a:solidFill>
              </a:rPr>
              <a:t>zjednodušený tvar: Q = f (K, L)</a:t>
            </a:r>
          </a:p>
          <a:p>
            <a:pPr>
              <a:lnSpc>
                <a:spcPct val="80000"/>
              </a:lnSpc>
            </a:pPr>
            <a:endParaRPr lang="cs-CZ" altLang="cs-CZ" sz="32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2B5BA38-EC15-40AF-BCC1-483B87E1B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05919"/>
            <a:ext cx="3476729" cy="341313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657600" y="4496578"/>
            <a:ext cx="819242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 err="1"/>
              <a:t>jednofaktorová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vícefaktorová</a:t>
            </a:r>
            <a:endParaRPr lang="cs-CZ" altLang="cs-CZ" sz="32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krátkodobá (</a:t>
            </a:r>
            <a:r>
              <a:rPr lang="cs-CZ" altLang="cs-CZ" sz="3200" b="1" dirty="0"/>
              <a:t>výnosy z variabilního vstupu)</a:t>
            </a:r>
            <a:r>
              <a:rPr lang="cs-CZ" altLang="cs-CZ" sz="3200" dirty="0"/>
              <a:t>, dlouhodobá (</a:t>
            </a:r>
            <a:r>
              <a:rPr lang="cs-CZ" altLang="cs-CZ" sz="3200" b="1" dirty="0"/>
              <a:t>výnosy z rozsahu</a:t>
            </a:r>
            <a:r>
              <a:rPr lang="cs-CZ" altLang="cs-CZ" sz="3200" dirty="0"/>
              <a:t>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3200" dirty="0"/>
              <a:t>existuje i velmi krátké a velmi dlouhé období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8491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313941"/>
            <a:ext cx="3347941" cy="6380162"/>
          </a:xfrm>
        </p:spPr>
        <p:txBody>
          <a:bodyPr>
            <a:normAutofit/>
          </a:bodyPr>
          <a:lstStyle/>
          <a:p>
            <a:r>
              <a:rPr lang="cs-CZ" altLang="cs-CZ" sz="5000" b="1" dirty="0">
                <a:solidFill>
                  <a:schemeClr val="hlink"/>
                </a:solidFill>
              </a:rPr>
              <a:t>Výroba v krátkém období</a:t>
            </a:r>
            <a:br>
              <a:rPr lang="cs-CZ" altLang="cs-CZ" sz="5000" b="1" dirty="0">
                <a:solidFill>
                  <a:schemeClr val="hlink"/>
                </a:solidFill>
              </a:rPr>
            </a:br>
            <a:r>
              <a:rPr lang="cs-CZ" altLang="cs-CZ" sz="5000" b="1" dirty="0">
                <a:solidFill>
                  <a:schemeClr val="hlink"/>
                </a:solidFill>
              </a:rPr>
              <a:t>krátkodobá produkční funkce</a:t>
            </a:r>
            <a:endParaRPr lang="cs-CZ" sz="5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9" y="104901"/>
            <a:ext cx="8554162" cy="2677488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Q = f (L, K</a:t>
            </a:r>
            <a:r>
              <a:rPr lang="cs-CZ" altLang="cs-CZ" sz="2400" baseline="-25000" dirty="0">
                <a:solidFill>
                  <a:schemeClr val="tx1"/>
                </a:solidFill>
              </a:rPr>
              <a:t>0</a:t>
            </a:r>
            <a:r>
              <a:rPr lang="cs-CZ" altLang="cs-CZ" sz="24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celkový produkt (TP=Q): celkové množství výstupu vyrobeného různým množstvím variabilních vstupů, při dané úrovni fixního výrobního faktoru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průměrný produkt (AP)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ukazatel průměrné produktivity práce a bývá používán jako ukazatel efektivnosti 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mezní produkt (MP)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87023E1-5700-4255-8665-FBA7BDE71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804" y="2456873"/>
            <a:ext cx="5003196" cy="4401127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476729" y="3195459"/>
            <a:ext cx="398216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/>
              <a:t>3 stádia výroby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Zákon klesajících výnosů:</a:t>
            </a:r>
          </a:p>
          <a:p>
            <a:r>
              <a:rPr lang="cs-CZ" sz="2000" dirty="0"/>
              <a:t>situace, kdy je ve výrobním procesu postupně zvyšováno množství variabilního výrobních faktoru, jenž je kombinován s konstantním množstvím ostatních výrobních faktorů, dojde od určitého okamžiku k poklesu výnosů z tohoto faktoru.</a:t>
            </a:r>
          </a:p>
        </p:txBody>
      </p:sp>
    </p:spTree>
    <p:extLst>
      <p:ext uri="{BB962C8B-B14F-4D97-AF65-F5344CB8AC3E}">
        <p14:creationId xmlns:p14="http://schemas.microsoft.com/office/powerpoint/2010/main" val="375889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3941"/>
            <a:ext cx="3476729" cy="6380162"/>
          </a:xfrm>
        </p:spPr>
        <p:txBody>
          <a:bodyPr>
            <a:normAutofit/>
          </a:bodyPr>
          <a:lstStyle/>
          <a:p>
            <a:r>
              <a:rPr lang="cs-CZ" altLang="cs-CZ" sz="5000" b="1" dirty="0">
                <a:solidFill>
                  <a:schemeClr val="hlink"/>
                </a:solidFill>
              </a:rPr>
              <a:t>Výroba v dlouhém období</a:t>
            </a:r>
            <a:br>
              <a:rPr lang="cs-CZ" altLang="cs-CZ" sz="5000" b="1" dirty="0">
                <a:solidFill>
                  <a:schemeClr val="hlink"/>
                </a:solidFill>
              </a:rPr>
            </a:br>
            <a:r>
              <a:rPr lang="cs-CZ" altLang="cs-CZ" sz="5000" b="1" dirty="0">
                <a:solidFill>
                  <a:schemeClr val="hlink"/>
                </a:solidFill>
              </a:rPr>
              <a:t>dlouhodobá produkční funkce</a:t>
            </a:r>
            <a:endParaRPr lang="cs-CZ" sz="5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9" y="104901"/>
            <a:ext cx="8371282" cy="6589202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Vyjadřuje vztah mezi množstvím výstupu a množstvím použitých variabilních vstupů, které používá ve výrobě.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Q = f (L, K)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>
                <a:solidFill>
                  <a:schemeClr val="tx1"/>
                </a:solidFill>
              </a:rPr>
              <a:t>izokvanta</a:t>
            </a:r>
            <a:r>
              <a:rPr lang="cs-CZ" altLang="cs-CZ" sz="2800" dirty="0">
                <a:solidFill>
                  <a:schemeClr val="tx1"/>
                </a:solidFill>
              </a:rPr>
              <a:t> - křivku, která je tvořena všemi kombinacemi dvou vstupů s jejichž pomocí je firma schopna vyrobit stanovený (stejný) objem výstupu, </a:t>
            </a:r>
          </a:p>
          <a:p>
            <a:pPr lvl="1">
              <a:lnSpc>
                <a:spcPct val="80000"/>
              </a:lnSpc>
            </a:pPr>
            <a:r>
              <a:rPr lang="cs-CZ" altLang="cs-CZ" sz="2600" dirty="0">
                <a:solidFill>
                  <a:schemeClr val="tx1"/>
                </a:solidFill>
              </a:rPr>
              <a:t>mapa </a:t>
            </a:r>
            <a:r>
              <a:rPr lang="cs-CZ" altLang="cs-CZ" sz="2600" dirty="0" err="1">
                <a:solidFill>
                  <a:schemeClr val="tx1"/>
                </a:solidFill>
              </a:rPr>
              <a:t>izokvant</a:t>
            </a:r>
            <a:r>
              <a:rPr lang="cs-CZ" altLang="cs-CZ" sz="2600" dirty="0">
                <a:solidFill>
                  <a:schemeClr val="tx1"/>
                </a:solidFill>
              </a:rPr>
              <a:t>, speciální typy </a:t>
            </a:r>
            <a:r>
              <a:rPr lang="cs-CZ" altLang="cs-CZ" sz="2600" dirty="0" err="1">
                <a:solidFill>
                  <a:schemeClr val="tx1"/>
                </a:solidFill>
              </a:rPr>
              <a:t>izokvant</a:t>
            </a:r>
            <a:endParaRPr lang="cs-CZ" altLang="cs-CZ" sz="2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>
                <a:cs typeface="Arial" panose="020B0604020202020204" pitchFamily="34" charset="0"/>
              </a:rPr>
              <a:t>sklon: </a:t>
            </a:r>
            <a:r>
              <a:rPr lang="cs-CZ" altLang="cs-CZ" sz="2800" b="1" dirty="0">
                <a:solidFill>
                  <a:schemeClr val="hlink"/>
                </a:solidFill>
                <a:cs typeface="Arial" panose="020B0604020202020204" pitchFamily="34" charset="0"/>
              </a:rPr>
              <a:t>mezní míra technické substituce</a:t>
            </a:r>
            <a:r>
              <a:rPr lang="cs-CZ" altLang="cs-CZ" sz="2800" dirty="0">
                <a:cs typeface="Arial" panose="020B0604020202020204" pitchFamily="34" charset="0"/>
              </a:rPr>
              <a:t> (</a:t>
            </a:r>
            <a:r>
              <a:rPr lang="cs-CZ" altLang="cs-CZ" sz="2800" b="1" dirty="0">
                <a:solidFill>
                  <a:schemeClr val="hlink"/>
                </a:solidFill>
                <a:cs typeface="Arial" panose="020B0604020202020204" pitchFamily="34" charset="0"/>
              </a:rPr>
              <a:t>MRTS</a:t>
            </a:r>
            <a:r>
              <a:rPr lang="cs-CZ" altLang="cs-CZ" sz="2800" dirty="0"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800" b="1" dirty="0">
                <a:cs typeface="Arial" panose="020B0604020202020204" pitchFamily="34" charset="0"/>
              </a:rPr>
              <a:t>  MRTS = MP</a:t>
            </a:r>
            <a:r>
              <a:rPr lang="cs-CZ" altLang="cs-CZ" sz="2800" b="1" baseline="-25000" dirty="0">
                <a:cs typeface="Arial" panose="020B0604020202020204" pitchFamily="34" charset="0"/>
              </a:rPr>
              <a:t>L</a:t>
            </a:r>
            <a:r>
              <a:rPr lang="cs-CZ" altLang="cs-CZ" sz="2800" b="1" dirty="0">
                <a:cs typeface="Arial" panose="020B0604020202020204" pitchFamily="34" charset="0"/>
              </a:rPr>
              <a:t>/MP</a:t>
            </a:r>
            <a:r>
              <a:rPr lang="cs-CZ" altLang="cs-CZ" sz="2800" b="1" baseline="-25000" dirty="0">
                <a:cs typeface="Arial" panose="020B0604020202020204" pitchFamily="34" charset="0"/>
              </a:rPr>
              <a:t>K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lvl="2">
              <a:lnSpc>
                <a:spcPct val="80000"/>
              </a:lnSpc>
            </a:pPr>
            <a:endParaRPr lang="cs-CZ" altLang="cs-CZ" sz="2400" dirty="0">
              <a:solidFill>
                <a:schemeClr val="tx1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33F970D-D484-41A3-BBEC-8D1E52AE1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554" y="3397758"/>
            <a:ext cx="5489692" cy="346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3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3941"/>
            <a:ext cx="3476729" cy="6380162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chemeClr val="hlink"/>
                </a:solidFill>
              </a:rPr>
              <a:t>Výroba v dlouhém období</a:t>
            </a:r>
            <a:br>
              <a:rPr lang="cs-CZ" altLang="cs-CZ" sz="4400" b="1" dirty="0">
                <a:solidFill>
                  <a:schemeClr val="hlink"/>
                </a:solidFill>
              </a:rPr>
            </a:br>
            <a:r>
              <a:rPr lang="cs-CZ" altLang="cs-CZ" sz="4400" b="1" dirty="0" err="1">
                <a:solidFill>
                  <a:schemeClr val="hlink"/>
                </a:solidFill>
              </a:rPr>
              <a:t>Izokosta</a:t>
            </a:r>
            <a:r>
              <a:rPr lang="cs-CZ" altLang="cs-CZ" sz="4400" b="1" dirty="0">
                <a:solidFill>
                  <a:schemeClr val="hlink"/>
                </a:solidFill>
              </a:rPr>
              <a:t> – </a:t>
            </a:r>
            <a:r>
              <a:rPr lang="cs-CZ" altLang="cs-CZ" sz="4400" b="1" dirty="0" err="1">
                <a:solidFill>
                  <a:schemeClr val="hlink"/>
                </a:solidFill>
              </a:rPr>
              <a:t>izonákladová</a:t>
            </a:r>
            <a:r>
              <a:rPr lang="cs-CZ" altLang="cs-CZ" sz="4400" b="1" dirty="0">
                <a:solidFill>
                  <a:schemeClr val="hlink"/>
                </a:solidFill>
              </a:rPr>
              <a:t> křivka (CL)</a:t>
            </a:r>
            <a:endParaRPr lang="cs-CZ" sz="44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9" y="104901"/>
            <a:ext cx="8371282" cy="6589202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přímka stejných nákladů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udává všechny možné kombinace dvou vstupů, které představují stejné náklady</a:t>
            </a:r>
          </a:p>
          <a:p>
            <a:pPr>
              <a:lnSpc>
                <a:spcPct val="80000"/>
              </a:lnSpc>
            </a:pPr>
            <a:endParaRPr lang="cs-CZ" altLang="cs-CZ" sz="2800" dirty="0">
              <a:solidFill>
                <a:schemeClr val="tx1"/>
              </a:solidFill>
            </a:endParaRPr>
          </a:p>
          <a:p>
            <a:pPr marL="449262" lvl="1" indent="0">
              <a:buNone/>
            </a:pPr>
            <a:endParaRPr lang="cs-CZ" altLang="cs-CZ" sz="2800" dirty="0">
              <a:solidFill>
                <a:schemeClr val="tx1"/>
              </a:solidFill>
            </a:endParaRPr>
          </a:p>
          <a:p>
            <a:pPr marL="289242" indent="-342900"/>
            <a:r>
              <a:rPr lang="cs-CZ" alt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sklon: </a:t>
            </a:r>
            <a:r>
              <a:rPr lang="cs-CZ" altLang="cs-CZ" sz="3200" b="1" dirty="0" err="1">
                <a:solidFill>
                  <a:schemeClr val="tx1"/>
                </a:solidFill>
                <a:cs typeface="Arial" panose="020B0604020202020204" pitchFamily="34" charset="0"/>
              </a:rPr>
              <a:t>s</a:t>
            </a:r>
            <a:r>
              <a:rPr lang="cs-CZ" altLang="cs-CZ" sz="3200" b="1" baseline="-25000" dirty="0" err="1">
                <a:solidFill>
                  <a:schemeClr val="tx1"/>
                </a:solidFill>
                <a:cs typeface="Arial" panose="020B0604020202020204" pitchFamily="34" charset="0"/>
              </a:rPr>
              <a:t>CL</a:t>
            </a:r>
            <a:r>
              <a:rPr lang="cs-CZ" altLang="cs-CZ" sz="3200" b="1" dirty="0">
                <a:solidFill>
                  <a:schemeClr val="tx1"/>
                </a:solidFill>
                <a:cs typeface="Arial" panose="020B0604020202020204" pitchFamily="34" charset="0"/>
              </a:rPr>
              <a:t> = w/r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13">
            <a:extLst>
              <a:ext uri="{FF2B5EF4-FFF2-40B4-BE49-F238E27FC236}">
                <a16:creationId xmlns:a16="http://schemas.microsoft.com/office/drawing/2014/main" id="{E6DE8AEA-687B-4655-8E78-5D4B58BEF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245816"/>
              </p:ext>
            </p:extLst>
          </p:nvPr>
        </p:nvGraphicFramePr>
        <p:xfrm>
          <a:off x="6460760" y="2194560"/>
          <a:ext cx="5387252" cy="4678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obrázek" r:id="rId3" imgW="3060000" imgH="2814480" progId="Word.Picture.8">
                  <p:embed/>
                </p:oleObj>
              </mc:Choice>
              <mc:Fallback>
                <p:oleObj name="obrázek" r:id="rId3" imgW="3060000" imgH="2814480" progId="Word.Picture.8">
                  <p:embed/>
                  <p:pic>
                    <p:nvPicPr>
                      <p:cNvPr id="7" name="Object 13">
                        <a:extLst>
                          <a:ext uri="{FF2B5EF4-FFF2-40B4-BE49-F238E27FC236}">
                            <a16:creationId xmlns:a16="http://schemas.microsoft.com/office/drawing/2014/main" id="{E6DE8AEA-687B-4655-8E78-5D4B58BEF3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0760" y="2194560"/>
                        <a:ext cx="5387252" cy="46781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5D08303B-16A7-4431-AC38-2257914CA8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2236"/>
              </p:ext>
            </p:extLst>
          </p:nvPr>
        </p:nvGraphicFramePr>
        <p:xfrm>
          <a:off x="3869209" y="1441554"/>
          <a:ext cx="3084249" cy="566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Rovnice" r:id="rId5" imgW="990170" imgH="177723" progId="Equation.3">
                  <p:embed/>
                </p:oleObj>
              </mc:Choice>
              <mc:Fallback>
                <p:oleObj name="Rovnice" r:id="rId5" imgW="990170" imgH="177723" progId="Equation.3">
                  <p:embed/>
                  <p:pic>
                    <p:nvPicPr>
                      <p:cNvPr id="6" name="Object 10">
                        <a:extLst>
                          <a:ext uri="{FF2B5EF4-FFF2-40B4-BE49-F238E27FC236}">
                            <a16:creationId xmlns:a16="http://schemas.microsoft.com/office/drawing/2014/main" id="{5D08303B-16A7-4431-AC38-2257914CA8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209" y="1441554"/>
                        <a:ext cx="3084249" cy="566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06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3941"/>
            <a:ext cx="3476729" cy="6380162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chemeClr val="hlink"/>
                </a:solidFill>
              </a:rPr>
              <a:t>nákladové OPTIMUM FIRMY</a:t>
            </a:r>
            <a:endParaRPr lang="cs-CZ" sz="44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8" y="104901"/>
            <a:ext cx="8528037" cy="6589202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b="1" dirty="0">
                <a:solidFill>
                  <a:schemeClr val="tx1"/>
                </a:solidFill>
              </a:rPr>
              <a:t>JAKÝ OBJEM PRODUKCE BUDE NEJMÉNĚ NÁKLADNÝ?</a:t>
            </a:r>
          </a:p>
          <a:p>
            <a:pPr algn="ctr"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MRTS = w/r</a:t>
            </a:r>
            <a:r>
              <a:rPr lang="cs-CZ" altLang="cs-CZ" sz="2800" dirty="0">
                <a:solidFill>
                  <a:schemeClr val="tx1"/>
                </a:solidFill>
              </a:rPr>
              <a:t>   tj.   </a:t>
            </a:r>
            <a:r>
              <a:rPr lang="cs-CZ" altLang="cs-CZ" sz="2800" b="1" dirty="0">
                <a:solidFill>
                  <a:schemeClr val="tx1"/>
                </a:solidFill>
              </a:rPr>
              <a:t>MP</a:t>
            </a:r>
            <a:r>
              <a:rPr lang="cs-CZ" altLang="cs-CZ" sz="2800" b="1" baseline="-25000" dirty="0">
                <a:solidFill>
                  <a:schemeClr val="tx1"/>
                </a:solidFill>
              </a:rPr>
              <a:t>L</a:t>
            </a:r>
            <a:r>
              <a:rPr lang="cs-CZ" altLang="cs-CZ" sz="2800" b="1" dirty="0">
                <a:solidFill>
                  <a:schemeClr val="tx1"/>
                </a:solidFill>
              </a:rPr>
              <a:t>/MP</a:t>
            </a:r>
            <a:r>
              <a:rPr lang="cs-CZ" altLang="cs-CZ" sz="2800" b="1" baseline="-25000" dirty="0">
                <a:solidFill>
                  <a:schemeClr val="tx1"/>
                </a:solidFill>
              </a:rPr>
              <a:t>K</a:t>
            </a:r>
            <a:r>
              <a:rPr lang="cs-CZ" altLang="cs-CZ" sz="2800" b="1" dirty="0">
                <a:solidFill>
                  <a:schemeClr val="tx1"/>
                </a:solidFill>
              </a:rPr>
              <a:t> = w/r</a:t>
            </a:r>
          </a:p>
          <a:p>
            <a:pPr algn="ctr"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nebo</a:t>
            </a:r>
            <a:r>
              <a:rPr lang="cs-CZ" altLang="cs-CZ" sz="2800" b="1" dirty="0">
                <a:solidFill>
                  <a:schemeClr val="tx1"/>
                </a:solidFill>
              </a:rPr>
              <a:t> MP</a:t>
            </a:r>
            <a:r>
              <a:rPr lang="cs-CZ" altLang="cs-CZ" sz="2800" b="1" baseline="-25000" dirty="0">
                <a:solidFill>
                  <a:schemeClr val="tx1"/>
                </a:solidFill>
              </a:rPr>
              <a:t>K</a:t>
            </a:r>
            <a:r>
              <a:rPr lang="cs-CZ" altLang="cs-CZ" sz="2800" b="1" dirty="0">
                <a:solidFill>
                  <a:schemeClr val="tx1"/>
                </a:solidFill>
              </a:rPr>
              <a:t>/r = MP</a:t>
            </a:r>
            <a:r>
              <a:rPr lang="cs-CZ" altLang="cs-CZ" sz="2800" b="1" baseline="-25000" dirty="0">
                <a:solidFill>
                  <a:schemeClr val="tx1"/>
                </a:solidFill>
              </a:rPr>
              <a:t>L</a:t>
            </a:r>
            <a:r>
              <a:rPr lang="cs-CZ" altLang="cs-CZ" sz="2800" b="1" dirty="0">
                <a:solidFill>
                  <a:schemeClr val="tx1"/>
                </a:solidFill>
              </a:rPr>
              <a:t>/w</a:t>
            </a:r>
          </a:p>
          <a:p>
            <a:pPr lvl="1"/>
            <a:r>
              <a:rPr lang="cs-CZ" altLang="cs-CZ" sz="2400" dirty="0">
                <a:solidFill>
                  <a:schemeClr val="tx1"/>
                </a:solidFill>
              </a:rPr>
              <a:t>mezní produkt z jedné koruny, vynaložené na nákup vstupů,                             bude u obou výrobních faktorů stejný</a:t>
            </a:r>
            <a:endParaRPr lang="cs-CZ" altLang="cs-CZ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4FB4374-3247-4494-8EF6-F244B653C3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828343"/>
              </p:ext>
            </p:extLst>
          </p:nvPr>
        </p:nvGraphicFramePr>
        <p:xfrm>
          <a:off x="8138160" y="2530691"/>
          <a:ext cx="4053840" cy="37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obrázek" r:id="rId3" imgW="3240360" imgH="2994120" progId="Word.Picture.8">
                  <p:embed/>
                </p:oleObj>
              </mc:Choice>
              <mc:Fallback>
                <p:oleObj name="obrázek" r:id="rId3" imgW="3240360" imgH="2994120" progId="Word.Picture.8">
                  <p:embed/>
                  <p:pic>
                    <p:nvPicPr>
                      <p:cNvPr id="151557" name="Object 5">
                        <a:extLst>
                          <a:ext uri="{FF2B5EF4-FFF2-40B4-BE49-F238E27FC236}">
                            <a16:creationId xmlns:a16="http://schemas.microsoft.com/office/drawing/2014/main" id="{04FB4374-3247-4494-8EF6-F244B653C3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8160" y="2530691"/>
                        <a:ext cx="4053840" cy="374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3289493" y="2900728"/>
            <a:ext cx="48071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2605" indent="-342900">
              <a:buFont typeface="Arial" panose="020B0604020202020204" pitchFamily="34" charset="0"/>
              <a:buChar char="•"/>
            </a:pPr>
            <a:r>
              <a:rPr lang="cs-CZ" sz="2400" dirty="0"/>
              <a:t>situace v níž poslední koruna, kterou vynaložíme na pronájem práce nám přinese stejný přírůstek produkce jako poslední koruna vynaložená na pronájem kapitálu (výrobce nemá důvod tuto kombinaci měnit)</a:t>
            </a:r>
          </a:p>
          <a:p>
            <a:pPr marL="522605" indent="-342900">
              <a:buFont typeface="Arial" panose="020B0604020202020204" pitchFamily="34" charset="0"/>
              <a:buChar char="•"/>
            </a:pPr>
            <a:r>
              <a:rPr lang="cs-CZ" sz="2400" dirty="0"/>
              <a:t>výnosy z rozsahu 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6027003"/>
            <a:ext cx="12004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spcBef>
                <a:spcPts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křivka LEP (DLOUHODOBÁ STEZKA EXPANZE FIRMY): zachycuje všechny kombinace vstupů, které firmě umožní v dlouhém období minimalizovat náklady na různé objemy výstupu)</a:t>
            </a:r>
          </a:p>
        </p:txBody>
      </p:sp>
    </p:spTree>
    <p:extLst>
      <p:ext uri="{BB962C8B-B14F-4D97-AF65-F5344CB8AC3E}">
        <p14:creationId xmlns:p14="http://schemas.microsoft.com/office/powerpoint/2010/main" val="332813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59DEC60-8454-4D96-B631-EDDBF69D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490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Wingdings 2</vt:lpstr>
      <vt:lpstr>Rámeček</vt:lpstr>
      <vt:lpstr>obrázek</vt:lpstr>
      <vt:lpstr>Rovnice</vt:lpstr>
      <vt:lpstr>Mikroekonomie 2+1, NPMKB   Nákladové optimum firmy Výroba a volba technologie</vt:lpstr>
      <vt:lpstr>Obsah problematiky</vt:lpstr>
      <vt:lpstr>Firma</vt:lpstr>
      <vt:lpstr>Produkční funkce</vt:lpstr>
      <vt:lpstr>Výroba v krátkém období krátkodobá produkční funkce</vt:lpstr>
      <vt:lpstr>Výroba v dlouhém období dlouhodobá produkční funkce</vt:lpstr>
      <vt:lpstr>Výroba v dlouhém období Izokosta – izonákladová křivka (CL)</vt:lpstr>
      <vt:lpstr>nákladové OPTIMUM FIRMY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131</cp:revision>
  <cp:lastPrinted>2019-09-04T11:02:17Z</cp:lastPrinted>
  <dcterms:created xsi:type="dcterms:W3CDTF">2019-08-09T18:58:20Z</dcterms:created>
  <dcterms:modified xsi:type="dcterms:W3CDTF">2019-12-04T09:17:57Z</dcterms:modified>
</cp:coreProperties>
</file>