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handoutMasterIdLst>
    <p:handoutMasterId r:id="rId13"/>
  </p:handoutMasterIdLst>
  <p:sldIdLst>
    <p:sldId id="256" r:id="rId2"/>
    <p:sldId id="280" r:id="rId3"/>
    <p:sldId id="413" r:id="rId4"/>
    <p:sldId id="414" r:id="rId5"/>
    <p:sldId id="415" r:id="rId6"/>
    <p:sldId id="416" r:id="rId7"/>
    <p:sldId id="417" r:id="rId8"/>
    <p:sldId id="418" r:id="rId9"/>
    <p:sldId id="419" r:id="rId10"/>
    <p:sldId id="420" r:id="rId11"/>
    <p:sldId id="261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67D7E-0490-41AC-9754-96AF99EAA0B9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AB08E-C68C-4441-AFE8-B215937F50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698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2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4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7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3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2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1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1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9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5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3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5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1870" y="1298448"/>
            <a:ext cx="8780130" cy="3064237"/>
          </a:xfrm>
        </p:spPr>
        <p:txBody>
          <a:bodyPr anchor="b">
            <a:normAutofit fontScale="90000"/>
          </a:bodyPr>
          <a:lstStyle/>
          <a:p>
            <a:r>
              <a:rPr lang="cs-CZ" sz="8000" b="1" dirty="0"/>
              <a:t>Mikroekonomie</a:t>
            </a:r>
            <a:br>
              <a:rPr lang="cs-CZ" sz="5300" dirty="0"/>
            </a:br>
            <a:r>
              <a:rPr lang="cs-CZ" sz="5300" dirty="0"/>
              <a:t>2+1, NPMKB</a:t>
            </a:r>
            <a:br>
              <a:rPr lang="cs-CZ" sz="5300" dirty="0"/>
            </a:br>
            <a:br>
              <a:rPr lang="cs-CZ" sz="5300" dirty="0"/>
            </a:br>
            <a:br>
              <a:rPr lang="cs-CZ" sz="3100"/>
            </a:br>
            <a:r>
              <a:rPr lang="cs-CZ" sz="6000" b="1">
                <a:solidFill>
                  <a:schemeClr val="accent2">
                    <a:lumMod val="50000"/>
                  </a:schemeClr>
                </a:solidFill>
              </a:rPr>
              <a:t>Všeobecná rovnováha</a:t>
            </a:r>
            <a:endParaRPr lang="cs-CZ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2622" y="5006151"/>
            <a:ext cx="7187529" cy="768116"/>
          </a:xfr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Kamila Turečková, Ph.D.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2F0B0B3-991B-43B6-A40E-9256F3D2E35F}"/>
              </a:ext>
            </a:extLst>
          </p:cNvPr>
          <p:cNvSpPr/>
          <p:nvPr/>
        </p:nvSpPr>
        <p:spPr>
          <a:xfrm>
            <a:off x="549134" y="3249416"/>
            <a:ext cx="2400543" cy="1000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80000"/>
              </a:lnSpc>
              <a:defRPr/>
            </a:pPr>
            <a:r>
              <a:rPr lang="cs-CZ" sz="7200" b="1" kern="0" dirty="0">
                <a:solidFill>
                  <a:schemeClr val="accent5">
                    <a:lumMod val="50000"/>
                  </a:schemeClr>
                </a:solidFill>
              </a:rPr>
              <a:t>5/8</a:t>
            </a:r>
            <a:endParaRPr lang="cs-CZ" sz="7200" kern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035DAF0-844D-4D86-B01F-2E65269EE636}"/>
              </a:ext>
            </a:extLst>
          </p:cNvPr>
          <p:cNvSpPr/>
          <p:nvPr/>
        </p:nvSpPr>
        <p:spPr>
          <a:xfrm>
            <a:off x="141823" y="5006151"/>
            <a:ext cx="28078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>
                <a:solidFill>
                  <a:schemeClr val="accent2">
                    <a:lumMod val="50000"/>
                  </a:schemeClr>
                </a:solidFill>
              </a:rPr>
              <a:t>Manažerská informatika</a:t>
            </a:r>
            <a:endParaRPr lang="cs-CZ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413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7F31A-F6AA-4BBE-855D-36F19E1ED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8408"/>
            <a:ext cx="3404937" cy="4601183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cs-CZ" sz="4400" b="1" spc="0" dirty="0">
                <a:solidFill>
                  <a:schemeClr val="accent2">
                    <a:lumMod val="20000"/>
                    <a:lumOff val="80000"/>
                  </a:schemeClr>
                </a:solidFill>
                <a:ea typeface="+mn-ea"/>
                <a:cs typeface="+mn-cs"/>
              </a:rPr>
              <a:t>3) Efektivnost výrobního mixu </a:t>
            </a:r>
            <a:endParaRPr lang="cs-CZ" sz="8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83D46DBE-A487-4DF3-AE43-7BBB575351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404937" y="156411"/>
                <a:ext cx="8626641" cy="6617368"/>
              </a:xfrm>
            </p:spPr>
            <p:txBody>
              <a:bodyPr anchor="t">
                <a:normAutofit/>
              </a:bodyPr>
              <a:lstStyle/>
              <a:p>
                <a:r>
                  <a:rPr lang="cs-CZ" altLang="cs-CZ" dirty="0">
                    <a:solidFill>
                      <a:schemeClr val="tx1"/>
                    </a:solidFill>
                  </a:rPr>
                  <a:t>nastává když v námi analyzované jednoduché ekonomice odpovídají preference spotřebitelů výrobním možnostem firem v této ekonomice</a:t>
                </a:r>
              </a:p>
              <a:p>
                <a:r>
                  <a:rPr lang="cs-CZ" altLang="cs-CZ" dirty="0">
                    <a:solidFill>
                      <a:schemeClr val="tx1"/>
                    </a:solidFill>
                  </a:rPr>
                  <a:t>všeobecná rovnováha nastává v situaci, kdy jsou spotřebitelé ochotni ve svém spotřebním koši nahrazovat statek X statkem Y, ve stejném poměru, v němž jsou oba tyto statky nahraditelné ve výrobním procesu u našich dvou firem: </a:t>
                </a:r>
              </a:p>
              <a:p>
                <a:endParaRPr lang="cs-CZ" altLang="cs-CZ" sz="900" dirty="0">
                  <a:solidFill>
                    <a:schemeClr val="tx1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200" i="1">
                              <a:latin typeface="Cambria Math" panose="02040503050406030204" pitchFamily="18" charset="0"/>
                            </a:rPr>
                            <m:t>𝑀𝑅𝑆</m:t>
                          </m:r>
                        </m:e>
                        <m:sub>
                          <m:r>
                            <a:rPr lang="cs-CZ" sz="3200" i="1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cs-CZ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3200" i="1">
                          <a:latin typeface="Cambria Math" panose="02040503050406030204" pitchFamily="18" charset="0"/>
                        </a:rPr>
                        <m:t>𝑀𝑅𝑃𝑇</m:t>
                      </m:r>
                    </m:oMath>
                  </m:oMathPara>
                </a14:m>
                <a:endParaRPr lang="cs-CZ" altLang="cs-CZ" sz="2000" dirty="0">
                  <a:solidFill>
                    <a:schemeClr val="tx1"/>
                  </a:solidFill>
                </a:endParaRPr>
              </a:p>
              <a:p>
                <a:pPr marL="457200" lvl="1" indent="0">
                  <a:buNone/>
                </a:pPr>
                <a:endParaRPr lang="cs-CZ" altLang="cs-CZ" sz="600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cs-CZ" altLang="cs-CZ" sz="2000" dirty="0">
                    <a:solidFill>
                      <a:schemeClr val="tx1"/>
                    </a:solidFill>
                  </a:rPr>
                  <a:t>pro grafické vyjádření všeobecné rovnováhy tak budeme muset využít </a:t>
                </a:r>
                <a:r>
                  <a:rPr lang="cs-CZ" altLang="cs-CZ" sz="2000" dirty="0" err="1">
                    <a:solidFill>
                      <a:schemeClr val="tx1"/>
                    </a:solidFill>
                  </a:rPr>
                  <a:t>Edgeworthův</a:t>
                </a:r>
                <a:r>
                  <a:rPr lang="cs-CZ" altLang="cs-CZ" sz="2000" dirty="0">
                    <a:solidFill>
                      <a:schemeClr val="tx1"/>
                    </a:solidFill>
                  </a:rPr>
                  <a:t> box-diagram směny a hranici produkčních možností </a:t>
                </a:r>
              </a:p>
            </p:txBody>
          </p:sp>
        </mc:Choice>
        <mc:Fallback xmlns="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83D46DBE-A487-4DF3-AE43-7BBB575351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04937" y="156411"/>
                <a:ext cx="8626641" cy="6617368"/>
              </a:xfrm>
              <a:blipFill>
                <a:blip r:embed="rId2"/>
                <a:stretch>
                  <a:fillRect l="-565" t="-10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Obrázek 4">
            <a:extLst>
              <a:ext uri="{FF2B5EF4-FFF2-40B4-BE49-F238E27FC236}">
                <a16:creationId xmlns:a16="http://schemas.microsoft.com/office/drawing/2014/main" id="{46B21894-715A-44F3-85E8-1FC2A2CB6E1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404" y="3208892"/>
            <a:ext cx="5180512" cy="349269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E83EB5CD-B5B8-4042-8D7A-8F81B153D07C}"/>
              </a:ext>
            </a:extLst>
          </p:cNvPr>
          <p:cNvSpPr/>
          <p:nvPr/>
        </p:nvSpPr>
        <p:spPr>
          <a:xfrm>
            <a:off x="3404937" y="3677967"/>
            <a:ext cx="315760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altLang="cs-CZ" sz="2000" dirty="0"/>
              <a:t>tj. musíme propojit oba spotřebitele (Adama a Evu), kteří nakupují statky X a Y s oběma firmami A </a:t>
            </a:r>
            <a:r>
              <a:rPr lang="cs-CZ" altLang="cs-CZ" sz="2000" dirty="0" err="1"/>
              <a:t>a</a:t>
            </a:r>
            <a:r>
              <a:rPr lang="cs-CZ" altLang="cs-CZ" sz="2000" dirty="0"/>
              <a:t> B, které tyto dva statky (X a Y) produkují s daným množstvím L a K</a:t>
            </a:r>
          </a:p>
        </p:txBody>
      </p:sp>
    </p:spTree>
    <p:extLst>
      <p:ext uri="{BB962C8B-B14F-4D97-AF65-F5344CB8AC3E}">
        <p14:creationId xmlns:p14="http://schemas.microsoft.com/office/powerpoint/2010/main" val="909427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4B5CC49-6FAE-42FA-99B6-A3FDA8C68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295" y="1083732"/>
            <a:ext cx="5509628" cy="4690534"/>
          </a:xfrm>
        </p:spPr>
        <p:txBody>
          <a:bodyPr anchor="ctr">
            <a:normAutofit/>
          </a:bodyPr>
          <a:lstStyle/>
          <a:p>
            <a:pPr algn="r"/>
            <a:r>
              <a:rPr lang="cs-CZ" sz="7200">
                <a:solidFill>
                  <a:schemeClr val="tx1">
                    <a:lumMod val="75000"/>
                    <a:lumOff val="25000"/>
                  </a:schemeClr>
                </a:solidFill>
              </a:rPr>
              <a:t>Děkuji za pozornost.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BC9B4A-2119-4645-B4CA-7817D5FAF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8D888F-D87A-4C3C-BD82-273E4C8C5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9A2CD81-3BB6-4ED6-A50F-DC14F37A9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CB2092-7589-4E59-B6F7-236121FB3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081408" cy="4601183"/>
          </a:xfrm>
        </p:spPr>
        <p:txBody>
          <a:bodyPr>
            <a:normAutofit/>
          </a:bodyPr>
          <a:lstStyle/>
          <a:p>
            <a:r>
              <a:rPr lang="cs-CZ" sz="4000" b="1" dirty="0"/>
              <a:t>Obsah problematiky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518A94-06D9-41AF-AE1E-F761B7544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3600" b="1" dirty="0">
                <a:solidFill>
                  <a:schemeClr val="tx1"/>
                </a:solidFill>
              </a:rPr>
              <a:t>Předpoklady modelu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600" b="1" dirty="0">
                <a:solidFill>
                  <a:schemeClr val="tx1"/>
                </a:solidFill>
              </a:rPr>
              <a:t>Efektivnost</a:t>
            </a:r>
          </a:p>
          <a:p>
            <a:pPr lvl="1"/>
            <a:r>
              <a:rPr lang="cs-CZ" sz="3400" b="1" dirty="0">
                <a:solidFill>
                  <a:schemeClr val="tx1"/>
                </a:solidFill>
              </a:rPr>
              <a:t>ve směně</a:t>
            </a:r>
          </a:p>
          <a:p>
            <a:pPr lvl="2"/>
            <a:r>
              <a:rPr lang="cs-CZ" sz="3200" b="1" dirty="0" err="1">
                <a:solidFill>
                  <a:schemeClr val="tx1"/>
                </a:solidFill>
              </a:rPr>
              <a:t>Edgeworthův</a:t>
            </a:r>
            <a:r>
              <a:rPr lang="cs-CZ" sz="3200" b="1" dirty="0">
                <a:solidFill>
                  <a:schemeClr val="tx1"/>
                </a:solidFill>
              </a:rPr>
              <a:t> box diagram směny</a:t>
            </a:r>
          </a:p>
          <a:p>
            <a:pPr lvl="1"/>
            <a:r>
              <a:rPr lang="cs-CZ" sz="3400" b="1" dirty="0">
                <a:solidFill>
                  <a:schemeClr val="tx1"/>
                </a:solidFill>
              </a:rPr>
              <a:t>ve výrobě</a:t>
            </a:r>
          </a:p>
          <a:p>
            <a:pPr lvl="2"/>
            <a:r>
              <a:rPr lang="cs-CZ" sz="3200" b="1" dirty="0" err="1">
                <a:solidFill>
                  <a:schemeClr val="tx1"/>
                </a:solidFill>
              </a:rPr>
              <a:t>Edgeworthův</a:t>
            </a:r>
            <a:r>
              <a:rPr lang="cs-CZ" sz="3200" b="1" dirty="0">
                <a:solidFill>
                  <a:schemeClr val="tx1"/>
                </a:solidFill>
              </a:rPr>
              <a:t> box diagram výroby</a:t>
            </a:r>
          </a:p>
          <a:p>
            <a:pPr lvl="2"/>
            <a:r>
              <a:rPr lang="cs-CZ" sz="3200" b="1">
                <a:solidFill>
                  <a:schemeClr val="tx1"/>
                </a:solidFill>
              </a:rPr>
              <a:t>Hranice </a:t>
            </a:r>
            <a:r>
              <a:rPr lang="cs-CZ" sz="3200" b="1" dirty="0">
                <a:solidFill>
                  <a:schemeClr val="tx1"/>
                </a:solidFill>
              </a:rPr>
              <a:t>produkčních možností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400" b="1" dirty="0">
                <a:solidFill>
                  <a:schemeClr val="tx1"/>
                </a:solidFill>
              </a:rPr>
              <a:t>Efektivnost výrobního mixu</a:t>
            </a:r>
          </a:p>
        </p:txBody>
      </p:sp>
    </p:spTree>
    <p:extLst>
      <p:ext uri="{BB962C8B-B14F-4D97-AF65-F5344CB8AC3E}">
        <p14:creationId xmlns:p14="http://schemas.microsoft.com/office/powerpoint/2010/main" val="1212117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7F31A-F6AA-4BBE-855D-36F19E1ED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04937" cy="4601183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cs-CZ" sz="4400" b="1" spc="0" dirty="0">
                <a:solidFill>
                  <a:schemeClr val="accent2">
                    <a:lumMod val="20000"/>
                    <a:lumOff val="80000"/>
                  </a:schemeClr>
                </a:solidFill>
                <a:ea typeface="+mn-ea"/>
                <a:cs typeface="+mn-cs"/>
              </a:rPr>
              <a:t>Všeobecná rovnováha a předpoklady modelu</a:t>
            </a:r>
            <a:endParaRPr lang="cs-CZ" sz="80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D46DBE-A487-4DF3-AE43-7BBB57535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9157" y="156411"/>
            <a:ext cx="8542421" cy="66173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altLang="cs-CZ" sz="2800" dirty="0">
                <a:solidFill>
                  <a:schemeClr val="tx1"/>
                </a:solidFill>
              </a:rPr>
              <a:t>Analýza situace, v níž musí být současně dosaženo </a:t>
            </a:r>
            <a:r>
              <a:rPr lang="cs-CZ" altLang="cs-CZ" sz="2800" b="1" dirty="0">
                <a:solidFill>
                  <a:schemeClr val="tx1"/>
                </a:solidFill>
              </a:rPr>
              <a:t>rovnováhy na všech trzích</a:t>
            </a:r>
            <a:r>
              <a:rPr lang="cs-CZ" altLang="cs-CZ" sz="2800" dirty="0">
                <a:solidFill>
                  <a:schemeClr val="tx1"/>
                </a:solidFill>
              </a:rPr>
              <a:t> nacházejících se v dané ekonomice.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altLang="cs-CZ" sz="2400" dirty="0">
                <a:solidFill>
                  <a:schemeClr val="tx1"/>
                </a:solidFill>
                <a:latin typeface="Times New Roman CE" panose="02020603050405020304" pitchFamily="18" charset="0"/>
              </a:rPr>
              <a:t>Cílem spotřebitelů je </a:t>
            </a:r>
            <a:r>
              <a:rPr lang="cs-CZ" altLang="cs-CZ" sz="2400" b="1" dirty="0">
                <a:solidFill>
                  <a:schemeClr val="tx1"/>
                </a:solidFill>
                <a:latin typeface="Times New Roman CE" panose="02020603050405020304" pitchFamily="18" charset="0"/>
              </a:rPr>
              <a:t>maximalizace užitku</a:t>
            </a:r>
            <a:r>
              <a:rPr lang="cs-CZ" altLang="cs-CZ" sz="2400" dirty="0">
                <a:solidFill>
                  <a:schemeClr val="tx1"/>
                </a:solidFill>
                <a:latin typeface="Times New Roman CE" panose="02020603050405020304" pitchFamily="18" charset="0"/>
              </a:rPr>
              <a:t>, cílem výrobců je </a:t>
            </a:r>
            <a:r>
              <a:rPr lang="cs-CZ" altLang="cs-CZ" sz="2400" b="1" dirty="0">
                <a:solidFill>
                  <a:schemeClr val="tx1"/>
                </a:solidFill>
                <a:latin typeface="Times New Roman CE" panose="02020603050405020304" pitchFamily="18" charset="0"/>
              </a:rPr>
              <a:t>maximalizace zisku</a:t>
            </a:r>
            <a:r>
              <a:rPr lang="cs-CZ" altLang="cs-CZ" sz="2400" dirty="0">
                <a:solidFill>
                  <a:schemeClr val="tx1"/>
                </a:solidFill>
                <a:latin typeface="Times New Roman CE" panose="02020603050405020304" pitchFamily="18" charset="0"/>
              </a:rPr>
              <a:t>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altLang="cs-CZ" sz="2400" dirty="0">
                <a:solidFill>
                  <a:schemeClr val="tx1"/>
                </a:solidFill>
                <a:latin typeface="Times New Roman CE" panose="02020603050405020304" pitchFamily="18" charset="0"/>
              </a:rPr>
              <a:t>Všechny trhy jsou dokonale konkurenční (ceny příslušných komodit jsou dané).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altLang="cs-CZ" sz="2400" dirty="0">
                <a:solidFill>
                  <a:schemeClr val="tx1"/>
                </a:solidFill>
                <a:latin typeface="Times New Roman CE" panose="02020603050405020304" pitchFamily="18" charset="0"/>
              </a:rPr>
              <a:t>Ekonomika je uzavřená.</a:t>
            </a:r>
          </a:p>
          <a:p>
            <a:pPr marL="800100" lvl="2" indent="0">
              <a:buNone/>
            </a:pPr>
            <a:endParaRPr lang="cs-CZ" altLang="cs-CZ" dirty="0">
              <a:solidFill>
                <a:schemeClr val="tx1"/>
              </a:solidFill>
              <a:latin typeface="Times New Roman CE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3200" dirty="0">
                <a:solidFill>
                  <a:schemeClr val="tx1"/>
                </a:solidFill>
                <a:latin typeface="Times New Roman CE" panose="02020603050405020304" pitchFamily="18" charset="0"/>
              </a:rPr>
              <a:t>V ekonomice existují pouze:</a:t>
            </a:r>
          </a:p>
          <a:p>
            <a:pPr marL="457200" lvl="1" indent="0"/>
            <a:r>
              <a:rPr lang="cs-CZ" altLang="cs-CZ" sz="2400" dirty="0">
                <a:solidFill>
                  <a:schemeClr val="tx1"/>
                </a:solidFill>
                <a:latin typeface="Times New Roman CE" panose="02020603050405020304" pitchFamily="18" charset="0"/>
              </a:rPr>
              <a:t>2 firmy, </a:t>
            </a:r>
          </a:p>
          <a:p>
            <a:pPr marL="457200" lvl="1" indent="0"/>
            <a:r>
              <a:rPr lang="cs-CZ" altLang="cs-CZ" sz="2400" dirty="0">
                <a:solidFill>
                  <a:schemeClr val="tx1"/>
                </a:solidFill>
                <a:latin typeface="Times New Roman CE" panose="02020603050405020304" pitchFamily="18" charset="0"/>
              </a:rPr>
              <a:t>2 statky (X a Y), </a:t>
            </a:r>
          </a:p>
          <a:p>
            <a:pPr marL="457200" lvl="1" indent="0"/>
            <a:r>
              <a:rPr lang="cs-CZ" altLang="cs-CZ" sz="2400" dirty="0">
                <a:solidFill>
                  <a:schemeClr val="tx1"/>
                </a:solidFill>
                <a:latin typeface="Times New Roman CE" panose="02020603050405020304" pitchFamily="18" charset="0"/>
              </a:rPr>
              <a:t>2 spotřebitelé (celý svůj důchod utrácejí na nákup těchto statků), </a:t>
            </a:r>
          </a:p>
          <a:p>
            <a:pPr marL="457200" lvl="1" indent="0"/>
            <a:r>
              <a:rPr lang="cs-CZ" altLang="cs-CZ" sz="2400" dirty="0">
                <a:solidFill>
                  <a:schemeClr val="tx1"/>
                </a:solidFill>
                <a:latin typeface="Times New Roman CE" panose="02020603050405020304" pitchFamily="18" charset="0"/>
              </a:rPr>
              <a:t>2 výrobní faktory (práce a kapitál ve vlastnictví spotřebitelů).</a:t>
            </a:r>
          </a:p>
          <a:p>
            <a:pPr marL="0" indent="0">
              <a:buNone/>
            </a:pPr>
            <a:r>
              <a:rPr lang="cs-CZ" altLang="cs-CZ" sz="2400" dirty="0">
                <a:solidFill>
                  <a:schemeClr val="tx1"/>
                </a:solidFill>
                <a:latin typeface="Times New Roman CE" panose="02020603050405020304" pitchFamily="18" charset="0"/>
              </a:rPr>
              <a:t>V modelu můžeme nalézt </a:t>
            </a:r>
            <a:r>
              <a:rPr lang="cs-CZ" altLang="cs-CZ" sz="2400" b="1" dirty="0">
                <a:solidFill>
                  <a:schemeClr val="tx1"/>
                </a:solidFill>
                <a:latin typeface="Times New Roman CE" panose="02020603050405020304" pitchFamily="18" charset="0"/>
              </a:rPr>
              <a:t>6 základních trhů</a:t>
            </a:r>
            <a:r>
              <a:rPr lang="cs-CZ" altLang="cs-CZ" sz="2400" dirty="0">
                <a:solidFill>
                  <a:schemeClr val="tx1"/>
                </a:solidFill>
                <a:latin typeface="Times New Roman CE" panose="02020603050405020304" pitchFamily="18" charset="0"/>
              </a:rPr>
              <a:t>:</a:t>
            </a:r>
          </a:p>
          <a:p>
            <a:pPr marL="457200" lvl="1" indent="0"/>
            <a:r>
              <a:rPr lang="cs-CZ" altLang="cs-CZ" sz="2400" dirty="0">
                <a:solidFill>
                  <a:schemeClr val="tx1"/>
                </a:solidFill>
                <a:latin typeface="Times New Roman CE" panose="02020603050405020304" pitchFamily="18" charset="0"/>
              </a:rPr>
              <a:t>2 trhy statků (trh se statkem X trh se statkem Y)</a:t>
            </a:r>
          </a:p>
          <a:p>
            <a:pPr marL="457200" lvl="1" indent="0"/>
            <a:r>
              <a:rPr lang="cs-CZ" altLang="cs-CZ" sz="2400" dirty="0">
                <a:solidFill>
                  <a:schemeClr val="tx1"/>
                </a:solidFill>
                <a:latin typeface="Times New Roman CE" panose="02020603050405020304" pitchFamily="18" charset="0"/>
              </a:rPr>
              <a:t>4 trhy výrobních faktorů (trh práce pro X a Y, trh kapitálu pro X a Y).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2576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7F31A-F6AA-4BBE-855D-36F19E1ED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04937" cy="4601183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cs-CZ" sz="4400" b="1" spc="0" dirty="0">
                <a:solidFill>
                  <a:schemeClr val="accent2">
                    <a:lumMod val="20000"/>
                    <a:lumOff val="80000"/>
                  </a:schemeClr>
                </a:solidFill>
                <a:ea typeface="+mn-ea"/>
                <a:cs typeface="+mn-cs"/>
              </a:rPr>
              <a:t>Efektivnost</a:t>
            </a:r>
            <a:endParaRPr lang="cs-CZ" sz="80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D46DBE-A487-4DF3-AE43-7BBB57535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9157" y="156411"/>
            <a:ext cx="8542421" cy="66173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altLang="cs-CZ" sz="2800" dirty="0">
                <a:solidFill>
                  <a:schemeClr val="tx1"/>
                </a:solidFill>
              </a:rPr>
              <a:t>Má-li být dosaženo rovnováhy společně musí být současně dosaženo celkové efektivnosti: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sz="2800" b="1" dirty="0">
                <a:solidFill>
                  <a:schemeClr val="accent2">
                    <a:lumMod val="50000"/>
                  </a:schemeClr>
                </a:solidFill>
              </a:rPr>
              <a:t>efektivnosti ve směně</a:t>
            </a:r>
          </a:p>
          <a:p>
            <a:pPr lvl="1"/>
            <a:r>
              <a:rPr lang="cs-CZ" altLang="cs-CZ" sz="2600" dirty="0">
                <a:solidFill>
                  <a:schemeClr val="tx1"/>
                </a:solidFill>
              </a:rPr>
              <a:t>nelze přerozdělit 2 statky tak, aby užitek jednoho spotřebitele vzrostl a užitek druhého zůstal stejný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sz="2800" b="1" dirty="0">
                <a:solidFill>
                  <a:schemeClr val="accent2">
                    <a:lumMod val="50000"/>
                  </a:schemeClr>
                </a:solidFill>
              </a:rPr>
              <a:t>efektivnost ve výrobě</a:t>
            </a:r>
          </a:p>
          <a:p>
            <a:pPr lvl="1"/>
            <a:r>
              <a:rPr lang="cs-CZ" altLang="cs-CZ" sz="2600" dirty="0">
                <a:solidFill>
                  <a:schemeClr val="tx1"/>
                </a:solidFill>
              </a:rPr>
              <a:t>není možné přerozdělením dvou výrobních faktorů zvýšit vyráběné množství statků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sz="2800" b="1" dirty="0">
                <a:solidFill>
                  <a:schemeClr val="accent2">
                    <a:lumMod val="50000"/>
                  </a:schemeClr>
                </a:solidFill>
              </a:rPr>
              <a:t>efektivnost výrobního mixu (výrobně-spotřební efektivnost)</a:t>
            </a:r>
          </a:p>
          <a:p>
            <a:pPr lvl="1"/>
            <a:r>
              <a:rPr lang="cs-CZ" altLang="cs-CZ" sz="2600" dirty="0">
                <a:solidFill>
                  <a:schemeClr val="tx1"/>
                </a:solidFill>
              </a:rPr>
              <a:t>není možné přerozdělením výroby zvýšit užitek jednoho spotřebitele a aniž by poklesl užitek druhého spotřebitele </a:t>
            </a:r>
          </a:p>
          <a:p>
            <a:pPr lvl="1"/>
            <a:endParaRPr lang="cs-CZ" altLang="cs-CZ" sz="2600" dirty="0">
              <a:solidFill>
                <a:schemeClr val="tx1"/>
              </a:solidFill>
            </a:endParaRPr>
          </a:p>
          <a:p>
            <a:r>
              <a:rPr lang="cs-CZ" altLang="cs-CZ" sz="2800" dirty="0">
                <a:solidFill>
                  <a:schemeClr val="tx1"/>
                </a:solidFill>
              </a:rPr>
              <a:t>neefektivnost pak se situace, kdy lze určitou činnost zvýšit, aniž by bylo nutné jakkoli jinou činnost omezit.</a:t>
            </a:r>
          </a:p>
          <a:p>
            <a:pPr lvl="1"/>
            <a:r>
              <a:rPr lang="cs-CZ" altLang="cs-CZ" sz="2600" dirty="0">
                <a:solidFill>
                  <a:schemeClr val="tx1"/>
                </a:solidFill>
              </a:rPr>
              <a:t>v neefektivní situace tak mohou být podmínky jednoznačně zlepšeny. </a:t>
            </a:r>
          </a:p>
        </p:txBody>
      </p:sp>
    </p:spTree>
    <p:extLst>
      <p:ext uri="{BB962C8B-B14F-4D97-AF65-F5344CB8AC3E}">
        <p14:creationId xmlns:p14="http://schemas.microsoft.com/office/powerpoint/2010/main" val="3144998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7F31A-F6AA-4BBE-855D-36F19E1ED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04937" cy="4601183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cs-CZ" sz="4400" b="1" spc="0" dirty="0">
                <a:solidFill>
                  <a:schemeClr val="accent2">
                    <a:lumMod val="20000"/>
                    <a:lumOff val="80000"/>
                  </a:schemeClr>
                </a:solidFill>
                <a:ea typeface="+mn-ea"/>
                <a:cs typeface="+mn-cs"/>
              </a:rPr>
              <a:t>1) Efektivnost ve směně</a:t>
            </a:r>
            <a:br>
              <a:rPr lang="cs-CZ" sz="4400" b="1" spc="0" dirty="0">
                <a:solidFill>
                  <a:schemeClr val="accent2">
                    <a:lumMod val="20000"/>
                    <a:lumOff val="80000"/>
                  </a:schemeClr>
                </a:solidFill>
                <a:ea typeface="+mn-ea"/>
                <a:cs typeface="+mn-cs"/>
              </a:rPr>
            </a:br>
            <a:br>
              <a:rPr lang="cs-CZ" sz="4400" b="1" spc="0" dirty="0">
                <a:solidFill>
                  <a:schemeClr val="accent2">
                    <a:lumMod val="20000"/>
                    <a:lumOff val="80000"/>
                  </a:schemeClr>
                </a:solidFill>
                <a:ea typeface="+mn-ea"/>
                <a:cs typeface="+mn-cs"/>
              </a:rPr>
            </a:br>
            <a:r>
              <a:rPr lang="cs-CZ" sz="4000" b="1" spc="0" dirty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2 spotřebitelé a 2 výrobky</a:t>
            </a:r>
            <a:endParaRPr lang="cs-CZ" sz="8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D46DBE-A487-4DF3-AE43-7BBB57535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9157" y="156411"/>
            <a:ext cx="8542421" cy="661736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altLang="cs-CZ" sz="2800" dirty="0">
                <a:solidFill>
                  <a:schemeClr val="tx1"/>
                </a:solidFill>
              </a:rPr>
              <a:t>Rozdělení fixního množství statků mezi spotřebitele efektivním způsobem je podmíněno:</a:t>
            </a:r>
          </a:p>
          <a:p>
            <a:pPr marL="0" indent="0" algn="ctr">
              <a:buNone/>
            </a:pPr>
            <a:r>
              <a:rPr lang="cs-CZ" altLang="cs-CZ" sz="3200" b="1" dirty="0">
                <a:solidFill>
                  <a:schemeClr val="accent5">
                    <a:lumMod val="50000"/>
                  </a:schemeClr>
                </a:solidFill>
              </a:rPr>
              <a:t>MRS</a:t>
            </a:r>
            <a:r>
              <a:rPr lang="cs-CZ" altLang="cs-CZ" sz="3200" b="1" baseline="-25000" dirty="0">
                <a:solidFill>
                  <a:schemeClr val="accent5">
                    <a:lumMod val="50000"/>
                  </a:schemeClr>
                </a:solidFill>
              </a:rPr>
              <a:t>C Adama </a:t>
            </a:r>
            <a:r>
              <a:rPr lang="cs-CZ" altLang="cs-CZ" sz="3200" b="1" dirty="0">
                <a:solidFill>
                  <a:schemeClr val="accent5">
                    <a:lumMod val="50000"/>
                  </a:schemeClr>
                </a:solidFill>
              </a:rPr>
              <a:t>= MRS</a:t>
            </a:r>
            <a:r>
              <a:rPr lang="cs-CZ" altLang="cs-CZ" sz="3200" b="1" baseline="-25000" dirty="0">
                <a:solidFill>
                  <a:schemeClr val="accent5">
                    <a:lumMod val="50000"/>
                  </a:schemeClr>
                </a:solidFill>
              </a:rPr>
              <a:t>C Evy </a:t>
            </a:r>
            <a:r>
              <a:rPr lang="cs-CZ" altLang="cs-CZ" sz="3200" b="1" dirty="0">
                <a:solidFill>
                  <a:schemeClr val="accent5">
                    <a:lumMod val="50000"/>
                  </a:schemeClr>
                </a:solidFill>
              </a:rPr>
              <a:t>= </a:t>
            </a:r>
            <a:r>
              <a:rPr lang="cs-CZ" altLang="cs-CZ" sz="3200" b="1" dirty="0" err="1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cs-CZ" altLang="cs-CZ" sz="3200" b="1" baseline="-25000" dirty="0" err="1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cs-CZ" altLang="cs-CZ" sz="3200" b="1" dirty="0">
                <a:solidFill>
                  <a:schemeClr val="accent5">
                    <a:lumMod val="50000"/>
                  </a:schemeClr>
                </a:solidFill>
              </a:rPr>
              <a:t>/</a:t>
            </a:r>
            <a:r>
              <a:rPr lang="cs-CZ" altLang="cs-CZ" sz="3200" b="1" dirty="0" err="1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cs-CZ" altLang="cs-CZ" sz="3200" b="1" baseline="-25000" dirty="0" err="1">
                <a:solidFill>
                  <a:schemeClr val="accent5">
                    <a:lumMod val="50000"/>
                  </a:schemeClr>
                </a:solidFill>
              </a:rPr>
              <a:t>y</a:t>
            </a:r>
            <a:endParaRPr lang="cs-CZ" altLang="cs-CZ" sz="3200" b="1" baseline="-25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cs-CZ" altLang="cs-CZ" sz="3200" b="1" baseline="-25000" dirty="0">
              <a:solidFill>
                <a:schemeClr val="tx1"/>
              </a:solidFill>
            </a:endParaRPr>
          </a:p>
          <a:p>
            <a:pPr lvl="1"/>
            <a:r>
              <a:rPr lang="cs-CZ" altLang="cs-CZ" sz="2600" dirty="0">
                <a:solidFill>
                  <a:schemeClr val="tx1"/>
                </a:solidFill>
              </a:rPr>
              <a:t>MRS je poměr vyjadřující ochotu tohoto spotřebitele nahrazovat ve svém spotřebním koši statek x statkem y, aby dosáhl stejné užitečnosti a zároveň aby se daly tyto statky ve stejném poměru nahrazovat na trhu.</a:t>
            </a:r>
          </a:p>
          <a:p>
            <a:r>
              <a:rPr lang="cs-CZ" altLang="cs-CZ" sz="2800" dirty="0">
                <a:solidFill>
                  <a:schemeClr val="tx1"/>
                </a:solidFill>
              </a:rPr>
              <a:t>K zobrazení efektivnosti ve směně mezi dvěma spotřebiteli se využívá nástroj tzv. </a:t>
            </a:r>
            <a:r>
              <a:rPr lang="cs-CZ" altLang="cs-CZ" sz="2800" dirty="0" err="1">
                <a:solidFill>
                  <a:schemeClr val="tx1"/>
                </a:solidFill>
              </a:rPr>
              <a:t>Edgeworthův</a:t>
            </a:r>
            <a:r>
              <a:rPr lang="cs-CZ" altLang="cs-CZ" sz="2800" dirty="0">
                <a:solidFill>
                  <a:schemeClr val="tx1"/>
                </a:solidFill>
              </a:rPr>
              <a:t> box-diagram směny a indiferenční analýza</a:t>
            </a:r>
          </a:p>
          <a:p>
            <a:pPr lvl="1"/>
            <a:r>
              <a:rPr lang="cs-CZ" altLang="cs-CZ" sz="2600" dirty="0" err="1">
                <a:solidFill>
                  <a:schemeClr val="tx1"/>
                </a:solidFill>
              </a:rPr>
              <a:t>Edgeworthův</a:t>
            </a:r>
            <a:r>
              <a:rPr lang="cs-CZ" altLang="cs-CZ" sz="2600" dirty="0">
                <a:solidFill>
                  <a:schemeClr val="tx1"/>
                </a:solidFill>
              </a:rPr>
              <a:t> box-diagram směny zachycuje všechny dostupné příležitosti  pro vzájemně výhodnou směnu dvou statků mezi dvěma spotřebiteli</a:t>
            </a:r>
          </a:p>
          <a:p>
            <a:endParaRPr lang="cs-CZ" alt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584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7F31A-F6AA-4BBE-855D-36F19E1ED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04937" cy="4601183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cs-CZ" sz="4400" b="1" spc="0" dirty="0">
                <a:solidFill>
                  <a:schemeClr val="accent2">
                    <a:lumMod val="20000"/>
                    <a:lumOff val="80000"/>
                  </a:schemeClr>
                </a:solidFill>
                <a:ea typeface="+mn-ea"/>
                <a:cs typeface="+mn-cs"/>
              </a:rPr>
              <a:t>1) Efektivnost ve směně</a:t>
            </a:r>
            <a:br>
              <a:rPr lang="cs-CZ" sz="4400" b="1" spc="0" dirty="0">
                <a:solidFill>
                  <a:schemeClr val="accent2">
                    <a:lumMod val="20000"/>
                    <a:lumOff val="80000"/>
                  </a:schemeClr>
                </a:solidFill>
                <a:ea typeface="+mn-ea"/>
                <a:cs typeface="+mn-cs"/>
              </a:rPr>
            </a:br>
            <a:br>
              <a:rPr lang="cs-CZ" sz="4400" b="1" spc="0" dirty="0">
                <a:solidFill>
                  <a:schemeClr val="accent2">
                    <a:lumMod val="20000"/>
                    <a:lumOff val="80000"/>
                  </a:schemeClr>
                </a:solidFill>
                <a:ea typeface="+mn-ea"/>
                <a:cs typeface="+mn-cs"/>
              </a:rPr>
            </a:br>
            <a:r>
              <a:rPr lang="cs-CZ" sz="4000" b="1" spc="0" dirty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2 spotřebitelé a 2 výrobky</a:t>
            </a:r>
            <a:endParaRPr lang="cs-CZ" sz="8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D9C7919-1F5D-4197-9E5D-BB97407826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2572" y="1011560"/>
            <a:ext cx="7896601" cy="483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014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7F31A-F6AA-4BBE-855D-36F19E1ED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04937" cy="4601183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cs-CZ" sz="4400" b="1" spc="0" dirty="0">
                <a:solidFill>
                  <a:schemeClr val="accent2">
                    <a:lumMod val="20000"/>
                    <a:lumOff val="80000"/>
                  </a:schemeClr>
                </a:solidFill>
                <a:ea typeface="+mn-ea"/>
                <a:cs typeface="+mn-cs"/>
              </a:rPr>
              <a:t>1) Efektivnost ve směně</a:t>
            </a:r>
            <a:br>
              <a:rPr lang="cs-CZ" sz="4400" b="1" spc="0" dirty="0">
                <a:solidFill>
                  <a:schemeClr val="accent2">
                    <a:lumMod val="20000"/>
                    <a:lumOff val="80000"/>
                  </a:schemeClr>
                </a:solidFill>
                <a:ea typeface="+mn-ea"/>
                <a:cs typeface="+mn-cs"/>
              </a:rPr>
            </a:br>
            <a:br>
              <a:rPr lang="cs-CZ" sz="4400" b="1" spc="0" dirty="0">
                <a:solidFill>
                  <a:schemeClr val="accent2">
                    <a:lumMod val="20000"/>
                    <a:lumOff val="80000"/>
                  </a:schemeClr>
                </a:solidFill>
                <a:ea typeface="+mn-ea"/>
                <a:cs typeface="+mn-cs"/>
              </a:rPr>
            </a:br>
            <a:r>
              <a:rPr lang="cs-CZ" sz="4000" b="1" spc="0" dirty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2 spotřebitelé a 2 výrobky</a:t>
            </a:r>
            <a:endParaRPr lang="cs-CZ" sz="8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4555EC8-1D56-4EAC-B694-CFD5A8F04D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4937" y="853001"/>
            <a:ext cx="8624695" cy="5331229"/>
          </a:xfrm>
          <a:prstGeom prst="rect">
            <a:avLst/>
          </a:prstGeom>
        </p:spPr>
      </p:pic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A2372E7F-70CF-49A3-B83F-9BC9863CC9E7}"/>
              </a:ext>
            </a:extLst>
          </p:cNvPr>
          <p:cNvSpPr/>
          <p:nvPr/>
        </p:nvSpPr>
        <p:spPr>
          <a:xfrm>
            <a:off x="5221705" y="1299411"/>
            <a:ext cx="5041232" cy="2995863"/>
          </a:xfrm>
          <a:custGeom>
            <a:avLst/>
            <a:gdLst>
              <a:gd name="connsiteX0" fmla="*/ 0 w 5041232"/>
              <a:gd name="connsiteY0" fmla="*/ 2995863 h 2995863"/>
              <a:gd name="connsiteX1" fmla="*/ 1564106 w 5041232"/>
              <a:gd name="connsiteY1" fmla="*/ 2225842 h 2995863"/>
              <a:gd name="connsiteX2" fmla="*/ 2586790 w 5041232"/>
              <a:gd name="connsiteY2" fmla="*/ 1455821 h 2995863"/>
              <a:gd name="connsiteX3" fmla="*/ 3320716 w 5041232"/>
              <a:gd name="connsiteY3" fmla="*/ 854242 h 2995863"/>
              <a:gd name="connsiteX4" fmla="*/ 5041232 w 5041232"/>
              <a:gd name="connsiteY4" fmla="*/ 0 h 2995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41232" h="2995863">
                <a:moveTo>
                  <a:pt x="0" y="2995863"/>
                </a:moveTo>
                <a:cubicBezTo>
                  <a:pt x="566487" y="2739189"/>
                  <a:pt x="1132974" y="2482516"/>
                  <a:pt x="1564106" y="2225842"/>
                </a:cubicBezTo>
                <a:cubicBezTo>
                  <a:pt x="1995238" y="1969168"/>
                  <a:pt x="2294022" y="1684421"/>
                  <a:pt x="2586790" y="1455821"/>
                </a:cubicBezTo>
                <a:cubicBezTo>
                  <a:pt x="2879558" y="1227221"/>
                  <a:pt x="2911643" y="1096879"/>
                  <a:pt x="3320716" y="854242"/>
                </a:cubicBezTo>
                <a:cubicBezTo>
                  <a:pt x="3729789" y="611605"/>
                  <a:pt x="4385510" y="305802"/>
                  <a:pt x="5041232" y="0"/>
                </a:cubicBezTo>
              </a:path>
            </a:pathLst>
          </a:custGeom>
          <a:noFill/>
          <a:ln w="1905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0ACAA8A-65E8-4D9D-BB1E-7496EC54D731}"/>
              </a:ext>
            </a:extLst>
          </p:cNvPr>
          <p:cNvSpPr txBox="1"/>
          <p:nvPr/>
        </p:nvSpPr>
        <p:spPr>
          <a:xfrm>
            <a:off x="9649326" y="1540042"/>
            <a:ext cx="613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C000"/>
                </a:solidFill>
              </a:rPr>
              <a:t>CC</a:t>
            </a:r>
          </a:p>
        </p:txBody>
      </p:sp>
    </p:spTree>
    <p:extLst>
      <p:ext uri="{BB962C8B-B14F-4D97-AF65-F5344CB8AC3E}">
        <p14:creationId xmlns:p14="http://schemas.microsoft.com/office/powerpoint/2010/main" val="1296874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7F31A-F6AA-4BBE-855D-36F19E1ED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04937" cy="4601183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cs-CZ" sz="4400" b="1" spc="0" dirty="0">
                <a:solidFill>
                  <a:schemeClr val="accent2">
                    <a:lumMod val="20000"/>
                    <a:lumOff val="80000"/>
                  </a:schemeClr>
                </a:solidFill>
                <a:ea typeface="+mn-ea"/>
                <a:cs typeface="+mn-cs"/>
              </a:rPr>
              <a:t>2) Efektivnost ve výrobě</a:t>
            </a:r>
            <a:br>
              <a:rPr lang="cs-CZ" sz="4400" b="1" spc="0" dirty="0">
                <a:solidFill>
                  <a:schemeClr val="accent2">
                    <a:lumMod val="20000"/>
                    <a:lumOff val="80000"/>
                  </a:schemeClr>
                </a:solidFill>
                <a:ea typeface="+mn-ea"/>
                <a:cs typeface="+mn-cs"/>
              </a:rPr>
            </a:br>
            <a:br>
              <a:rPr lang="cs-CZ" sz="4400" b="1" spc="0" dirty="0">
                <a:solidFill>
                  <a:schemeClr val="accent2">
                    <a:lumMod val="20000"/>
                    <a:lumOff val="80000"/>
                  </a:schemeClr>
                </a:solidFill>
                <a:ea typeface="+mn-ea"/>
                <a:cs typeface="+mn-cs"/>
              </a:rPr>
            </a:br>
            <a:r>
              <a:rPr lang="cs-CZ" sz="4000" b="1" spc="0" dirty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2 firmy, 2 výrobky,</a:t>
            </a:r>
            <a:br>
              <a:rPr lang="cs-CZ" sz="4000" b="1" spc="0" dirty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</a:br>
            <a:r>
              <a:rPr lang="cs-CZ" sz="4000" b="1" spc="0" dirty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2 vstupy</a:t>
            </a:r>
            <a:endParaRPr lang="cs-CZ" sz="8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D46DBE-A487-4DF3-AE43-7BBB57535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4937" y="156411"/>
            <a:ext cx="8626641" cy="6617368"/>
          </a:xfrm>
        </p:spPr>
        <p:txBody>
          <a:bodyPr anchor="t">
            <a:normAutofit/>
          </a:bodyPr>
          <a:lstStyle/>
          <a:p>
            <a:r>
              <a:rPr lang="cs-CZ" altLang="cs-CZ" sz="2400" dirty="0">
                <a:solidFill>
                  <a:schemeClr val="tx1"/>
                </a:solidFill>
              </a:rPr>
              <a:t>situace v níž není možné přerozdělit fixní množství zdrojů bez toho, aby zvýšení produkce u jednoho statku neomezilo produkci u statků ostatních</a:t>
            </a:r>
          </a:p>
          <a:p>
            <a:r>
              <a:rPr lang="cs-CZ" altLang="cs-CZ" sz="2400" dirty="0">
                <a:solidFill>
                  <a:schemeClr val="tx1"/>
                </a:solidFill>
              </a:rPr>
              <a:t>má-li být dosaženo efektivnosti ve výrobě, pak je nezbytně nutné, aby obě firmy byly schopny nahrazovat ve svém výrobním procesu jeden výrobních druhým, aniž by tím měnily objem vyráběné produkce:</a:t>
            </a:r>
          </a:p>
          <a:p>
            <a:pPr marL="0" indent="0" algn="ctr">
              <a:buNone/>
            </a:pPr>
            <a:r>
              <a:rPr lang="cs-CZ" altLang="cs-CZ" sz="3200" b="1" dirty="0" err="1">
                <a:solidFill>
                  <a:schemeClr val="accent5">
                    <a:lumMod val="50000"/>
                  </a:schemeClr>
                </a:solidFill>
              </a:rPr>
              <a:t>MRTS</a:t>
            </a:r>
            <a:r>
              <a:rPr lang="cs-CZ" altLang="cs-CZ" sz="3200" b="1" baseline="-25000" dirty="0" err="1">
                <a:solidFill>
                  <a:schemeClr val="accent5">
                    <a:lumMod val="50000"/>
                  </a:schemeClr>
                </a:solidFill>
              </a:rPr>
              <a:t>firmy</a:t>
            </a:r>
            <a:r>
              <a:rPr lang="cs-CZ" altLang="cs-CZ" sz="3200" b="1" baseline="-25000" dirty="0">
                <a:solidFill>
                  <a:schemeClr val="accent5">
                    <a:lumMod val="50000"/>
                  </a:schemeClr>
                </a:solidFill>
              </a:rPr>
              <a:t> A </a:t>
            </a:r>
            <a:r>
              <a:rPr lang="cs-CZ" altLang="cs-CZ" sz="3200" b="1" dirty="0">
                <a:solidFill>
                  <a:schemeClr val="accent5">
                    <a:lumMod val="50000"/>
                  </a:schemeClr>
                </a:solidFill>
              </a:rPr>
              <a:t>= w/r = </a:t>
            </a:r>
            <a:r>
              <a:rPr lang="cs-CZ" altLang="cs-CZ" sz="3200" b="1" dirty="0" err="1">
                <a:solidFill>
                  <a:schemeClr val="accent5">
                    <a:lumMod val="50000"/>
                  </a:schemeClr>
                </a:solidFill>
              </a:rPr>
              <a:t>MRTS</a:t>
            </a:r>
            <a:r>
              <a:rPr lang="cs-CZ" altLang="cs-CZ" sz="3200" b="1" baseline="-25000" dirty="0" err="1">
                <a:solidFill>
                  <a:schemeClr val="accent5">
                    <a:lumMod val="50000"/>
                  </a:schemeClr>
                </a:solidFill>
              </a:rPr>
              <a:t>firmy</a:t>
            </a:r>
            <a:r>
              <a:rPr lang="cs-CZ" altLang="cs-CZ" sz="3200" b="1" baseline="-25000" dirty="0">
                <a:solidFill>
                  <a:schemeClr val="accent5">
                    <a:lumMod val="50000"/>
                  </a:schemeClr>
                </a:solidFill>
              </a:rPr>
              <a:t> B</a:t>
            </a:r>
          </a:p>
          <a:p>
            <a:r>
              <a:rPr lang="cs-CZ" altLang="cs-CZ" sz="2800" dirty="0">
                <a:solidFill>
                  <a:schemeClr val="tx1"/>
                </a:solidFill>
              </a:rPr>
              <a:t>využíváme </a:t>
            </a:r>
            <a:r>
              <a:rPr lang="cs-CZ" altLang="cs-CZ" sz="2800" b="1" dirty="0" err="1">
                <a:solidFill>
                  <a:schemeClr val="tx1"/>
                </a:solidFill>
              </a:rPr>
              <a:t>izokvantovou</a:t>
            </a:r>
            <a:r>
              <a:rPr lang="cs-CZ" altLang="cs-CZ" sz="2800" b="1" dirty="0">
                <a:solidFill>
                  <a:schemeClr val="tx1"/>
                </a:solidFill>
              </a:rPr>
              <a:t> analýzu a </a:t>
            </a:r>
            <a:r>
              <a:rPr lang="cs-CZ" altLang="cs-CZ" sz="2800" b="1" dirty="0" err="1">
                <a:solidFill>
                  <a:schemeClr val="tx1"/>
                </a:solidFill>
              </a:rPr>
              <a:t>Edgeworthův</a:t>
            </a:r>
            <a:r>
              <a:rPr lang="cs-CZ" altLang="cs-CZ" sz="2800" b="1" dirty="0">
                <a:solidFill>
                  <a:schemeClr val="tx1"/>
                </a:solidFill>
              </a:rPr>
              <a:t> box-diagram výroby</a:t>
            </a:r>
            <a:r>
              <a:rPr lang="cs-CZ" altLang="cs-CZ" sz="2800" dirty="0">
                <a:solidFill>
                  <a:schemeClr val="tx1"/>
                </a:solidFill>
              </a:rPr>
              <a:t>: </a:t>
            </a:r>
          </a:p>
          <a:p>
            <a:pPr lvl="1"/>
            <a:r>
              <a:rPr lang="cs-CZ" altLang="cs-CZ" sz="2400" dirty="0">
                <a:solidFill>
                  <a:schemeClr val="tx1"/>
                </a:solidFill>
              </a:rPr>
              <a:t>zachycuje všechny uskutečnitelné alokace vstupů (výrobních faktorů L a K), pro něž platí, že množství práce a kapitálu, které je v této kombinaci obsaženo, plně odpovídá disponibilnímu množství využívaných vstupů</a:t>
            </a:r>
          </a:p>
          <a:p>
            <a:r>
              <a:rPr lang="cs-CZ" altLang="cs-CZ" sz="2400" dirty="0">
                <a:solidFill>
                  <a:schemeClr val="tx1"/>
                </a:solidFill>
              </a:rPr>
              <a:t>Spojením všech efektivních alokací výrobních faktorů získáme smluvní křivku (výroby) CC, která zachycuje všechny efektivní způsoby alokace dvou vstupů mezi produkci dvou výstupů.</a:t>
            </a:r>
          </a:p>
        </p:txBody>
      </p:sp>
    </p:spTree>
    <p:extLst>
      <p:ext uri="{BB962C8B-B14F-4D97-AF65-F5344CB8AC3E}">
        <p14:creationId xmlns:p14="http://schemas.microsoft.com/office/powerpoint/2010/main" val="860440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7F31A-F6AA-4BBE-855D-36F19E1ED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04937" cy="4601183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cs-CZ" sz="4000" b="1" spc="0" dirty="0">
                <a:solidFill>
                  <a:schemeClr val="accent2">
                    <a:lumMod val="20000"/>
                    <a:lumOff val="80000"/>
                  </a:schemeClr>
                </a:solidFill>
                <a:ea typeface="+mn-ea"/>
                <a:cs typeface="+mn-cs"/>
              </a:rPr>
              <a:t>2) </a:t>
            </a:r>
            <a:r>
              <a:rPr lang="cs-CZ" sz="4000" b="1" spc="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+mn-ea"/>
                <a:cs typeface="+mn-cs"/>
              </a:rPr>
              <a:t>Edgeworthův</a:t>
            </a:r>
            <a:r>
              <a:rPr lang="cs-CZ" sz="4000" b="1" spc="0" dirty="0">
                <a:solidFill>
                  <a:schemeClr val="accent2">
                    <a:lumMod val="20000"/>
                    <a:lumOff val="80000"/>
                  </a:schemeClr>
                </a:solidFill>
                <a:ea typeface="+mn-ea"/>
                <a:cs typeface="+mn-cs"/>
              </a:rPr>
              <a:t> box diagram a hranice výrobních možností</a:t>
            </a:r>
            <a:endParaRPr lang="cs-CZ" sz="7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0AE7E6F-2A70-4922-A142-D80390D2E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3143" y="8222"/>
            <a:ext cx="6462896" cy="348093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A8C4208E-7F33-4B5B-A7DD-54FC9446DC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0078" y="3741821"/>
            <a:ext cx="4311922" cy="3116179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51128860-C0AF-4991-8874-B87064D955E5}"/>
              </a:ext>
            </a:extLst>
          </p:cNvPr>
          <p:cNvSpPr/>
          <p:nvPr/>
        </p:nvSpPr>
        <p:spPr>
          <a:xfrm>
            <a:off x="3412958" y="3941289"/>
            <a:ext cx="4572000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000" b="1" dirty="0">
                <a:solidFill>
                  <a:schemeClr val="accent5">
                    <a:lumMod val="50000"/>
                  </a:schemeClr>
                </a:solidFill>
                <a:latin typeface="Times New Roman CE" panose="02020603050405020304" pitchFamily="18" charset="0"/>
              </a:rPr>
              <a:t>Mezní míra transformace produktu (MRPT)</a:t>
            </a:r>
            <a:r>
              <a:rPr lang="cs-CZ" altLang="cs-CZ" sz="2000" dirty="0">
                <a:solidFill>
                  <a:schemeClr val="accent5">
                    <a:lumMod val="50000"/>
                  </a:schemeClr>
                </a:solidFill>
                <a:latin typeface="Times New Roman CE" panose="02020603050405020304" pitchFamily="18" charset="0"/>
              </a:rPr>
              <a:t> </a:t>
            </a:r>
            <a:r>
              <a:rPr lang="cs-CZ" altLang="cs-CZ" sz="2000" dirty="0">
                <a:latin typeface="Times New Roman CE" panose="02020603050405020304" pitchFamily="18" charset="0"/>
              </a:rPr>
              <a:t>vyjadřuje míru v níž výroba jednoho statku může být převedena ve výrobu druhého statku:</a:t>
            </a:r>
          </a:p>
          <a:p>
            <a:r>
              <a:rPr lang="cs-CZ" altLang="cs-CZ" sz="1000" dirty="0">
                <a:latin typeface="Times New Roman CE" panose="02020603050405020304" pitchFamily="18" charset="0"/>
              </a:rPr>
              <a:t> </a:t>
            </a:r>
          </a:p>
          <a:p>
            <a:r>
              <a:rPr lang="cs-CZ" altLang="cs-CZ" sz="2400" b="1" i="1" dirty="0">
                <a:latin typeface="Times New Roman CE" panose="02020603050405020304" pitchFamily="18" charset="0"/>
              </a:rPr>
              <a:t>  MRPT = - </a:t>
            </a:r>
            <a:r>
              <a:rPr lang="el-GR" altLang="cs-CZ" sz="2400" b="1" i="1" dirty="0">
                <a:latin typeface="Times New Roman CE" panose="02020603050405020304" pitchFamily="18" charset="0"/>
              </a:rPr>
              <a:t>Δ</a:t>
            </a:r>
            <a:r>
              <a:rPr lang="cs-CZ" altLang="cs-CZ" sz="2400" b="1" i="1" dirty="0">
                <a:latin typeface="Times New Roman CE" panose="02020603050405020304" pitchFamily="18" charset="0"/>
              </a:rPr>
              <a:t>y/</a:t>
            </a:r>
            <a:r>
              <a:rPr lang="el-GR" altLang="cs-CZ" sz="2400" b="1" i="1" dirty="0">
                <a:latin typeface="Times New Roman CE" panose="02020603050405020304" pitchFamily="18" charset="0"/>
              </a:rPr>
              <a:t>Δ</a:t>
            </a:r>
            <a:r>
              <a:rPr lang="cs-CZ" altLang="cs-CZ" sz="2400" b="1" i="1" dirty="0">
                <a:latin typeface="Times New Roman CE" panose="02020603050405020304" pitchFamily="18" charset="0"/>
              </a:rPr>
              <a:t>x = MP</a:t>
            </a:r>
            <a:r>
              <a:rPr lang="cs-CZ" altLang="cs-CZ" sz="2400" b="1" i="1" baseline="-25000" dirty="0">
                <a:latin typeface="Times New Roman CE" panose="02020603050405020304" pitchFamily="18" charset="0"/>
              </a:rPr>
              <a:t>Y</a:t>
            </a:r>
            <a:r>
              <a:rPr lang="cs-CZ" altLang="cs-CZ" sz="2400" b="1" i="1" dirty="0">
                <a:latin typeface="Times New Roman CE" panose="02020603050405020304" pitchFamily="18" charset="0"/>
              </a:rPr>
              <a:t>/MP</a:t>
            </a:r>
            <a:r>
              <a:rPr lang="cs-CZ" altLang="cs-CZ" sz="2400" b="1" i="1" baseline="-25000" dirty="0">
                <a:latin typeface="Times New Roman CE" panose="02020603050405020304" pitchFamily="18" charset="0"/>
              </a:rPr>
              <a:t>X</a:t>
            </a:r>
          </a:p>
          <a:p>
            <a:pPr algn="ctr"/>
            <a:endParaRPr lang="cs-CZ" altLang="cs-CZ" sz="900" dirty="0">
              <a:latin typeface="Times New Roman CE" panose="02020603050405020304" pitchFamily="18" charset="0"/>
            </a:endParaRPr>
          </a:p>
          <a:p>
            <a:r>
              <a:rPr lang="cs-CZ" altLang="cs-CZ" sz="2000" dirty="0">
                <a:latin typeface="Times New Roman CE" panose="02020603050405020304" pitchFamily="18" charset="0"/>
              </a:rPr>
              <a:t>se zvyšováním výroby jednoho statku                                                                         se totiž musíme vzdát rostoucího množství                                                        druhého statku</a:t>
            </a:r>
          </a:p>
        </p:txBody>
      </p:sp>
    </p:spTree>
    <p:extLst>
      <p:ext uri="{BB962C8B-B14F-4D97-AF65-F5344CB8AC3E}">
        <p14:creationId xmlns:p14="http://schemas.microsoft.com/office/powerpoint/2010/main" val="871753471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1977</TotalTime>
  <Words>682</Words>
  <Application>Microsoft Office PowerPoint</Application>
  <PresentationFormat>Širokoúhlá obrazovka</PresentationFormat>
  <Paragraphs>70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Calibri</vt:lpstr>
      <vt:lpstr>Cambria Math</vt:lpstr>
      <vt:lpstr>Corbel</vt:lpstr>
      <vt:lpstr>Times New Roman CE</vt:lpstr>
      <vt:lpstr>Wingdings 2</vt:lpstr>
      <vt:lpstr>Rámeček</vt:lpstr>
      <vt:lpstr>Mikroekonomie 2+1, NPMKB   Všeobecná rovnováha</vt:lpstr>
      <vt:lpstr>Obsah problematiky</vt:lpstr>
      <vt:lpstr>Všeobecná rovnováha a předpoklady modelu</vt:lpstr>
      <vt:lpstr>Efektivnost</vt:lpstr>
      <vt:lpstr>1) Efektivnost ve směně  2 spotřebitelé a 2 výrobky</vt:lpstr>
      <vt:lpstr>1) Efektivnost ve směně  2 spotřebitelé a 2 výrobky</vt:lpstr>
      <vt:lpstr>1) Efektivnost ve směně  2 spotřebitelé a 2 výrobky</vt:lpstr>
      <vt:lpstr>2) Efektivnost ve výrobě  2 firmy, 2 výrobky, 2 vstupy</vt:lpstr>
      <vt:lpstr>2) Edgeworthův box diagram a hranice výrobních možností</vt:lpstr>
      <vt:lpstr>3) Efektivnost výrobního mixu 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tur0001</cp:lastModifiedBy>
  <cp:revision>124</cp:revision>
  <cp:lastPrinted>2019-09-04T11:02:17Z</cp:lastPrinted>
  <dcterms:created xsi:type="dcterms:W3CDTF">2019-08-09T18:58:20Z</dcterms:created>
  <dcterms:modified xsi:type="dcterms:W3CDTF">2019-12-04T09:20:50Z</dcterms:modified>
</cp:coreProperties>
</file>