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13"/>
  </p:handoutMasterIdLst>
  <p:sldIdLst>
    <p:sldId id="256" r:id="rId2"/>
    <p:sldId id="280" r:id="rId3"/>
    <p:sldId id="296" r:id="rId4"/>
    <p:sldId id="298" r:id="rId5"/>
    <p:sldId id="299" r:id="rId6"/>
    <p:sldId id="264" r:id="rId7"/>
    <p:sldId id="266" r:id="rId8"/>
    <p:sldId id="272" r:id="rId9"/>
    <p:sldId id="271" r:id="rId10"/>
    <p:sldId id="286" r:id="rId11"/>
    <p:sldId id="261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67D7E-0490-41AC-9754-96AF99EAA0B9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AB08E-C68C-4441-AFE8-B215937F50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698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2041" y="2315997"/>
            <a:ext cx="8780130" cy="2312212"/>
          </a:xfrm>
        </p:spPr>
        <p:txBody>
          <a:bodyPr anchor="b">
            <a:normAutofit fontScale="90000"/>
          </a:bodyPr>
          <a:lstStyle/>
          <a:p>
            <a:r>
              <a:rPr lang="cs-CZ" sz="8000" b="1" dirty="0"/>
              <a:t>Mikroekonomie</a:t>
            </a:r>
            <a:br>
              <a:rPr lang="cs-CZ" sz="5300" dirty="0"/>
            </a:br>
            <a:r>
              <a:rPr lang="cs-CZ" sz="5300" dirty="0"/>
              <a:t>2+1, NPMKB</a:t>
            </a:r>
            <a:br>
              <a:rPr lang="cs-CZ" sz="5300" dirty="0"/>
            </a:br>
            <a:br>
              <a:rPr lang="cs-CZ" sz="3100" dirty="0"/>
            </a:br>
            <a:r>
              <a:rPr lang="cs-CZ" sz="4900" b="1" dirty="0">
                <a:solidFill>
                  <a:schemeClr val="accent2">
                    <a:lumMod val="50000"/>
                  </a:schemeClr>
                </a:solidFill>
              </a:rPr>
              <a:t>Volba výstupu firmy v dokonale a nedokonale konkurenčním tržním prostředí</a:t>
            </a:r>
            <a:endParaRPr lang="cs-CZ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2F0B0B3-991B-43B6-A40E-9256F3D2E35F}"/>
              </a:ext>
            </a:extLst>
          </p:cNvPr>
          <p:cNvSpPr/>
          <p:nvPr/>
        </p:nvSpPr>
        <p:spPr>
          <a:xfrm>
            <a:off x="549134" y="3249416"/>
            <a:ext cx="2400543" cy="100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80000"/>
              </a:lnSpc>
              <a:defRPr/>
            </a:pPr>
            <a:r>
              <a:rPr lang="cs-CZ" sz="7200" b="1" kern="0" dirty="0">
                <a:solidFill>
                  <a:schemeClr val="accent5">
                    <a:lumMod val="50000"/>
                  </a:schemeClr>
                </a:solidFill>
              </a:rPr>
              <a:t>7/8</a:t>
            </a:r>
            <a:endParaRPr lang="cs-CZ" sz="7200" kern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35DAF0-844D-4D86-B01F-2E65269EE636}"/>
              </a:ext>
            </a:extLst>
          </p:cNvPr>
          <p:cNvSpPr/>
          <p:nvPr/>
        </p:nvSpPr>
        <p:spPr>
          <a:xfrm>
            <a:off x="141823" y="5006151"/>
            <a:ext cx="28078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Manažerská informatika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8" y="1123837"/>
            <a:ext cx="3347941" cy="4633019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3)</a:t>
            </a:r>
            <a:br>
              <a:rPr lang="cs-CZ" sz="4800" b="1" dirty="0"/>
            </a:br>
            <a:r>
              <a:rPr lang="cs-CZ" sz="4800" b="1" dirty="0" err="1"/>
              <a:t>Monopoli-stická</a:t>
            </a:r>
            <a:r>
              <a:rPr lang="cs-CZ" sz="4800" b="1" dirty="0"/>
              <a:t> (monopolní) konkurence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20" y="157018"/>
            <a:ext cx="8360228" cy="6700981"/>
          </a:xfrm>
        </p:spPr>
        <p:txBody>
          <a:bodyPr anchor="t">
            <a:normAutofit fontScale="70000" lnSpcReduction="20000"/>
          </a:bodyPr>
          <a:lstStyle/>
          <a:p>
            <a:pPr marL="447675" lvl="0" indent="-447675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CC9900"/>
              </a:buClr>
              <a:buSzPct val="70000"/>
              <a:buFont typeface="Wingdings" panose="05000000000000000000" pitchFamily="2" charset="2"/>
              <a:buChar char="n"/>
            </a:pPr>
            <a:r>
              <a:rPr lang="cs-CZ" altLang="cs-CZ" sz="2800" dirty="0">
                <a:solidFill>
                  <a:srgbClr val="292929"/>
                </a:solidFill>
                <a:latin typeface="Arial"/>
              </a:rPr>
              <a:t>Rysy monopolu i dokonalé konkurence.</a:t>
            </a:r>
          </a:p>
          <a:p>
            <a:pPr marL="836613" lvl="1" indent="-403225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CC9900"/>
              </a:buClr>
              <a:buSzPct val="70000"/>
              <a:buFont typeface="Wingdings" panose="05000000000000000000" pitchFamily="2" charset="2"/>
              <a:buChar char="n"/>
            </a:pPr>
            <a:r>
              <a:rPr lang="cs-CZ" altLang="cs-CZ" sz="3000" dirty="0">
                <a:solidFill>
                  <a:srgbClr val="292929"/>
                </a:solidFill>
                <a:latin typeface="Arial"/>
                <a:cs typeface="Arial" panose="020B0604020202020204" pitchFamily="34" charset="0"/>
              </a:rPr>
              <a:t>Znaky dokonalé konkurence: atomizovaná tržní struktura, nízké bariéry vstupu</a:t>
            </a:r>
          </a:p>
          <a:p>
            <a:pPr marL="836613" lvl="1" indent="-403225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CC9900"/>
              </a:buClr>
              <a:buSzPct val="70000"/>
              <a:buFont typeface="Wingdings" panose="05000000000000000000" pitchFamily="2" charset="2"/>
              <a:buChar char="n"/>
            </a:pPr>
            <a:r>
              <a:rPr lang="cs-CZ" altLang="cs-CZ" sz="3000" dirty="0">
                <a:solidFill>
                  <a:srgbClr val="292929"/>
                </a:solidFill>
                <a:latin typeface="Arial"/>
                <a:cs typeface="Arial" panose="020B0604020202020204" pitchFamily="34" charset="0"/>
              </a:rPr>
              <a:t>Znaky nedokonalé konkurence: diferencovaný produkt a tržní síla</a:t>
            </a:r>
            <a:endParaRPr lang="cs-CZ" altLang="cs-CZ" sz="3000" dirty="0">
              <a:solidFill>
                <a:srgbClr val="292929"/>
              </a:solidFill>
              <a:latin typeface="Arial"/>
            </a:endParaRPr>
          </a:p>
          <a:p>
            <a:pPr marL="447675" lvl="0" indent="-447675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CC9900"/>
              </a:buClr>
              <a:buSzPct val="70000"/>
              <a:buFont typeface="Wingdings" panose="05000000000000000000" pitchFamily="2" charset="2"/>
              <a:buChar char="n"/>
            </a:pPr>
            <a:r>
              <a:rPr lang="cs-CZ" altLang="cs-CZ" sz="2800" b="1" dirty="0">
                <a:solidFill>
                  <a:srgbClr val="CC9900"/>
                </a:solidFill>
                <a:latin typeface="Arial"/>
              </a:rPr>
              <a:t>Velký počet výrobců</a:t>
            </a:r>
            <a:r>
              <a:rPr lang="cs-CZ" altLang="cs-CZ" sz="2800" dirty="0">
                <a:solidFill>
                  <a:srgbClr val="292929"/>
                </a:solidFill>
                <a:latin typeface="Arial"/>
              </a:rPr>
              <a:t>.</a:t>
            </a:r>
          </a:p>
          <a:p>
            <a:pPr marL="889000" lvl="1" indent="-439738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999933"/>
              </a:buClr>
              <a:buSzPct val="65000"/>
              <a:buFont typeface="Wingdings" panose="05000000000000000000" pitchFamily="2" charset="2"/>
              <a:buChar char="¡"/>
            </a:pPr>
            <a:r>
              <a:rPr lang="cs-CZ" altLang="cs-CZ" sz="3000" dirty="0">
                <a:solidFill>
                  <a:srgbClr val="292929"/>
                </a:solidFill>
                <a:latin typeface="Arial"/>
              </a:rPr>
              <a:t>Činnost takového firmy je na chování ostatních firem nezávislá.</a:t>
            </a:r>
          </a:p>
          <a:p>
            <a:pPr marL="889000" lvl="1" indent="-439738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999933"/>
              </a:buClr>
              <a:buSzPct val="65000"/>
              <a:buFont typeface="Wingdings" panose="05000000000000000000" pitchFamily="2" charset="2"/>
              <a:buChar char="¡"/>
            </a:pPr>
            <a:r>
              <a:rPr lang="cs-CZ" altLang="cs-CZ" sz="3000" dirty="0">
                <a:solidFill>
                  <a:srgbClr val="292929"/>
                </a:solidFill>
                <a:latin typeface="Arial"/>
              </a:rPr>
              <a:t>Výrobky si jsou</a:t>
            </a:r>
            <a:r>
              <a:rPr lang="cs-CZ" altLang="cs-CZ" sz="3000" b="1" dirty="0">
                <a:solidFill>
                  <a:srgbClr val="999933"/>
                </a:solidFill>
                <a:latin typeface="Arial"/>
              </a:rPr>
              <a:t> blízkými substituty</a:t>
            </a:r>
            <a:r>
              <a:rPr lang="cs-CZ" altLang="cs-CZ" sz="3000" b="1" dirty="0">
                <a:solidFill>
                  <a:srgbClr val="292929"/>
                </a:solidFill>
                <a:latin typeface="Arial"/>
              </a:rPr>
              <a:t> - velmi malá diferenciace produktu:</a:t>
            </a:r>
            <a:endParaRPr lang="cs-CZ" altLang="cs-CZ" sz="3000" dirty="0">
              <a:solidFill>
                <a:srgbClr val="292929"/>
              </a:solidFill>
              <a:latin typeface="Arial"/>
            </a:endParaRPr>
          </a:p>
          <a:p>
            <a:pPr marL="1346200" lvl="2" indent="-439738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999933"/>
              </a:buClr>
              <a:buSzPct val="65000"/>
              <a:buFont typeface="Wingdings" panose="05000000000000000000" pitchFamily="2" charset="2"/>
              <a:buChar char="¡"/>
            </a:pPr>
            <a:r>
              <a:rPr lang="cs-CZ" altLang="cs-CZ" sz="2900" dirty="0">
                <a:solidFill>
                  <a:srgbClr val="292929"/>
                </a:solidFill>
                <a:latin typeface="Arial"/>
                <a:cs typeface="Arial" panose="020B0604020202020204" pitchFamily="34" charset="0"/>
              </a:rPr>
              <a:t>poptávková křivka po produkci každé z firem je klesající, hodně elastická (plošší): </a:t>
            </a:r>
            <a:r>
              <a:rPr lang="en-US" altLang="cs-CZ" sz="2900" b="1" dirty="0">
                <a:solidFill>
                  <a:srgbClr val="292929"/>
                </a:solidFill>
                <a:latin typeface="Arial"/>
                <a:cs typeface="Arial" panose="020B0604020202020204" pitchFamily="34" charset="0"/>
              </a:rPr>
              <a:t>|</a:t>
            </a:r>
            <a:r>
              <a:rPr lang="cs-CZ" altLang="cs-CZ" sz="2900" b="1" dirty="0" err="1">
                <a:solidFill>
                  <a:srgbClr val="292929"/>
                </a:solidFill>
                <a:latin typeface="Arial"/>
                <a:cs typeface="Arial" panose="020B0604020202020204" pitchFamily="34" charset="0"/>
              </a:rPr>
              <a:t>e</a:t>
            </a:r>
            <a:r>
              <a:rPr lang="cs-CZ" altLang="cs-CZ" sz="2900" b="1" baseline="-25000" dirty="0" err="1">
                <a:solidFill>
                  <a:srgbClr val="292929"/>
                </a:solidFill>
                <a:latin typeface="Arial"/>
                <a:cs typeface="Arial" panose="020B0604020202020204" pitchFamily="34" charset="0"/>
              </a:rPr>
              <a:t>PD</a:t>
            </a:r>
            <a:r>
              <a:rPr lang="en-US" altLang="cs-CZ" sz="2900" b="1" dirty="0">
                <a:solidFill>
                  <a:srgbClr val="292929"/>
                </a:solidFill>
                <a:latin typeface="Arial"/>
                <a:cs typeface="Arial" panose="020B0604020202020204" pitchFamily="34" charset="0"/>
              </a:rPr>
              <a:t>|</a:t>
            </a:r>
            <a:r>
              <a:rPr lang="cs-CZ" altLang="cs-CZ" sz="2900" dirty="0">
                <a:solidFill>
                  <a:srgbClr val="292929"/>
                </a:solidFill>
                <a:latin typeface="Arial"/>
                <a:cs typeface="Arial" panose="020B0604020202020204" pitchFamily="34" charset="0"/>
              </a:rPr>
              <a:t> a </a:t>
            </a:r>
            <a:r>
              <a:rPr lang="cs-CZ" altLang="cs-CZ" sz="2900" b="1" dirty="0" err="1">
                <a:solidFill>
                  <a:srgbClr val="292929"/>
                </a:solidFill>
                <a:latin typeface="Arial"/>
                <a:cs typeface="Arial" panose="020B0604020202020204" pitchFamily="34" charset="0"/>
              </a:rPr>
              <a:t>e</a:t>
            </a:r>
            <a:r>
              <a:rPr lang="cs-CZ" altLang="cs-CZ" sz="2900" b="1" baseline="-25000" dirty="0" err="1">
                <a:solidFill>
                  <a:srgbClr val="292929"/>
                </a:solidFill>
                <a:latin typeface="Arial"/>
                <a:cs typeface="Arial" panose="020B0604020202020204" pitchFamily="34" charset="0"/>
              </a:rPr>
              <a:t>CD</a:t>
            </a:r>
            <a:r>
              <a:rPr lang="cs-CZ" altLang="cs-CZ" sz="2900" dirty="0">
                <a:solidFill>
                  <a:srgbClr val="292929"/>
                </a:solidFill>
                <a:latin typeface="Arial"/>
                <a:cs typeface="Arial" panose="020B0604020202020204" pitchFamily="34" charset="0"/>
              </a:rPr>
              <a:t> jsou velmi vysoké.</a:t>
            </a:r>
          </a:p>
          <a:p>
            <a:pPr marL="2208213" lvl="4" indent="-403225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CC9900"/>
              </a:buClr>
              <a:buSzPct val="70000"/>
              <a:buFont typeface="Wingdings" panose="05000000000000000000" pitchFamily="2" charset="2"/>
              <a:buChar char="n"/>
            </a:pPr>
            <a:r>
              <a:rPr lang="cs-CZ" altLang="cs-CZ" sz="2900" dirty="0">
                <a:solidFill>
                  <a:srgbClr val="292929"/>
                </a:solidFill>
                <a:latin typeface="Arial"/>
                <a:cs typeface="Arial" panose="020B0604020202020204" pitchFamily="34" charset="0"/>
              </a:rPr>
              <a:t>oproti monopolu je průběh AR a D plošší</a:t>
            </a:r>
          </a:p>
          <a:p>
            <a:pPr marL="2208213" lvl="4" indent="-403225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CC9900"/>
              </a:buClr>
              <a:buSzPct val="70000"/>
              <a:buFont typeface="Wingdings" panose="05000000000000000000" pitchFamily="2" charset="2"/>
              <a:buChar char="n"/>
            </a:pPr>
            <a:r>
              <a:rPr lang="cs-CZ" altLang="cs-CZ" sz="2900" dirty="0">
                <a:solidFill>
                  <a:srgbClr val="292929"/>
                </a:solidFill>
                <a:latin typeface="Arial"/>
                <a:cs typeface="Arial" panose="020B0604020202020204" pitchFamily="34" charset="0"/>
              </a:rPr>
              <a:t>v dlouhém období se posouvají jak D tak MC tak LC</a:t>
            </a:r>
          </a:p>
          <a:p>
            <a:pPr marL="2208213" lvl="4" indent="-403225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CC9900"/>
              </a:buClr>
              <a:buSzPct val="70000"/>
              <a:buFont typeface="Wingdings" panose="05000000000000000000" pitchFamily="2" charset="2"/>
              <a:buChar char="n"/>
            </a:pPr>
            <a:r>
              <a:rPr lang="cs-CZ" altLang="cs-CZ" sz="2900" dirty="0">
                <a:solidFill>
                  <a:srgbClr val="292929"/>
                </a:solidFill>
                <a:latin typeface="Arial"/>
                <a:cs typeface="Arial" panose="020B0604020202020204" pitchFamily="34" charset="0"/>
              </a:rPr>
              <a:t>v krátkém období  se firma chová jako monopol</a:t>
            </a:r>
          </a:p>
          <a:p>
            <a:pPr marL="2208213" lvl="4" indent="-403225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CC9900"/>
              </a:buClr>
              <a:buSzPct val="70000"/>
              <a:buFont typeface="Wingdings" panose="05000000000000000000" pitchFamily="2" charset="2"/>
              <a:buChar char="n"/>
            </a:pPr>
            <a:r>
              <a:rPr lang="cs-CZ" altLang="cs-CZ" sz="2900" dirty="0">
                <a:solidFill>
                  <a:srgbClr val="292929"/>
                </a:solidFill>
                <a:latin typeface="Arial"/>
                <a:cs typeface="Arial" panose="020B0604020202020204" pitchFamily="34" charset="0"/>
              </a:rPr>
              <a:t>v dlouhém období  jako dokonalá konkurence</a:t>
            </a:r>
          </a:p>
          <a:p>
            <a:pPr marL="447675" lvl="0" indent="-447675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CC9900"/>
              </a:buClr>
              <a:buSzPct val="70000"/>
              <a:buFont typeface="Wingdings" panose="05000000000000000000" pitchFamily="2" charset="2"/>
              <a:buChar char="n"/>
            </a:pPr>
            <a:r>
              <a:rPr lang="cs-CZ" altLang="cs-CZ" sz="2800" b="1" dirty="0">
                <a:solidFill>
                  <a:srgbClr val="CC9900"/>
                </a:solidFill>
                <a:latin typeface="Arial"/>
                <a:cs typeface="Arial" panose="020B0604020202020204" pitchFamily="34" charset="0"/>
              </a:rPr>
              <a:t>Vstup i výstup</a:t>
            </a:r>
            <a:r>
              <a:rPr lang="cs-CZ" altLang="cs-CZ" sz="2800" dirty="0">
                <a:solidFill>
                  <a:srgbClr val="292929"/>
                </a:solidFill>
                <a:latin typeface="Arial"/>
                <a:cs typeface="Arial" panose="020B0604020202020204" pitchFamily="34" charset="0"/>
              </a:rPr>
              <a:t> z odvětví je pro firmu vzhledem k překážkám (daným diferenciací produktu) </a:t>
            </a:r>
            <a:r>
              <a:rPr lang="cs-CZ" altLang="cs-CZ" sz="2800" b="1" dirty="0">
                <a:solidFill>
                  <a:srgbClr val="CC9900"/>
                </a:solidFill>
                <a:latin typeface="Arial"/>
                <a:cs typeface="Arial" panose="020B0604020202020204" pitchFamily="34" charset="0"/>
              </a:rPr>
              <a:t>omezen</a:t>
            </a:r>
            <a:r>
              <a:rPr lang="cs-CZ" altLang="cs-CZ" sz="2800" dirty="0">
                <a:solidFill>
                  <a:srgbClr val="292929"/>
                </a:solidFill>
                <a:latin typeface="Arial"/>
                <a:cs typeface="Arial" panose="020B0604020202020204" pitchFamily="34" charset="0"/>
              </a:rPr>
              <a:t>.</a:t>
            </a:r>
          </a:p>
          <a:p>
            <a:pPr marL="333693" indent="-403225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CC9900"/>
              </a:buClr>
              <a:buSzPct val="70000"/>
              <a:buFont typeface="Wingdings" panose="05000000000000000000" pitchFamily="2" charset="2"/>
              <a:buChar char="n"/>
            </a:pPr>
            <a:r>
              <a:rPr lang="cs-CZ" altLang="cs-CZ" sz="2800" dirty="0">
                <a:solidFill>
                  <a:srgbClr val="292929"/>
                </a:solidFill>
                <a:latin typeface="Arial"/>
                <a:cs typeface="Arial" panose="020B0604020202020204" pitchFamily="34" charset="0"/>
              </a:rPr>
              <a:t>tento typ tržní struktury je považován za žádoucí</a:t>
            </a:r>
          </a:p>
          <a:p>
            <a:pPr marL="333693" indent="-403225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CC9900"/>
              </a:buClr>
              <a:buSzPct val="70000"/>
              <a:buFont typeface="Wingdings" panose="05000000000000000000" pitchFamily="2" charset="2"/>
              <a:buChar char="n"/>
            </a:pPr>
            <a:r>
              <a:rPr lang="cs-CZ" altLang="cs-CZ" sz="2800" dirty="0">
                <a:solidFill>
                  <a:srgbClr val="292929"/>
                </a:solidFill>
                <a:latin typeface="Arial"/>
                <a:cs typeface="Arial" panose="020B0604020202020204" pitchFamily="34" charset="0"/>
              </a:rPr>
              <a:t>firmy nemají podstatnou monopolní sílu → ztráta mrtvé váhy je malá</a:t>
            </a:r>
          </a:p>
        </p:txBody>
      </p:sp>
    </p:spTree>
    <p:extLst>
      <p:ext uri="{BB962C8B-B14F-4D97-AF65-F5344CB8AC3E}">
        <p14:creationId xmlns:p14="http://schemas.microsoft.com/office/powerpoint/2010/main" val="3243693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5" y="1083732"/>
            <a:ext cx="5509628" cy="4690534"/>
          </a:xfrm>
        </p:spPr>
        <p:txBody>
          <a:bodyPr anchor="ctr">
            <a:normAutofit/>
          </a:bodyPr>
          <a:lstStyle/>
          <a:p>
            <a:pPr algn="r"/>
            <a:r>
              <a:rPr lang="cs-CZ" sz="72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B2092-7589-4E59-B6F7-236121FB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081408" cy="4601183"/>
          </a:xfrm>
        </p:spPr>
        <p:txBody>
          <a:bodyPr>
            <a:normAutofit/>
          </a:bodyPr>
          <a:lstStyle/>
          <a:p>
            <a:r>
              <a:rPr lang="cs-CZ" sz="4000" b="1" dirty="0"/>
              <a:t>Obsah problematiky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518A94-06D9-41AF-AE1E-F761B7544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3600" b="1" dirty="0">
                <a:solidFill>
                  <a:schemeClr val="tx1"/>
                </a:solidFill>
              </a:rPr>
              <a:t>Dokonalá konkurence</a:t>
            </a:r>
          </a:p>
          <a:p>
            <a:pPr lvl="1"/>
            <a:r>
              <a:rPr lang="cs-CZ" sz="3200" dirty="0">
                <a:solidFill>
                  <a:schemeClr val="tx1"/>
                </a:solidFill>
              </a:rPr>
              <a:t>bod uzavření firmy a bod zvratu</a:t>
            </a:r>
          </a:p>
          <a:p>
            <a:pPr lvl="1"/>
            <a:r>
              <a:rPr lang="cs-CZ" sz="3200" dirty="0">
                <a:solidFill>
                  <a:schemeClr val="tx1"/>
                </a:solidFill>
              </a:rPr>
              <a:t>nabídky firmy a odvětví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600" b="1" dirty="0">
                <a:solidFill>
                  <a:schemeClr val="tx1"/>
                </a:solidFill>
              </a:rPr>
              <a:t>Nedokonalá konkurence</a:t>
            </a:r>
          </a:p>
          <a:p>
            <a:pPr lvl="1"/>
            <a:r>
              <a:rPr lang="cs-CZ" sz="3000" b="1" dirty="0">
                <a:solidFill>
                  <a:schemeClr val="tx1"/>
                </a:solidFill>
              </a:rPr>
              <a:t>Monopol</a:t>
            </a:r>
          </a:p>
          <a:p>
            <a:pPr lvl="2"/>
            <a:r>
              <a:rPr lang="cs-CZ" sz="2800" dirty="0">
                <a:solidFill>
                  <a:schemeClr val="tx1"/>
                </a:solidFill>
              </a:rPr>
              <a:t>cenová diskriminace a monopolní regulace</a:t>
            </a:r>
          </a:p>
          <a:p>
            <a:pPr lvl="1"/>
            <a:r>
              <a:rPr lang="cs-CZ" sz="3000" b="1" dirty="0">
                <a:solidFill>
                  <a:schemeClr val="tx1"/>
                </a:solidFill>
              </a:rPr>
              <a:t>Oligopol</a:t>
            </a:r>
          </a:p>
          <a:p>
            <a:pPr lvl="1"/>
            <a:r>
              <a:rPr lang="cs-CZ" sz="3000" b="1" dirty="0">
                <a:solidFill>
                  <a:schemeClr val="tx1"/>
                </a:solidFill>
              </a:rPr>
              <a:t>Monopolistická konkurence</a:t>
            </a:r>
          </a:p>
          <a:p>
            <a:pPr lvl="1"/>
            <a:endParaRPr lang="cs-CZ" sz="3000" b="1" dirty="0">
              <a:solidFill>
                <a:schemeClr val="tx1"/>
              </a:solidFill>
            </a:endParaRPr>
          </a:p>
          <a:p>
            <a:r>
              <a:rPr lang="cs-CZ" sz="2800" dirty="0">
                <a:solidFill>
                  <a:schemeClr val="tx1"/>
                </a:solidFill>
              </a:rPr>
              <a:t>Předpoklady modelu a příklady</a:t>
            </a:r>
          </a:p>
          <a:p>
            <a:r>
              <a:rPr lang="cs-CZ" sz="2800" dirty="0">
                <a:solidFill>
                  <a:schemeClr val="tx1"/>
                </a:solidFill>
              </a:rPr>
              <a:t>Efektivnost tržních struktur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Alokační a výrobní efektivnost (neefektivnost)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Náklady mrtvé váhy</a:t>
            </a:r>
          </a:p>
        </p:txBody>
      </p:sp>
    </p:spTree>
    <p:extLst>
      <p:ext uri="{BB962C8B-B14F-4D97-AF65-F5344CB8AC3E}">
        <p14:creationId xmlns:p14="http://schemas.microsoft.com/office/powerpoint/2010/main" val="121211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594AB-09A4-496C-BB30-665CB96FE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82" y="1123837"/>
            <a:ext cx="3325905" cy="4601183"/>
          </a:xfrm>
        </p:spPr>
        <p:txBody>
          <a:bodyPr>
            <a:normAutofit/>
          </a:bodyPr>
          <a:lstStyle/>
          <a:p>
            <a:r>
              <a:rPr lang="cs-CZ" altLang="cs-CZ" sz="4400" b="1" dirty="0"/>
              <a:t>Dokonalá konkurence</a:t>
            </a:r>
            <a:endParaRPr lang="cs-CZ" sz="44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DE68C6-306A-48F8-A5F9-AA1EBA06C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6917" y="259975"/>
            <a:ext cx="8166847" cy="6427695"/>
          </a:xfrm>
        </p:spPr>
        <p:txBody>
          <a:bodyPr anchor="t"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předpoklady modelu</a:t>
            </a:r>
          </a:p>
          <a:p>
            <a:r>
              <a:rPr lang="cs-CZ" sz="2800" dirty="0">
                <a:solidFill>
                  <a:schemeClr val="tx1"/>
                </a:solidFill>
              </a:rPr>
              <a:t>firma je příjemcem ceny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firma rozhoduje jenom o objemu své produkce a o množství vstupů, které hodlá koupit</a:t>
            </a:r>
          </a:p>
          <a:p>
            <a:r>
              <a:rPr lang="cs-CZ" sz="2800" dirty="0">
                <a:solidFill>
                  <a:schemeClr val="tx1"/>
                </a:solidFill>
              </a:rPr>
              <a:t>křivky MR a AR jsou totožné s poptávkovou křivkou (d) po produkci dané firmy, TR je rostoucí přímka: TR=f(Q)</a:t>
            </a:r>
          </a:p>
          <a:p>
            <a:pPr lvl="1"/>
            <a:r>
              <a:rPr lang="pl-PL" sz="2400" dirty="0">
                <a:solidFill>
                  <a:schemeClr val="tx1"/>
                </a:solidFill>
              </a:rPr>
              <a:t>poptávka po produkci každé firmy je dokonale elastická </a:t>
            </a:r>
          </a:p>
          <a:p>
            <a:r>
              <a:rPr lang="cs-CZ" sz="2800" dirty="0">
                <a:solidFill>
                  <a:schemeClr val="tx1"/>
                </a:solidFill>
              </a:rPr>
              <a:t>cílem firmy je maximalizace zisku (MR=MC)</a:t>
            </a:r>
          </a:p>
          <a:p>
            <a:r>
              <a:rPr lang="cs-CZ" sz="2800" dirty="0">
                <a:solidFill>
                  <a:schemeClr val="tx1"/>
                </a:solidFill>
              </a:rPr>
              <a:t>u analýzy firmy je potřeba rozlišovat krátké a dlouhé období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(SR): P &gt; AVC - kritérium průměrných variabilních nákladů (bod uzavření firmy P=AVC)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(LR): tendence k nulovému ekonomickému zisku (rovnost TR a TC → bod zvratu); P = AR = LAC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9471222-165A-4658-A618-3E184DC72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4463"/>
            <a:ext cx="3652832" cy="200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79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0961453E-B0B5-40C4-843A-5B81E9A0BF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015" y="3729316"/>
            <a:ext cx="2938644" cy="142803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1A594AB-09A4-496C-BB30-665CB96FE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82" y="1123837"/>
            <a:ext cx="3325905" cy="4601183"/>
          </a:xfrm>
        </p:spPr>
        <p:txBody>
          <a:bodyPr>
            <a:normAutofit/>
          </a:bodyPr>
          <a:lstStyle/>
          <a:p>
            <a:r>
              <a:rPr lang="pl-PL" altLang="cs-CZ" sz="4000" b="1" dirty="0"/>
              <a:t>Nabídka</a:t>
            </a:r>
            <a:endParaRPr lang="cs-CZ" sz="40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DE68C6-306A-48F8-A5F9-AA1EBA06C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6917" y="259975"/>
            <a:ext cx="8166847" cy="6427695"/>
          </a:xfrm>
        </p:spPr>
        <p:txBody>
          <a:bodyPr anchor="t">
            <a:normAutofit fontScale="70000" lnSpcReduction="20000"/>
          </a:bodyPr>
          <a:lstStyle/>
          <a:p>
            <a:r>
              <a:rPr lang="cs-CZ" sz="3300" b="1" dirty="0">
                <a:solidFill>
                  <a:schemeClr val="tx1"/>
                </a:solidFill>
              </a:rPr>
              <a:t>Individuální nabídky </a:t>
            </a:r>
            <a:r>
              <a:rPr lang="cs-CZ" sz="3300" dirty="0">
                <a:solidFill>
                  <a:schemeClr val="tx1"/>
                </a:solidFill>
              </a:rPr>
              <a:t>firmy tvoří rostoucí část křivky MC</a:t>
            </a:r>
          </a:p>
          <a:p>
            <a:endParaRPr lang="cs-CZ" sz="3300" dirty="0">
              <a:solidFill>
                <a:schemeClr val="tx1"/>
              </a:solidFill>
            </a:endParaRPr>
          </a:p>
          <a:p>
            <a:endParaRPr lang="cs-CZ" sz="3300" dirty="0">
              <a:solidFill>
                <a:schemeClr val="tx1"/>
              </a:solidFill>
            </a:endParaRPr>
          </a:p>
          <a:p>
            <a:endParaRPr lang="cs-CZ" sz="3300" dirty="0">
              <a:solidFill>
                <a:schemeClr val="tx1"/>
              </a:solidFill>
            </a:endParaRPr>
          </a:p>
          <a:p>
            <a:endParaRPr lang="cs-CZ" sz="3300" dirty="0">
              <a:solidFill>
                <a:schemeClr val="tx1"/>
              </a:solidFill>
            </a:endParaRPr>
          </a:p>
          <a:p>
            <a:endParaRPr lang="cs-CZ" sz="3300" dirty="0">
              <a:solidFill>
                <a:schemeClr val="tx1"/>
              </a:solidFill>
            </a:endParaRPr>
          </a:p>
          <a:p>
            <a:r>
              <a:rPr lang="cs-CZ" sz="3300" dirty="0">
                <a:solidFill>
                  <a:schemeClr val="tx1"/>
                </a:solidFill>
              </a:rPr>
              <a:t>křivka nabídky odvětví (</a:t>
            </a:r>
            <a:r>
              <a:rPr lang="cs-CZ" sz="3300" b="1" dirty="0">
                <a:solidFill>
                  <a:schemeClr val="tx1"/>
                </a:solidFill>
              </a:rPr>
              <a:t>tržní nabídka</a:t>
            </a:r>
            <a:r>
              <a:rPr lang="cs-CZ" sz="3300" dirty="0">
                <a:solidFill>
                  <a:schemeClr val="tx1"/>
                </a:solidFill>
              </a:rPr>
              <a:t>)  je dána horizontálním součtem krátkodobých křivek nabídky všech firem v odvětví při jakékoliv ceně.</a:t>
            </a:r>
          </a:p>
          <a:p>
            <a:pPr lvl="1"/>
            <a:r>
              <a:rPr lang="cs-CZ" altLang="cs-CZ" sz="3100" b="1" dirty="0">
                <a:solidFill>
                  <a:schemeClr val="tx1"/>
                </a:solidFill>
              </a:rPr>
              <a:t>hlavní faktory působící změnu tržní nabídky (posun S)</a:t>
            </a:r>
          </a:p>
          <a:p>
            <a:pPr lvl="2"/>
            <a:r>
              <a:rPr lang="cs-CZ" altLang="cs-CZ" sz="3100" dirty="0">
                <a:solidFill>
                  <a:schemeClr val="tx1"/>
                </a:solidFill>
                <a:cs typeface="Arial" panose="020B0604020202020204" pitchFamily="34" charset="0"/>
              </a:rPr>
              <a:t>změny cen vstupů</a:t>
            </a:r>
          </a:p>
          <a:p>
            <a:pPr lvl="2"/>
            <a:r>
              <a:rPr lang="cs-CZ" altLang="cs-CZ" sz="3100" dirty="0">
                <a:solidFill>
                  <a:schemeClr val="tx1"/>
                </a:solidFill>
                <a:cs typeface="Arial" panose="020B0604020202020204" pitchFamily="34" charset="0"/>
              </a:rPr>
              <a:t>změny technologií</a:t>
            </a:r>
          </a:p>
          <a:p>
            <a:pPr lvl="2"/>
            <a:r>
              <a:rPr lang="cs-CZ" altLang="cs-CZ" sz="3100" dirty="0">
                <a:solidFill>
                  <a:schemeClr val="tx1"/>
                </a:solidFill>
                <a:cs typeface="Arial" panose="020B0604020202020204" pitchFamily="34" charset="0"/>
              </a:rPr>
              <a:t>očekávání výrobců </a:t>
            </a:r>
          </a:p>
          <a:p>
            <a:pPr lvl="2"/>
            <a:r>
              <a:rPr lang="cs-CZ" altLang="cs-CZ" sz="3100" dirty="0">
                <a:solidFill>
                  <a:schemeClr val="tx1"/>
                </a:solidFill>
                <a:cs typeface="Arial" panose="020B0604020202020204" pitchFamily="34" charset="0"/>
              </a:rPr>
              <a:t>změna počtu firem v odvětví</a:t>
            </a:r>
          </a:p>
          <a:p>
            <a:r>
              <a:rPr lang="cs-CZ" altLang="cs-CZ" sz="3300" dirty="0">
                <a:solidFill>
                  <a:schemeClr val="tx1"/>
                </a:solidFill>
                <a:cs typeface="Arial" panose="020B0604020202020204" pitchFamily="34" charset="0"/>
              </a:rPr>
              <a:t>křivka nabídky celého dokonale konkurenčního odvětví v dlouhém období (LIS)</a:t>
            </a:r>
          </a:p>
          <a:p>
            <a:pPr lvl="1"/>
            <a:r>
              <a:rPr lang="cs-CZ" altLang="cs-CZ" sz="3300" dirty="0">
                <a:solidFill>
                  <a:schemeClr val="tx1"/>
                </a:solidFill>
                <a:cs typeface="Arial" panose="020B0604020202020204" pitchFamily="34" charset="0"/>
              </a:rPr>
              <a:t>soubor dlouhodobých rovnovážných bodů odvětví, vznikající v průsečících posunující se poptávkové křivky a krátkodobých křivek nabídky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72C5779-E398-48CE-8942-93C4F5603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8849" y="576710"/>
            <a:ext cx="5503306" cy="195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797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594AB-09A4-496C-BB30-665CB96FE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82" y="1123837"/>
            <a:ext cx="3325905" cy="4601183"/>
          </a:xfrm>
        </p:spPr>
        <p:txBody>
          <a:bodyPr>
            <a:normAutofit/>
          </a:bodyPr>
          <a:lstStyle/>
          <a:p>
            <a:r>
              <a:rPr lang="pl-PL" altLang="cs-CZ" sz="4000" b="1" dirty="0"/>
              <a:t>Efektivnost mechanismu        dokonalé konkurence</a:t>
            </a:r>
            <a:endParaRPr lang="cs-CZ" sz="40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DE68C6-306A-48F8-A5F9-AA1EBA06C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6917" y="708212"/>
            <a:ext cx="8166847" cy="5979458"/>
          </a:xfrm>
        </p:spPr>
        <p:txBody>
          <a:bodyPr anchor="t">
            <a:normAutofit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Výrobní efektivnost: </a:t>
            </a:r>
            <a:r>
              <a:rPr lang="cs-CZ" sz="2800" dirty="0">
                <a:solidFill>
                  <a:schemeClr val="tx1"/>
                </a:solidFill>
              </a:rPr>
              <a:t>výstup je vyroben s min. náklady.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Volným pohybem firem mezi odvětvími vede firmy k produkci výstupu kde jsou LAC min.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Výstup odvětví je také vyráběn s min. LAC.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Alokační efektivnost: </a:t>
            </a:r>
            <a:r>
              <a:rPr lang="cs-CZ" sz="2800" dirty="0">
                <a:solidFill>
                  <a:schemeClr val="tx1"/>
                </a:solidFill>
              </a:rPr>
              <a:t>firmy vyrábějí takový výstup, který si spotřebitelé nejvíce přejí.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Odpověď v křivkách nabídky (P=MC, min. LAC) a poptávky (P=MU).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V bodě dotyku se MC=MU, resp. MC=P, při rovnovážné ceně a množství jsou stejné náklady firmy na výrobu poslední jednotky a užitek, který plyne spotřebiteli ze spotřeby poslední jednotky → ekonomika je ve stavu alokační efektivnosti.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987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8" y="1123837"/>
            <a:ext cx="3347941" cy="4633019"/>
          </a:xfrm>
        </p:spPr>
        <p:txBody>
          <a:bodyPr>
            <a:normAutofit/>
          </a:bodyPr>
          <a:lstStyle/>
          <a:p>
            <a:r>
              <a:rPr lang="cs-CZ" sz="4800" b="1" dirty="0"/>
              <a:t>Nedokonalá konkurence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6729" y="153391"/>
            <a:ext cx="8237498" cy="6551218"/>
          </a:xfrm>
        </p:spPr>
        <p:txBody>
          <a:bodyPr anchor="t">
            <a:normAutofit/>
          </a:bodyPr>
          <a:lstStyle/>
          <a:p>
            <a:r>
              <a:rPr lang="cs-CZ" sz="2600" dirty="0">
                <a:solidFill>
                  <a:schemeClr val="tx1"/>
                </a:solidFill>
              </a:rPr>
              <a:t>Předpoklady nedokonalé konkurence….</a:t>
            </a:r>
          </a:p>
          <a:p>
            <a:r>
              <a:rPr lang="pl-PL" sz="2600" dirty="0">
                <a:solidFill>
                  <a:schemeClr val="tx1"/>
                </a:solidFill>
              </a:rPr>
              <a:t>firma v nedokonalé konkurenci rozhoduje jak o objemu produkce, tak o její ceně, poptávka má záporný sklon</a:t>
            </a:r>
          </a:p>
          <a:p>
            <a:r>
              <a:rPr lang="cs-CZ" sz="2600" dirty="0">
                <a:solidFill>
                  <a:schemeClr val="tx1"/>
                </a:solidFill>
              </a:rPr>
              <a:t>mezní příjem i mezní náklady jsou obvykle nižší, než je cena produkce (MC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P)</a:t>
            </a:r>
            <a:endParaRPr lang="cs-CZ" sz="2600" dirty="0">
              <a:solidFill>
                <a:schemeClr val="tx1"/>
              </a:solidFill>
            </a:endParaRPr>
          </a:p>
          <a:p>
            <a:r>
              <a:rPr lang="cs-CZ" sz="2600" dirty="0">
                <a:solidFill>
                  <a:schemeClr val="tx1"/>
                </a:solidFill>
              </a:rPr>
              <a:t>příčinou vzniku nedokonalé konkurence je existence tržní síly firem – firma může stanovit cenu výše než má MC, což je dáno: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výlučným vlastnictvím výrobních faktorů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rostoucími výnosy z rozsahu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držením patentů, licencí, koncesí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nedokonalými informacemi na trhu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stáním rozhodnutím</a:t>
            </a:r>
          </a:p>
          <a:p>
            <a:pPr lvl="0">
              <a:buClr>
                <a:srgbClr val="A9A57C"/>
              </a:buClr>
            </a:pPr>
            <a:r>
              <a:rPr lang="cs-CZ" sz="2800" dirty="0">
                <a:solidFill>
                  <a:srgbClr val="2F2B20"/>
                </a:solidFill>
              </a:rPr>
              <a:t>Velikost tržní síly - </a:t>
            </a:r>
            <a:r>
              <a:rPr lang="cs-CZ" sz="2800" b="1" dirty="0" err="1">
                <a:solidFill>
                  <a:srgbClr val="C89F5D">
                    <a:lumMod val="50000"/>
                  </a:srgbClr>
                </a:solidFill>
              </a:rPr>
              <a:t>Lernerův</a:t>
            </a:r>
            <a:r>
              <a:rPr lang="cs-CZ" sz="2800" b="1" dirty="0">
                <a:solidFill>
                  <a:srgbClr val="C89F5D">
                    <a:lumMod val="50000"/>
                  </a:srgbClr>
                </a:solidFill>
              </a:rPr>
              <a:t> index: </a:t>
            </a:r>
            <a:r>
              <a:rPr lang="cs-CZ" sz="2800" dirty="0">
                <a:solidFill>
                  <a:srgbClr val="2F2B20"/>
                </a:solidFill>
              </a:rPr>
              <a:t>I</a:t>
            </a:r>
            <a:r>
              <a:rPr lang="cs-CZ" sz="2800" baseline="-25000" dirty="0">
                <a:solidFill>
                  <a:srgbClr val="2F2B20"/>
                </a:solidFill>
              </a:rPr>
              <a:t>L</a:t>
            </a:r>
            <a:r>
              <a:rPr lang="cs-CZ" sz="2800" dirty="0">
                <a:solidFill>
                  <a:srgbClr val="2F2B20"/>
                </a:solidFill>
              </a:rPr>
              <a:t> = (P-MC)/P</a:t>
            </a:r>
          </a:p>
          <a:p>
            <a:r>
              <a:rPr lang="cs-CZ" sz="2600" dirty="0">
                <a:solidFill>
                  <a:schemeClr val="tx1"/>
                </a:solidFill>
              </a:rPr>
              <a:t>Podoby NK: Monopol; Oligopol; Monopolní konkurence</a:t>
            </a:r>
          </a:p>
        </p:txBody>
      </p:sp>
    </p:spTree>
    <p:extLst>
      <p:ext uri="{BB962C8B-B14F-4D97-AF65-F5344CB8AC3E}">
        <p14:creationId xmlns:p14="http://schemas.microsoft.com/office/powerpoint/2010/main" val="3318821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8" y="1123837"/>
            <a:ext cx="3288667" cy="4633019"/>
          </a:xfrm>
        </p:spPr>
        <p:txBody>
          <a:bodyPr>
            <a:normAutofit/>
          </a:bodyPr>
          <a:lstStyle/>
          <a:p>
            <a:r>
              <a:rPr lang="cs-CZ" sz="4800" b="1" dirty="0"/>
              <a:t>1) Monopol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7455" y="209800"/>
            <a:ext cx="8444693" cy="6648200"/>
          </a:xfrm>
        </p:spPr>
        <p:txBody>
          <a:bodyPr anchor="t">
            <a:normAutofit lnSpcReduction="10000"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jediný výrobce v daném odvětví</a:t>
            </a:r>
            <a:r>
              <a:rPr lang="cs-CZ" sz="2800" dirty="0">
                <a:solidFill>
                  <a:schemeClr val="tx1"/>
                </a:solidFill>
              </a:rPr>
              <a:t>, produkuje výstup, který nemá žádné blízké substituty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výstup monopolu je také výstupem celého odvětví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totožnost individuální a tržní poptávkové křivky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nezávislost monopolu při svém rozhodování (nemá žádné konkurenty). Činnost monopolu je tak ovlivněna pouze poptávkou po jeho produkci.</a:t>
            </a:r>
          </a:p>
          <a:p>
            <a:r>
              <a:rPr lang="cs-CZ" sz="2800" dirty="0">
                <a:solidFill>
                  <a:schemeClr val="tx1"/>
                </a:solidFill>
              </a:rPr>
              <a:t>TYPY: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Čistý monopol (výrobek nemá ani vzdálený substitut)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Přirozený monopol (síťová odvětví; dosahuje úspor z rozsahu bez ohledu na to, jak velký výstup vyrábí; křivka průměrných dlouhodobých nákladů daného výrobce je klesající.)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Administrativní monopol (rozhodnutím státu)</a:t>
            </a:r>
          </a:p>
          <a:p>
            <a:pPr lvl="1"/>
            <a:r>
              <a:rPr lang="cs-CZ" sz="2400" dirty="0" err="1">
                <a:solidFill>
                  <a:schemeClr val="tx1"/>
                </a:solidFill>
              </a:rPr>
              <a:t>Monopson</a:t>
            </a:r>
            <a:r>
              <a:rPr lang="cs-CZ" sz="2400" dirty="0">
                <a:solidFill>
                  <a:schemeClr val="tx1"/>
                </a:solidFill>
              </a:rPr>
              <a:t> (monopol na straně poptávky)</a:t>
            </a:r>
          </a:p>
          <a:p>
            <a:r>
              <a:rPr lang="cs-CZ" sz="2600" dirty="0">
                <a:solidFill>
                  <a:schemeClr val="tx1"/>
                </a:solidFill>
              </a:rPr>
              <a:t>u monopolu nerozlišuje krátké a dlouhé období</a:t>
            </a:r>
          </a:p>
          <a:p>
            <a:r>
              <a:rPr lang="cs-CZ" sz="2600" dirty="0">
                <a:solidFill>
                  <a:schemeClr val="tx1"/>
                </a:solidFill>
              </a:rPr>
              <a:t>cenová diskriminace a regulace monopolu</a:t>
            </a:r>
          </a:p>
        </p:txBody>
      </p:sp>
    </p:spTree>
    <p:extLst>
      <p:ext uri="{BB962C8B-B14F-4D97-AF65-F5344CB8AC3E}">
        <p14:creationId xmlns:p14="http://schemas.microsoft.com/office/powerpoint/2010/main" val="2803973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11361"/>
            <a:ext cx="3491345" cy="4633019"/>
          </a:xfrm>
        </p:spPr>
        <p:txBody>
          <a:bodyPr>
            <a:normAutofit/>
          </a:bodyPr>
          <a:lstStyle/>
          <a:p>
            <a:r>
              <a:rPr lang="cs-CZ" sz="4400" b="1" dirty="0"/>
              <a:t>Efektivnost monopolu, resp. nedokonalé konkurence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7454" y="0"/>
            <a:ext cx="8580581" cy="4267200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výrobní efektivnost </a:t>
            </a:r>
            <a:r>
              <a:rPr lang="cs-CZ" sz="2800" dirty="0">
                <a:solidFill>
                  <a:schemeClr val="tx1"/>
                </a:solidFill>
              </a:rPr>
              <a:t>= situace, kdy firmy produkují takový rozsah produkce, při kterém jsou minimalizovány dlouhodobé průměrné náklady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monopol, oligopol a monopolní konkurence neprodukují na úrovni nejnižších průměrných nákladů, jsou tedy výrobně neefektivní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alokační efektivnost </a:t>
            </a:r>
            <a:r>
              <a:rPr lang="cs-CZ" sz="2800" dirty="0">
                <a:solidFill>
                  <a:schemeClr val="tx1"/>
                </a:solidFill>
              </a:rPr>
              <a:t>= množství vyrobené produkce odpovídá množství, které je poptáváno. 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tržní struktury nedokonalé konkurence jsou také alokačně neefektivní (MC&lt;P)</a:t>
            </a:r>
          </a:p>
          <a:p>
            <a:r>
              <a:rPr lang="cs-CZ" sz="3000" b="1" dirty="0">
                <a:solidFill>
                  <a:schemeClr val="accent5">
                    <a:lumMod val="50000"/>
                  </a:schemeClr>
                </a:solidFill>
              </a:rPr>
              <a:t>náklady (ztráty) mrtvé váhy </a:t>
            </a:r>
            <a:r>
              <a:rPr lang="cs-CZ" sz="3000" dirty="0"/>
              <a:t>vyjadřují produkci, která nebyla vzhledem k podmínkám nedokonalé konkurence vyrobena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9D33C38-CECF-4D91-AFD9-2C1EA17C5EE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073" y="3777673"/>
            <a:ext cx="6816436" cy="30803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9437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41" y="772855"/>
            <a:ext cx="3347941" cy="4633019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2)</a:t>
            </a:r>
            <a:br>
              <a:rPr lang="cs-CZ" sz="4800" b="1" dirty="0"/>
            </a:br>
            <a:r>
              <a:rPr lang="cs-CZ" sz="4800" b="1" dirty="0"/>
              <a:t>Oligopol a jeho typy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A191BE1-D4D0-4866-8210-8F3744813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8982" y="32326"/>
            <a:ext cx="8617527" cy="6825674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tržní struktura charakteristická relativně malým množstvím firem a jejich </a:t>
            </a:r>
            <a:r>
              <a:rPr lang="cs-CZ" sz="2800" b="1" dirty="0">
                <a:solidFill>
                  <a:schemeClr val="tx1"/>
                </a:solidFill>
              </a:rPr>
              <a:t>vzájemnou rozhodovací závislostí </a:t>
            </a:r>
            <a:r>
              <a:rPr lang="cs-CZ" sz="2800" dirty="0">
                <a:solidFill>
                  <a:schemeClr val="tx1"/>
                </a:solidFill>
              </a:rPr>
              <a:t>spojenou s nutností strategického rozhodování</a:t>
            </a:r>
          </a:p>
          <a:p>
            <a:r>
              <a:rPr lang="cs-CZ" sz="2800" dirty="0">
                <a:solidFill>
                  <a:schemeClr val="tx1"/>
                </a:solidFill>
              </a:rPr>
              <a:t>charakter vyráběného objemu výstupu může být jak </a:t>
            </a:r>
            <a:r>
              <a:rPr lang="cs-CZ" sz="2800" b="1" dirty="0">
                <a:solidFill>
                  <a:schemeClr val="tx1"/>
                </a:solidFill>
              </a:rPr>
              <a:t>homogenní, tak diferencovaný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oligopolní </a:t>
            </a:r>
            <a:r>
              <a:rPr lang="cs-CZ" sz="2900" b="1" dirty="0">
                <a:solidFill>
                  <a:schemeClr val="tx1"/>
                </a:solidFill>
              </a:rPr>
              <a:t>struktura je efektivnější než monopol</a:t>
            </a:r>
          </a:p>
          <a:p>
            <a:pPr marL="0" indent="0">
              <a:buNone/>
            </a:pPr>
            <a:endParaRPr lang="cs-CZ" sz="2900" b="1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600" dirty="0">
                <a:solidFill>
                  <a:schemeClr val="tx1"/>
                </a:solidFill>
              </a:rPr>
              <a:t>Čistý oligopol (homogenní produkt – ocel, ropa)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600" dirty="0">
                <a:solidFill>
                  <a:schemeClr val="tx1"/>
                </a:solidFill>
              </a:rPr>
              <a:t>Diferencovaný oligopol (diferencovaný produkt – automobily, tabákový průmysl)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600" dirty="0">
                <a:solidFill>
                  <a:schemeClr val="tx1"/>
                </a:solidFill>
              </a:rPr>
              <a:t>Duopol (produkt v odvětví vyrábějí jen dvě firmy, </a:t>
            </a:r>
            <a:r>
              <a:rPr lang="cs-CZ" sz="2600" dirty="0" err="1">
                <a:solidFill>
                  <a:schemeClr val="tx1"/>
                </a:solidFill>
              </a:rPr>
              <a:t>Courtonův</a:t>
            </a:r>
            <a:r>
              <a:rPr lang="cs-CZ" sz="2600" dirty="0">
                <a:solidFill>
                  <a:schemeClr val="tx1"/>
                </a:solidFill>
              </a:rPr>
              <a:t> model)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600" dirty="0">
                <a:solidFill>
                  <a:schemeClr val="tx1"/>
                </a:solidFill>
              </a:rPr>
              <a:t>Oligopol s dominantní firmou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600" dirty="0">
                <a:solidFill>
                  <a:schemeClr val="tx1"/>
                </a:solidFill>
              </a:rPr>
              <a:t>Koluzivní oligopol (smluvní oligopol = situace, kdy v odvětví existuje několik velkých firem, které spolu uzavírají dohody o cenách a rozdělení trhu)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600" dirty="0">
                <a:solidFill>
                  <a:schemeClr val="tx1"/>
                </a:solidFill>
              </a:rPr>
              <a:t>kartel - smluvní oligopol, který vzniká na bázi tajných dohod</a:t>
            </a:r>
          </a:p>
        </p:txBody>
      </p:sp>
    </p:spTree>
    <p:extLst>
      <p:ext uri="{BB962C8B-B14F-4D97-AF65-F5344CB8AC3E}">
        <p14:creationId xmlns:p14="http://schemas.microsoft.com/office/powerpoint/2010/main" val="2154817982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853</Words>
  <Application>Microsoft Office PowerPoint</Application>
  <PresentationFormat>Širokoúhlá obrazovka</PresentationFormat>
  <Paragraphs>107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Wingdings 2</vt:lpstr>
      <vt:lpstr>Rámeček</vt:lpstr>
      <vt:lpstr>Mikroekonomie 2+1, NPMKB  Volba výstupu firmy v dokonale a nedokonale konkurenčním tržním prostředí</vt:lpstr>
      <vt:lpstr>Obsah problematiky</vt:lpstr>
      <vt:lpstr>Dokonalá konkurence</vt:lpstr>
      <vt:lpstr>Nabídka</vt:lpstr>
      <vt:lpstr>Efektivnost mechanismu        dokonalé konkurence</vt:lpstr>
      <vt:lpstr>Nedokonalá konkurence</vt:lpstr>
      <vt:lpstr>1) Monopol</vt:lpstr>
      <vt:lpstr>Efektivnost monopolu, resp. nedokonalé konkurence</vt:lpstr>
      <vt:lpstr>2) Oligopol a jeho typy</vt:lpstr>
      <vt:lpstr>3) Monopoli-stická (monopolní) konkurence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tur0001</cp:lastModifiedBy>
  <cp:revision>96</cp:revision>
  <cp:lastPrinted>2019-09-04T11:02:17Z</cp:lastPrinted>
  <dcterms:created xsi:type="dcterms:W3CDTF">2019-08-09T18:58:20Z</dcterms:created>
  <dcterms:modified xsi:type="dcterms:W3CDTF">2019-12-04T09:30:37Z</dcterms:modified>
</cp:coreProperties>
</file>