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handoutMasterIdLst>
    <p:handoutMasterId r:id="rId13"/>
  </p:handoutMasterIdLst>
  <p:sldIdLst>
    <p:sldId id="256" r:id="rId2"/>
    <p:sldId id="280" r:id="rId3"/>
    <p:sldId id="295" r:id="rId4"/>
    <p:sldId id="299" r:id="rId5"/>
    <p:sldId id="297" r:id="rId6"/>
    <p:sldId id="296" r:id="rId7"/>
    <p:sldId id="311" r:id="rId8"/>
    <p:sldId id="304" r:id="rId9"/>
    <p:sldId id="306" r:id="rId10"/>
    <p:sldId id="307" r:id="rId11"/>
    <p:sldId id="261"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138"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0467D7E-0490-41AC-9754-96AF99EAA0B9}" type="datetimeFigureOut">
              <a:rPr lang="cs-CZ" smtClean="0"/>
              <a:t>04.12.2019</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D0AB08E-C68C-4441-AFE8-B215937F50F7}" type="slidenum">
              <a:rPr lang="cs-CZ" smtClean="0"/>
              <a:t>‹#›</a:t>
            </a:fld>
            <a:endParaRPr lang="cs-CZ"/>
          </a:p>
        </p:txBody>
      </p:sp>
    </p:spTree>
    <p:extLst>
      <p:ext uri="{BB962C8B-B14F-4D97-AF65-F5344CB8AC3E}">
        <p14:creationId xmlns:p14="http://schemas.microsoft.com/office/powerpoint/2010/main" val="4796980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cs-CZ"/>
              <a:t>Kliknutím lze upravit styl.</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34626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87840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55871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39533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5586B75A-687E-405C-8A0B-8D00578BA2C3}" type="datetimeFigureOut">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3932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12/4/2019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76114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12/4/2019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34614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a:t>Kliknutím lze upravit styl.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12/4/2019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3899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36852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cs-CZ"/>
              <a:t>Kliknutím lze upravit styl.</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8" name="Date Placeholder 7"/>
          <p:cNvSpPr>
            <a:spLocks noGrp="1"/>
          </p:cNvSpPr>
          <p:nvPr>
            <p:ph type="dt" sz="half" idx="10"/>
          </p:nvPr>
        </p:nvSpPr>
        <p:spPr/>
        <p:txBody>
          <a:bodyPr/>
          <a:lstStyle/>
          <a:p>
            <a:fld id="{5586B75A-687E-405C-8A0B-8D00578BA2C3}" type="datetimeFigureOut">
              <a:rPr lang="en-US" smtClean="0"/>
              <a:pPr/>
              <a:t>12/4/2019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60530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cs-CZ"/>
              <a:t>Kliknutím lze upravit styl.</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8" name="Date Placeholder 7"/>
          <p:cNvSpPr>
            <a:spLocks noGrp="1"/>
          </p:cNvSpPr>
          <p:nvPr>
            <p:ph type="dt" sz="half" idx="10"/>
          </p:nvPr>
        </p:nvSpPr>
        <p:spPr/>
        <p:txBody>
          <a:bodyPr/>
          <a:lstStyle/>
          <a:p>
            <a:fld id="{5586B75A-687E-405C-8A0B-8D00578BA2C3}" type="datetimeFigureOut">
              <a:rPr lang="en-US" smtClean="0"/>
              <a:pPr/>
              <a:t>12/4/2019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0056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12/4/2019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4386354"/>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EB472E-7CA6-4C2D-81E9-CD39A44F0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E0A0486-F672-4FEF-A0A9-E6C3B7E3A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3289875" cy="5334001"/>
          </a:xfrm>
          <a:prstGeom prst="rect">
            <a:avLst/>
          </a:prstGeom>
          <a:solidFill>
            <a:srgbClr val="C8C8C8">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89BC21-5566-4B70-91EA-44B4299CB3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11870" y="761999"/>
            <a:ext cx="8790301" cy="3810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13DC3DE2-B30B-4A94-BF06-430988550C95}"/>
              </a:ext>
            </a:extLst>
          </p:cNvPr>
          <p:cNvSpPr>
            <a:spLocks noGrp="1"/>
          </p:cNvSpPr>
          <p:nvPr>
            <p:ph type="ctrTitle"/>
          </p:nvPr>
        </p:nvSpPr>
        <p:spPr>
          <a:xfrm>
            <a:off x="3411870" y="1298448"/>
            <a:ext cx="8780130" cy="3064237"/>
          </a:xfrm>
        </p:spPr>
        <p:txBody>
          <a:bodyPr anchor="b">
            <a:normAutofit fontScale="90000"/>
          </a:bodyPr>
          <a:lstStyle/>
          <a:p>
            <a:r>
              <a:rPr lang="cs-CZ" sz="8000" b="1" dirty="0"/>
              <a:t>Mikroekonomie</a:t>
            </a:r>
            <a:br>
              <a:rPr lang="cs-CZ" sz="5300" dirty="0"/>
            </a:br>
            <a:r>
              <a:rPr lang="cs-CZ" sz="5300" dirty="0"/>
              <a:t>2+1, NPMKB</a:t>
            </a:r>
            <a:br>
              <a:rPr lang="cs-CZ" sz="5300" dirty="0"/>
            </a:br>
            <a:br>
              <a:rPr lang="cs-CZ" sz="3100" dirty="0"/>
            </a:br>
            <a:r>
              <a:rPr lang="cs-CZ" sz="5300" b="1" dirty="0">
                <a:solidFill>
                  <a:schemeClr val="accent2">
                    <a:lumMod val="50000"/>
                  </a:schemeClr>
                </a:solidFill>
              </a:rPr>
              <a:t>Trh výrobních </a:t>
            </a:r>
            <a:r>
              <a:rPr lang="cs-CZ" sz="5300" b="1">
                <a:solidFill>
                  <a:schemeClr val="accent2">
                    <a:lumMod val="50000"/>
                  </a:schemeClr>
                </a:solidFill>
              </a:rPr>
              <a:t>faktorů </a:t>
            </a:r>
            <a:br>
              <a:rPr lang="cs-CZ" sz="5300" b="1">
                <a:solidFill>
                  <a:schemeClr val="accent2">
                    <a:lumMod val="50000"/>
                  </a:schemeClr>
                </a:solidFill>
              </a:rPr>
            </a:br>
            <a:r>
              <a:rPr lang="cs-CZ" sz="5300" b="1">
                <a:solidFill>
                  <a:schemeClr val="accent2">
                    <a:lumMod val="50000"/>
                  </a:schemeClr>
                </a:solidFill>
              </a:rPr>
              <a:t>- půda</a:t>
            </a:r>
            <a:r>
              <a:rPr lang="cs-CZ" sz="5300" b="1" dirty="0">
                <a:solidFill>
                  <a:schemeClr val="accent2">
                    <a:lumMod val="50000"/>
                  </a:schemeClr>
                </a:solidFill>
              </a:rPr>
              <a:t>, práce</a:t>
            </a:r>
            <a:r>
              <a:rPr lang="cs-CZ" sz="5300" b="1">
                <a:solidFill>
                  <a:schemeClr val="accent2">
                    <a:lumMod val="50000"/>
                  </a:schemeClr>
                </a:solidFill>
              </a:rPr>
              <a:t>, kapitál</a:t>
            </a:r>
            <a:endParaRPr lang="cs-CZ" sz="6000" b="1" dirty="0">
              <a:solidFill>
                <a:schemeClr val="accent2">
                  <a:lumMod val="50000"/>
                </a:schemeClr>
              </a:solidFill>
            </a:endParaRPr>
          </a:p>
        </p:txBody>
      </p:sp>
      <p:sp>
        <p:nvSpPr>
          <p:cNvPr id="14" name="Rectangle 13">
            <a:extLst>
              <a:ext uri="{FF2B5EF4-FFF2-40B4-BE49-F238E27FC236}">
                <a16:creationId xmlns:a16="http://schemas.microsoft.com/office/drawing/2014/main" id="{7F1FCE6A-97BC-41EB-809A-50936E0F9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00889" y="4684418"/>
            <a:ext cx="8801282" cy="1411582"/>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odnadpis 2">
            <a:extLst>
              <a:ext uri="{FF2B5EF4-FFF2-40B4-BE49-F238E27FC236}">
                <a16:creationId xmlns:a16="http://schemas.microsoft.com/office/drawing/2014/main" id="{4E689239-7EEA-430F-BDDA-0BCCA2E4835A}"/>
              </a:ext>
            </a:extLst>
          </p:cNvPr>
          <p:cNvSpPr>
            <a:spLocks noGrp="1"/>
          </p:cNvSpPr>
          <p:nvPr>
            <p:ph type="subTitle" idx="1"/>
          </p:nvPr>
        </p:nvSpPr>
        <p:spPr>
          <a:xfrm>
            <a:off x="3722622" y="5006151"/>
            <a:ext cx="7187529" cy="768116"/>
          </a:xfrm>
        </p:spPr>
        <p:txBody>
          <a:bodyPr anchor="t">
            <a:normAutofit/>
          </a:bodyPr>
          <a:lstStyle/>
          <a:p>
            <a:r>
              <a:rPr lang="cs-CZ" sz="4000" b="1" dirty="0">
                <a:solidFill>
                  <a:schemeClr val="accent5">
                    <a:lumMod val="60000"/>
                    <a:lumOff val="40000"/>
                  </a:schemeClr>
                </a:solidFill>
              </a:rPr>
              <a:t>Ing. Kamila Turečková, Ph.D.</a:t>
            </a:r>
          </a:p>
        </p:txBody>
      </p:sp>
      <p:sp>
        <p:nvSpPr>
          <p:cNvPr id="4" name="Obdélník 3">
            <a:extLst>
              <a:ext uri="{FF2B5EF4-FFF2-40B4-BE49-F238E27FC236}">
                <a16:creationId xmlns:a16="http://schemas.microsoft.com/office/drawing/2014/main" id="{52F0B0B3-991B-43B6-A40E-9256F3D2E35F}"/>
              </a:ext>
            </a:extLst>
          </p:cNvPr>
          <p:cNvSpPr/>
          <p:nvPr/>
        </p:nvSpPr>
        <p:spPr>
          <a:xfrm>
            <a:off x="549134" y="3249416"/>
            <a:ext cx="2400543" cy="1000851"/>
          </a:xfrm>
          <a:prstGeom prst="rect">
            <a:avLst/>
          </a:prstGeom>
        </p:spPr>
        <p:txBody>
          <a:bodyPr wrap="square">
            <a:spAutoFit/>
          </a:bodyPr>
          <a:lstStyle/>
          <a:p>
            <a:pPr lvl="0" defTabSz="914400">
              <a:lnSpc>
                <a:spcPct val="80000"/>
              </a:lnSpc>
              <a:defRPr/>
            </a:pPr>
            <a:r>
              <a:rPr lang="cs-CZ" sz="7200" b="1" kern="0">
                <a:solidFill>
                  <a:schemeClr val="accent5">
                    <a:lumMod val="50000"/>
                  </a:schemeClr>
                </a:solidFill>
              </a:rPr>
              <a:t>8/8</a:t>
            </a:r>
            <a:endParaRPr lang="cs-CZ" sz="7200" kern="0" dirty="0">
              <a:solidFill>
                <a:schemeClr val="accent5">
                  <a:lumMod val="50000"/>
                </a:schemeClr>
              </a:solidFill>
            </a:endParaRPr>
          </a:p>
        </p:txBody>
      </p:sp>
      <p:sp>
        <p:nvSpPr>
          <p:cNvPr id="9" name="Obdélník 8">
            <a:extLst>
              <a:ext uri="{FF2B5EF4-FFF2-40B4-BE49-F238E27FC236}">
                <a16:creationId xmlns:a16="http://schemas.microsoft.com/office/drawing/2014/main" id="{A035DAF0-844D-4D86-B01F-2E65269EE636}"/>
              </a:ext>
            </a:extLst>
          </p:cNvPr>
          <p:cNvSpPr/>
          <p:nvPr/>
        </p:nvSpPr>
        <p:spPr>
          <a:xfrm>
            <a:off x="141823" y="5006151"/>
            <a:ext cx="2807854" cy="1200329"/>
          </a:xfrm>
          <a:prstGeom prst="rect">
            <a:avLst/>
          </a:prstGeom>
        </p:spPr>
        <p:txBody>
          <a:bodyPr wrap="square">
            <a:spAutoFit/>
          </a:bodyPr>
          <a:lstStyle/>
          <a:p>
            <a:r>
              <a:rPr lang="cs-CZ" sz="3600" b="1" dirty="0">
                <a:solidFill>
                  <a:schemeClr val="accent2">
                    <a:lumMod val="50000"/>
                  </a:schemeClr>
                </a:solidFill>
              </a:rPr>
              <a:t>Manažerská informatika</a:t>
            </a:r>
            <a:endParaRPr lang="cs-CZ" sz="3600" dirty="0">
              <a:solidFill>
                <a:schemeClr val="accent2">
                  <a:lumMod val="50000"/>
                </a:schemeClr>
              </a:solidFill>
            </a:endParaRPr>
          </a:p>
        </p:txBody>
      </p:sp>
    </p:spTree>
    <p:extLst>
      <p:ext uri="{BB962C8B-B14F-4D97-AF65-F5344CB8AC3E}">
        <p14:creationId xmlns:p14="http://schemas.microsoft.com/office/powerpoint/2010/main" val="1119413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E1A68E-1B64-4C00-81CD-C7C39032A8CA}"/>
              </a:ext>
            </a:extLst>
          </p:cNvPr>
          <p:cNvSpPr>
            <a:spLocks noGrp="1"/>
          </p:cNvSpPr>
          <p:nvPr>
            <p:ph type="title"/>
          </p:nvPr>
        </p:nvSpPr>
        <p:spPr>
          <a:xfrm>
            <a:off x="160555" y="0"/>
            <a:ext cx="3035226" cy="6714836"/>
          </a:xfrm>
        </p:spPr>
        <p:txBody>
          <a:bodyPr>
            <a:noAutofit/>
          </a:bodyPr>
          <a:lstStyle/>
          <a:p>
            <a:r>
              <a:rPr lang="pl-PL" sz="4400" dirty="0">
                <a:solidFill>
                  <a:schemeClr val="bg1"/>
                </a:solidFill>
              </a:rPr>
              <a:t>Časová hodnota peněz a úroková míra a hodnocení investic</a:t>
            </a:r>
            <a:endParaRPr lang="cs-CZ" sz="4400" dirty="0">
              <a:solidFill>
                <a:schemeClr val="bg1"/>
              </a:solidFill>
            </a:endParaRPr>
          </a:p>
        </p:txBody>
      </p:sp>
      <mc:AlternateContent xmlns:mc="http://schemas.openxmlformats.org/markup-compatibility/2006" xmlns:a14="http://schemas.microsoft.com/office/drawing/2010/main">
        <mc:Choice Requires="a14">
          <p:sp>
            <p:nvSpPr>
              <p:cNvPr id="3" name="Zástupný symbol pro obsah 2">
                <a:extLst>
                  <a:ext uri="{FF2B5EF4-FFF2-40B4-BE49-F238E27FC236}">
                    <a16:creationId xmlns:a16="http://schemas.microsoft.com/office/drawing/2014/main" id="{8B7EF3E3-B9B7-43AE-910F-08A9502C246D}"/>
                  </a:ext>
                </a:extLst>
              </p:cNvPr>
              <p:cNvSpPr>
                <a:spLocks noGrp="1"/>
              </p:cNvSpPr>
              <p:nvPr>
                <p:ph idx="1"/>
              </p:nvPr>
            </p:nvSpPr>
            <p:spPr>
              <a:xfrm>
                <a:off x="3472873" y="129308"/>
                <a:ext cx="8558572" cy="6585527"/>
              </a:xfrm>
            </p:spPr>
            <p:txBody>
              <a:bodyPr anchor="t">
                <a:normAutofit/>
              </a:bodyPr>
              <a:lstStyle/>
              <a:p>
                <a:r>
                  <a:rPr lang="cs-CZ"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budoucí hodnotu (S</a:t>
                </a:r>
                <a:r>
                  <a:rPr lang="cs-CZ" sz="2400" baseline="-25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a:t>
                </a:r>
                <a:r>
                  <a:rPr lang="cs-CZ"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dnešních úspor (S</a:t>
                </a:r>
                <a:r>
                  <a:rPr lang="cs-CZ" sz="2400" baseline="-25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0</a:t>
                </a:r>
                <a:r>
                  <a:rPr lang="cs-CZ"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pro jedno časové období určíme jako:  </a:t>
                </a:r>
                <a:r>
                  <a:rPr lang="cs-CZ" sz="2400" b="1" i="1" dirty="0">
                    <a:solidFill>
                      <a:schemeClr val="accent4">
                        <a:lumMod val="50000"/>
                      </a:schemeClr>
                    </a:solidFill>
                    <a:latin typeface="Times New Roman" panose="02020603050405020304" pitchFamily="18" charset="0"/>
                    <a:ea typeface="Calibri" panose="020F0502020204030204" pitchFamily="34" charset="0"/>
                    <a:cs typeface="Times New Roman" panose="02020603050405020304" pitchFamily="18" charset="0"/>
                  </a:rPr>
                  <a:t>S</a:t>
                </a:r>
                <a:r>
                  <a:rPr lang="cs-CZ" sz="2400" b="1" i="1" baseline="-25000" dirty="0">
                    <a:solidFill>
                      <a:schemeClr val="accent4">
                        <a:lumMod val="50000"/>
                      </a:schemeClr>
                    </a:solidFill>
                    <a:latin typeface="Times New Roman" panose="02020603050405020304" pitchFamily="18" charset="0"/>
                    <a:ea typeface="Calibri" panose="020F0502020204030204" pitchFamily="34" charset="0"/>
                    <a:cs typeface="Times New Roman" panose="02020603050405020304" pitchFamily="18" charset="0"/>
                  </a:rPr>
                  <a:t>1</a:t>
                </a:r>
                <a:r>
                  <a:rPr lang="cs-CZ" sz="2400" b="1" i="1" dirty="0">
                    <a:solidFill>
                      <a:schemeClr val="accent4">
                        <a:lumMod val="50000"/>
                      </a:schemeClr>
                    </a:solidFill>
                    <a:latin typeface="Times New Roman" panose="02020603050405020304" pitchFamily="18" charset="0"/>
                    <a:ea typeface="Calibri" panose="020F0502020204030204" pitchFamily="34" charset="0"/>
                    <a:cs typeface="Times New Roman" panose="02020603050405020304" pitchFamily="18" charset="0"/>
                  </a:rPr>
                  <a:t>=(1+i</a:t>
                </a:r>
                <a:r>
                  <a:rPr lang="cs-CZ" sz="2400" b="1" i="1" baseline="-25000" dirty="0">
                    <a:solidFill>
                      <a:schemeClr val="accent4">
                        <a:lumMod val="50000"/>
                      </a:schemeClr>
                    </a:solidFill>
                    <a:latin typeface="Times New Roman" panose="02020603050405020304" pitchFamily="18" charset="0"/>
                    <a:ea typeface="Calibri" panose="020F0502020204030204" pitchFamily="34" charset="0"/>
                    <a:cs typeface="Times New Roman" panose="02020603050405020304" pitchFamily="18" charset="0"/>
                  </a:rPr>
                  <a:t>r</a:t>
                </a:r>
                <a:r>
                  <a:rPr lang="cs-CZ" sz="2400" b="1" i="1" dirty="0">
                    <a:solidFill>
                      <a:schemeClr val="accent4">
                        <a:lumMod val="50000"/>
                      </a:schemeClr>
                    </a:solidFill>
                    <a:latin typeface="Times New Roman" panose="02020603050405020304" pitchFamily="18" charset="0"/>
                    <a:ea typeface="Calibri" panose="020F0502020204030204" pitchFamily="34" charset="0"/>
                    <a:cs typeface="Times New Roman" panose="02020603050405020304" pitchFamily="18" charset="0"/>
                  </a:rPr>
                  <a:t> )*S</a:t>
                </a:r>
                <a:r>
                  <a:rPr lang="cs-CZ" sz="2400" b="1" i="1" baseline="-25000" dirty="0">
                    <a:solidFill>
                      <a:schemeClr val="accent4">
                        <a:lumMod val="50000"/>
                      </a:schemeClr>
                    </a:solidFill>
                    <a:latin typeface="Times New Roman" panose="02020603050405020304" pitchFamily="18" charset="0"/>
                    <a:ea typeface="Calibri" panose="020F0502020204030204" pitchFamily="34" charset="0"/>
                    <a:cs typeface="Times New Roman" panose="02020603050405020304" pitchFamily="18" charset="0"/>
                  </a:rPr>
                  <a:t>0</a:t>
                </a:r>
                <a:r>
                  <a:rPr lang="cs-CZ" sz="2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p>
              <a:p>
                <a:r>
                  <a:rPr lang="pt-BR" sz="2600" dirty="0">
                    <a:solidFill>
                      <a:schemeClr val="tx1"/>
                    </a:solidFill>
                    <a:latin typeface="Times New Roman" panose="02020603050405020304" pitchFamily="18" charset="0"/>
                    <a:cs typeface="Times New Roman" panose="02020603050405020304" pitchFamily="18" charset="0"/>
                  </a:rPr>
                  <a:t>budoucí hodnot</a:t>
                </a:r>
                <a:r>
                  <a:rPr lang="cs-CZ" sz="2600" dirty="0">
                    <a:solidFill>
                      <a:schemeClr val="tx1"/>
                    </a:solidFill>
                    <a:latin typeface="Times New Roman" panose="02020603050405020304" pitchFamily="18" charset="0"/>
                    <a:cs typeface="Times New Roman" panose="02020603050405020304" pitchFamily="18" charset="0"/>
                  </a:rPr>
                  <a:t>a</a:t>
                </a:r>
                <a:r>
                  <a:rPr lang="pt-BR" sz="2600" dirty="0">
                    <a:solidFill>
                      <a:schemeClr val="tx1"/>
                    </a:solidFill>
                    <a:latin typeface="Times New Roman" panose="02020603050405020304" pitchFamily="18" charset="0"/>
                    <a:cs typeface="Times New Roman" panose="02020603050405020304" pitchFamily="18" charset="0"/>
                  </a:rPr>
                  <a:t> za </a:t>
                </a:r>
                <a:r>
                  <a:rPr lang="pt-BR" sz="2600" i="1" dirty="0">
                    <a:solidFill>
                      <a:schemeClr val="tx1"/>
                    </a:solidFill>
                    <a:latin typeface="Times New Roman" panose="02020603050405020304" pitchFamily="18" charset="0"/>
                    <a:cs typeface="Times New Roman" panose="02020603050405020304" pitchFamily="18" charset="0"/>
                  </a:rPr>
                  <a:t>n</a:t>
                </a:r>
                <a:r>
                  <a:rPr lang="pt-BR" sz="2600" dirty="0">
                    <a:solidFill>
                      <a:schemeClr val="tx1"/>
                    </a:solidFill>
                    <a:latin typeface="Times New Roman" panose="02020603050405020304" pitchFamily="18" charset="0"/>
                    <a:cs typeface="Times New Roman" panose="02020603050405020304" pitchFamily="18" charset="0"/>
                  </a:rPr>
                  <a:t> let:</a:t>
                </a:r>
                <a:r>
                  <a:rPr lang="cs-CZ" sz="2600" dirty="0">
                    <a:solidFill>
                      <a:schemeClr val="tx1"/>
                    </a:solidFill>
                    <a:latin typeface="Times New Roman" panose="02020603050405020304" pitchFamily="18" charset="0"/>
                    <a:cs typeface="Times New Roman" panose="02020603050405020304" pitchFamily="18" charset="0"/>
                  </a:rPr>
                  <a:t> </a:t>
                </a:r>
                <a:r>
                  <a:rPr lang="pt-BR" sz="2600" dirty="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cs-CZ" sz="2400" b="1" i="1" smtClean="0">
                            <a:solidFill>
                              <a:schemeClr val="accent4">
                                <a:lumMod val="50000"/>
                              </a:schemeClr>
                            </a:solidFill>
                            <a:latin typeface="Cambria Math" panose="02040503050406030204" pitchFamily="18" charset="0"/>
                          </a:rPr>
                        </m:ctrlPr>
                      </m:sSubPr>
                      <m:e>
                        <m:r>
                          <a:rPr lang="cs-CZ" sz="2400" b="1" i="1">
                            <a:solidFill>
                              <a:schemeClr val="accent4">
                                <a:lumMod val="50000"/>
                              </a:schemeClr>
                            </a:solidFill>
                            <a:latin typeface="Cambria Math" panose="02040503050406030204" pitchFamily="18" charset="0"/>
                          </a:rPr>
                          <m:t>𝑺</m:t>
                        </m:r>
                      </m:e>
                      <m:sub>
                        <m:r>
                          <a:rPr lang="cs-CZ" sz="2400" b="1" i="1">
                            <a:solidFill>
                              <a:schemeClr val="accent4">
                                <a:lumMod val="50000"/>
                              </a:schemeClr>
                            </a:solidFill>
                            <a:latin typeface="Cambria Math" panose="02040503050406030204" pitchFamily="18" charset="0"/>
                          </a:rPr>
                          <m:t>𝒏</m:t>
                        </m:r>
                      </m:sub>
                    </m:sSub>
                    <m:r>
                      <a:rPr lang="cs-CZ" sz="2400" b="1" i="1">
                        <a:solidFill>
                          <a:schemeClr val="accent4">
                            <a:lumMod val="50000"/>
                          </a:schemeClr>
                        </a:solidFill>
                        <a:latin typeface="Cambria Math" panose="02040503050406030204" pitchFamily="18" charset="0"/>
                      </a:rPr>
                      <m:t>=</m:t>
                    </m:r>
                    <m:sSup>
                      <m:sSupPr>
                        <m:ctrlPr>
                          <a:rPr lang="cs-CZ" sz="2400" b="1" i="1">
                            <a:solidFill>
                              <a:schemeClr val="accent4">
                                <a:lumMod val="50000"/>
                              </a:schemeClr>
                            </a:solidFill>
                            <a:latin typeface="Cambria Math" panose="02040503050406030204" pitchFamily="18" charset="0"/>
                          </a:rPr>
                        </m:ctrlPr>
                      </m:sSupPr>
                      <m:e>
                        <m:d>
                          <m:dPr>
                            <m:ctrlPr>
                              <a:rPr lang="cs-CZ" sz="2400" b="1" i="1">
                                <a:solidFill>
                                  <a:schemeClr val="accent4">
                                    <a:lumMod val="50000"/>
                                  </a:schemeClr>
                                </a:solidFill>
                                <a:latin typeface="Cambria Math" panose="02040503050406030204" pitchFamily="18" charset="0"/>
                              </a:rPr>
                            </m:ctrlPr>
                          </m:dPr>
                          <m:e>
                            <m:r>
                              <a:rPr lang="cs-CZ" sz="2400" b="1" i="1">
                                <a:solidFill>
                                  <a:schemeClr val="accent4">
                                    <a:lumMod val="50000"/>
                                  </a:schemeClr>
                                </a:solidFill>
                                <a:latin typeface="Cambria Math" panose="02040503050406030204" pitchFamily="18" charset="0"/>
                              </a:rPr>
                              <m:t>𝟏</m:t>
                            </m:r>
                            <m:r>
                              <a:rPr lang="cs-CZ" sz="2400" b="1" i="1">
                                <a:solidFill>
                                  <a:schemeClr val="accent4">
                                    <a:lumMod val="50000"/>
                                  </a:schemeClr>
                                </a:solidFill>
                                <a:latin typeface="Cambria Math" panose="02040503050406030204" pitchFamily="18" charset="0"/>
                              </a:rPr>
                              <m:t>+</m:t>
                            </m:r>
                            <m:sSub>
                              <m:sSubPr>
                                <m:ctrlPr>
                                  <a:rPr lang="cs-CZ" sz="2400" b="1" i="1">
                                    <a:solidFill>
                                      <a:schemeClr val="accent4">
                                        <a:lumMod val="50000"/>
                                      </a:schemeClr>
                                    </a:solidFill>
                                    <a:latin typeface="Cambria Math" panose="02040503050406030204" pitchFamily="18" charset="0"/>
                                  </a:rPr>
                                </m:ctrlPr>
                              </m:sSubPr>
                              <m:e>
                                <m:r>
                                  <a:rPr lang="cs-CZ" sz="2400" b="1" i="1">
                                    <a:solidFill>
                                      <a:schemeClr val="accent4">
                                        <a:lumMod val="50000"/>
                                      </a:schemeClr>
                                    </a:solidFill>
                                    <a:latin typeface="Cambria Math" panose="02040503050406030204" pitchFamily="18" charset="0"/>
                                  </a:rPr>
                                  <m:t>𝒊</m:t>
                                </m:r>
                              </m:e>
                              <m:sub>
                                <m:r>
                                  <a:rPr lang="cs-CZ" sz="2400" b="1" i="1">
                                    <a:solidFill>
                                      <a:schemeClr val="accent4">
                                        <a:lumMod val="50000"/>
                                      </a:schemeClr>
                                    </a:solidFill>
                                    <a:latin typeface="Cambria Math" panose="02040503050406030204" pitchFamily="18" charset="0"/>
                                  </a:rPr>
                                  <m:t>𝒓</m:t>
                                </m:r>
                              </m:sub>
                            </m:sSub>
                          </m:e>
                        </m:d>
                      </m:e>
                      <m:sup>
                        <m:r>
                          <a:rPr lang="cs-CZ" sz="2400" b="1" i="1">
                            <a:solidFill>
                              <a:schemeClr val="accent4">
                                <a:lumMod val="50000"/>
                              </a:schemeClr>
                            </a:solidFill>
                            <a:latin typeface="Cambria Math" panose="02040503050406030204" pitchFamily="18" charset="0"/>
                          </a:rPr>
                          <m:t>𝒏</m:t>
                        </m:r>
                      </m:sup>
                    </m:sSup>
                    <m:r>
                      <a:rPr lang="cs-CZ" sz="2400" b="1" i="1">
                        <a:solidFill>
                          <a:schemeClr val="accent4">
                            <a:lumMod val="50000"/>
                          </a:schemeClr>
                        </a:solidFill>
                        <a:latin typeface="Cambria Math" panose="02040503050406030204" pitchFamily="18" charset="0"/>
                      </a:rPr>
                      <m:t>∗</m:t>
                    </m:r>
                    <m:sSub>
                      <m:sSubPr>
                        <m:ctrlPr>
                          <a:rPr lang="cs-CZ" sz="2400" b="1" i="1">
                            <a:solidFill>
                              <a:schemeClr val="accent4">
                                <a:lumMod val="50000"/>
                              </a:schemeClr>
                            </a:solidFill>
                            <a:latin typeface="Cambria Math" panose="02040503050406030204" pitchFamily="18" charset="0"/>
                          </a:rPr>
                        </m:ctrlPr>
                      </m:sSubPr>
                      <m:e>
                        <m:r>
                          <a:rPr lang="cs-CZ" sz="2400" b="1" i="1">
                            <a:solidFill>
                              <a:schemeClr val="accent4">
                                <a:lumMod val="50000"/>
                              </a:schemeClr>
                            </a:solidFill>
                            <a:latin typeface="Cambria Math" panose="02040503050406030204" pitchFamily="18" charset="0"/>
                          </a:rPr>
                          <m:t>𝑺</m:t>
                        </m:r>
                      </m:e>
                      <m:sub>
                        <m:r>
                          <a:rPr lang="cs-CZ" sz="2400" b="1" i="1">
                            <a:solidFill>
                              <a:schemeClr val="accent4">
                                <a:lumMod val="50000"/>
                              </a:schemeClr>
                            </a:solidFill>
                            <a:latin typeface="Cambria Math" panose="02040503050406030204" pitchFamily="18" charset="0"/>
                          </a:rPr>
                          <m:t>𝟎</m:t>
                        </m:r>
                      </m:sub>
                    </m:sSub>
                  </m:oMath>
                </a14:m>
                <a:endParaRPr lang="cs-CZ" sz="2800" b="1" dirty="0">
                  <a:solidFill>
                    <a:schemeClr val="accent4">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r>
                  <a:rPr lang="cs-CZ"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současnou hodnotu výnosů S</a:t>
                </a:r>
                <a:r>
                  <a:rPr lang="cs-CZ" sz="2400" baseline="-25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0</a:t>
                </a:r>
                <a:r>
                  <a:rPr lang="cs-CZ"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které obdržíme v budoucnosti (budoucích výnosů </a:t>
                </a:r>
                <a:r>
                  <a:rPr lang="cs-CZ" sz="24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S</a:t>
                </a:r>
                <a:r>
                  <a:rPr lang="cs-CZ" sz="2400" baseline="-250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n</a:t>
                </a:r>
                <a:r>
                  <a:rPr lang="cs-CZ"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za </a:t>
                </a:r>
                <a:r>
                  <a:rPr lang="cs-CZ" sz="2400" i="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n</a:t>
                </a:r>
                <a:r>
                  <a:rPr lang="cs-CZ"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let) určíme: </a:t>
                </a:r>
              </a:p>
              <a:p>
                <a:pPr marL="0" indent="0">
                  <a:buNone/>
                </a:pPr>
                <a14:m>
                  <m:oMathPara xmlns:m="http://schemas.openxmlformats.org/officeDocument/2006/math">
                    <m:oMathParaPr>
                      <m:jc m:val="centerGroup"/>
                    </m:oMathParaPr>
                    <m:oMath xmlns:m="http://schemas.openxmlformats.org/officeDocument/2006/math">
                      <m:sSub>
                        <m:sSubPr>
                          <m:ctrlPr>
                            <a:rPr lang="cs-CZ" sz="2400" b="1" i="1" smtClean="0">
                              <a:solidFill>
                                <a:schemeClr val="accent4">
                                  <a:lumMod val="50000"/>
                                </a:schemeClr>
                              </a:solidFill>
                              <a:latin typeface="Cambria Math" panose="02040503050406030204" pitchFamily="18" charset="0"/>
                            </a:rPr>
                          </m:ctrlPr>
                        </m:sSubPr>
                        <m:e>
                          <m:r>
                            <a:rPr lang="cs-CZ" sz="2400" b="1" i="1">
                              <a:solidFill>
                                <a:schemeClr val="accent4">
                                  <a:lumMod val="50000"/>
                                </a:schemeClr>
                              </a:solidFill>
                              <a:latin typeface="Cambria Math" panose="02040503050406030204" pitchFamily="18" charset="0"/>
                            </a:rPr>
                            <m:t>𝑺</m:t>
                          </m:r>
                        </m:e>
                        <m:sub>
                          <m:r>
                            <a:rPr lang="cs-CZ" sz="2400" b="1" i="1">
                              <a:solidFill>
                                <a:schemeClr val="accent4">
                                  <a:lumMod val="50000"/>
                                </a:schemeClr>
                              </a:solidFill>
                              <a:latin typeface="Cambria Math" panose="02040503050406030204" pitchFamily="18" charset="0"/>
                            </a:rPr>
                            <m:t>𝟎</m:t>
                          </m:r>
                        </m:sub>
                      </m:sSub>
                      <m:r>
                        <a:rPr lang="cs-CZ" sz="2400" b="1" i="1">
                          <a:solidFill>
                            <a:schemeClr val="accent4">
                              <a:lumMod val="50000"/>
                            </a:schemeClr>
                          </a:solidFill>
                          <a:latin typeface="Cambria Math" panose="02040503050406030204" pitchFamily="18" charset="0"/>
                        </a:rPr>
                        <m:t>=</m:t>
                      </m:r>
                      <m:f>
                        <m:fPr>
                          <m:ctrlPr>
                            <a:rPr lang="cs-CZ" sz="2400" b="1" i="1">
                              <a:solidFill>
                                <a:schemeClr val="accent4">
                                  <a:lumMod val="50000"/>
                                </a:schemeClr>
                              </a:solidFill>
                              <a:latin typeface="Cambria Math" panose="02040503050406030204" pitchFamily="18" charset="0"/>
                            </a:rPr>
                          </m:ctrlPr>
                        </m:fPr>
                        <m:num>
                          <m:sSub>
                            <m:sSubPr>
                              <m:ctrlPr>
                                <a:rPr lang="cs-CZ" sz="2400" b="1" i="1">
                                  <a:solidFill>
                                    <a:schemeClr val="accent4">
                                      <a:lumMod val="50000"/>
                                    </a:schemeClr>
                                  </a:solidFill>
                                  <a:latin typeface="Cambria Math" panose="02040503050406030204" pitchFamily="18" charset="0"/>
                                </a:rPr>
                              </m:ctrlPr>
                            </m:sSubPr>
                            <m:e>
                              <m:r>
                                <a:rPr lang="cs-CZ" sz="2400" b="1" i="1">
                                  <a:solidFill>
                                    <a:schemeClr val="accent4">
                                      <a:lumMod val="50000"/>
                                    </a:schemeClr>
                                  </a:solidFill>
                                  <a:latin typeface="Cambria Math" panose="02040503050406030204" pitchFamily="18" charset="0"/>
                                </a:rPr>
                                <m:t>𝑺</m:t>
                              </m:r>
                            </m:e>
                            <m:sub>
                              <m:r>
                                <a:rPr lang="cs-CZ" sz="2400" b="1" i="1">
                                  <a:solidFill>
                                    <a:schemeClr val="accent4">
                                      <a:lumMod val="50000"/>
                                    </a:schemeClr>
                                  </a:solidFill>
                                  <a:latin typeface="Cambria Math" panose="02040503050406030204" pitchFamily="18" charset="0"/>
                                </a:rPr>
                                <m:t>𝒏</m:t>
                              </m:r>
                            </m:sub>
                          </m:sSub>
                        </m:num>
                        <m:den>
                          <m:sSup>
                            <m:sSupPr>
                              <m:ctrlPr>
                                <a:rPr lang="cs-CZ" sz="2400" b="1" i="1">
                                  <a:solidFill>
                                    <a:schemeClr val="accent4">
                                      <a:lumMod val="50000"/>
                                    </a:schemeClr>
                                  </a:solidFill>
                                  <a:latin typeface="Cambria Math" panose="02040503050406030204" pitchFamily="18" charset="0"/>
                                </a:rPr>
                              </m:ctrlPr>
                            </m:sSupPr>
                            <m:e>
                              <m:d>
                                <m:dPr>
                                  <m:ctrlPr>
                                    <a:rPr lang="cs-CZ" sz="2400" b="1" i="1">
                                      <a:solidFill>
                                        <a:schemeClr val="accent4">
                                          <a:lumMod val="50000"/>
                                        </a:schemeClr>
                                      </a:solidFill>
                                      <a:latin typeface="Cambria Math" panose="02040503050406030204" pitchFamily="18" charset="0"/>
                                    </a:rPr>
                                  </m:ctrlPr>
                                </m:dPr>
                                <m:e>
                                  <m:r>
                                    <a:rPr lang="cs-CZ" sz="2400" b="1" i="1">
                                      <a:solidFill>
                                        <a:schemeClr val="accent4">
                                          <a:lumMod val="50000"/>
                                        </a:schemeClr>
                                      </a:solidFill>
                                      <a:latin typeface="Cambria Math" panose="02040503050406030204" pitchFamily="18" charset="0"/>
                                    </a:rPr>
                                    <m:t>𝟏</m:t>
                                  </m:r>
                                  <m:r>
                                    <a:rPr lang="cs-CZ" sz="2400" b="1" i="1">
                                      <a:solidFill>
                                        <a:schemeClr val="accent4">
                                          <a:lumMod val="50000"/>
                                        </a:schemeClr>
                                      </a:solidFill>
                                      <a:latin typeface="Cambria Math" panose="02040503050406030204" pitchFamily="18" charset="0"/>
                                    </a:rPr>
                                    <m:t>+</m:t>
                                  </m:r>
                                  <m:sSub>
                                    <m:sSubPr>
                                      <m:ctrlPr>
                                        <a:rPr lang="cs-CZ" sz="2400" b="1" i="1">
                                          <a:solidFill>
                                            <a:schemeClr val="accent4">
                                              <a:lumMod val="50000"/>
                                            </a:schemeClr>
                                          </a:solidFill>
                                          <a:latin typeface="Cambria Math" panose="02040503050406030204" pitchFamily="18" charset="0"/>
                                        </a:rPr>
                                      </m:ctrlPr>
                                    </m:sSubPr>
                                    <m:e>
                                      <m:r>
                                        <a:rPr lang="cs-CZ" sz="2400" b="1" i="1">
                                          <a:solidFill>
                                            <a:schemeClr val="accent4">
                                              <a:lumMod val="50000"/>
                                            </a:schemeClr>
                                          </a:solidFill>
                                          <a:latin typeface="Cambria Math" panose="02040503050406030204" pitchFamily="18" charset="0"/>
                                        </a:rPr>
                                        <m:t>𝒊</m:t>
                                      </m:r>
                                    </m:e>
                                    <m:sub>
                                      <m:r>
                                        <a:rPr lang="cs-CZ" sz="2400" b="1" i="1">
                                          <a:solidFill>
                                            <a:schemeClr val="accent4">
                                              <a:lumMod val="50000"/>
                                            </a:schemeClr>
                                          </a:solidFill>
                                          <a:latin typeface="Cambria Math" panose="02040503050406030204" pitchFamily="18" charset="0"/>
                                        </a:rPr>
                                        <m:t>𝒓</m:t>
                                      </m:r>
                                    </m:sub>
                                  </m:sSub>
                                </m:e>
                              </m:d>
                            </m:e>
                            <m:sup>
                              <m:r>
                                <a:rPr lang="cs-CZ" sz="2400" b="1" i="1">
                                  <a:solidFill>
                                    <a:schemeClr val="accent4">
                                      <a:lumMod val="50000"/>
                                    </a:schemeClr>
                                  </a:solidFill>
                                  <a:latin typeface="Cambria Math" panose="02040503050406030204" pitchFamily="18" charset="0"/>
                                </a:rPr>
                                <m:t>𝒏</m:t>
                              </m:r>
                            </m:sup>
                          </m:sSup>
                        </m:den>
                      </m:f>
                    </m:oMath>
                  </m:oMathPara>
                </a14:m>
                <a:endParaRPr lang="cs-CZ" sz="2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buClr>
                    <a:srgbClr val="A9A57C"/>
                  </a:buClr>
                  <a:buNone/>
                </a:pPr>
                <a:r>
                  <a:rPr lang="cs-CZ" sz="2400" dirty="0">
                    <a:solidFill>
                      <a:srgbClr val="2F2B20"/>
                    </a:solidFill>
                  </a:rPr>
                  <a:t>------------------------------------------------------------------------------</a:t>
                </a:r>
              </a:p>
              <a:p>
                <a:pPr>
                  <a:buClr>
                    <a:srgbClr val="A9A57C"/>
                  </a:buClr>
                </a:pPr>
                <a:r>
                  <a:rPr lang="cs-CZ" sz="2800" b="1" dirty="0">
                    <a:solidFill>
                      <a:srgbClr val="2F2B20"/>
                    </a:solidFill>
                  </a:rPr>
                  <a:t>současná hodnota budoucích výnosů</a:t>
                </a:r>
                <a:r>
                  <a:rPr lang="cs-CZ" sz="2400" b="1" dirty="0">
                    <a:solidFill>
                      <a:srgbClr val="2F2B20"/>
                    </a:solidFill>
                  </a:rPr>
                  <a:t> </a:t>
                </a:r>
              </a:p>
              <a:p>
                <a:pPr marL="502920" lvl="1" indent="0">
                  <a:buClr>
                    <a:srgbClr val="A9A57C"/>
                  </a:buClr>
                  <a:buNone/>
                </a:pPr>
                <a14:m>
                  <m:oMathPara xmlns:m="http://schemas.openxmlformats.org/officeDocument/2006/math">
                    <m:oMathParaPr>
                      <m:jc m:val="centerGroup"/>
                    </m:oMathParaPr>
                    <m:oMath xmlns:m="http://schemas.openxmlformats.org/officeDocument/2006/math">
                      <m:r>
                        <a:rPr lang="cs-CZ" sz="2000" b="1" i="1">
                          <a:solidFill>
                            <a:srgbClr val="2F2B20">
                              <a:lumMod val="75000"/>
                              <a:lumOff val="25000"/>
                            </a:srgbClr>
                          </a:solidFill>
                          <a:latin typeface="Cambria Math" panose="02040503050406030204" pitchFamily="18" charset="0"/>
                        </a:rPr>
                        <m:t>𝑺𝑯</m:t>
                      </m:r>
                      <m:r>
                        <a:rPr lang="cs-CZ" sz="2000" b="1" i="1">
                          <a:solidFill>
                            <a:srgbClr val="2F2B20">
                              <a:lumMod val="75000"/>
                              <a:lumOff val="25000"/>
                            </a:srgbClr>
                          </a:solidFill>
                          <a:latin typeface="Cambria Math" panose="02040503050406030204" pitchFamily="18" charset="0"/>
                        </a:rPr>
                        <m:t>=</m:t>
                      </m:r>
                      <m:f>
                        <m:fPr>
                          <m:ctrlPr>
                            <a:rPr lang="cs-CZ" sz="2000" b="1" i="1">
                              <a:solidFill>
                                <a:srgbClr val="2F2B20">
                                  <a:lumMod val="75000"/>
                                  <a:lumOff val="25000"/>
                                </a:srgbClr>
                              </a:solidFill>
                              <a:latin typeface="Cambria Math" panose="02040503050406030204" pitchFamily="18" charset="0"/>
                            </a:rPr>
                          </m:ctrlPr>
                        </m:fPr>
                        <m:num>
                          <m:sSub>
                            <m:sSubPr>
                              <m:ctrlPr>
                                <a:rPr lang="cs-CZ" sz="2000" b="1" i="1">
                                  <a:solidFill>
                                    <a:srgbClr val="2F2B20">
                                      <a:lumMod val="75000"/>
                                      <a:lumOff val="25000"/>
                                    </a:srgbClr>
                                  </a:solidFill>
                                  <a:latin typeface="Cambria Math" panose="02040503050406030204" pitchFamily="18" charset="0"/>
                                </a:rPr>
                              </m:ctrlPr>
                            </m:sSubPr>
                            <m:e>
                              <m:r>
                                <a:rPr lang="cs-CZ" sz="2000" b="1" i="1">
                                  <a:solidFill>
                                    <a:srgbClr val="2F2B20">
                                      <a:lumMod val="75000"/>
                                      <a:lumOff val="25000"/>
                                    </a:srgbClr>
                                  </a:solidFill>
                                  <a:latin typeface="Cambria Math" panose="02040503050406030204" pitchFamily="18" charset="0"/>
                                </a:rPr>
                                <m:t>𝑺</m:t>
                              </m:r>
                            </m:e>
                            <m:sub>
                              <m:r>
                                <a:rPr lang="cs-CZ" sz="2000" b="1" i="1">
                                  <a:solidFill>
                                    <a:srgbClr val="2F2B20">
                                      <a:lumMod val="75000"/>
                                      <a:lumOff val="25000"/>
                                    </a:srgbClr>
                                  </a:solidFill>
                                  <a:latin typeface="Cambria Math" panose="02040503050406030204" pitchFamily="18" charset="0"/>
                                </a:rPr>
                                <m:t>𝟏</m:t>
                              </m:r>
                            </m:sub>
                          </m:sSub>
                        </m:num>
                        <m:den>
                          <m:sSup>
                            <m:sSupPr>
                              <m:ctrlPr>
                                <a:rPr lang="cs-CZ" sz="2000" b="1" i="1">
                                  <a:solidFill>
                                    <a:srgbClr val="2F2B20">
                                      <a:lumMod val="75000"/>
                                      <a:lumOff val="25000"/>
                                    </a:srgbClr>
                                  </a:solidFill>
                                  <a:latin typeface="Cambria Math" panose="02040503050406030204" pitchFamily="18" charset="0"/>
                                </a:rPr>
                              </m:ctrlPr>
                            </m:sSupPr>
                            <m:e>
                              <m:d>
                                <m:dPr>
                                  <m:ctrlPr>
                                    <a:rPr lang="cs-CZ" sz="2000" b="1" i="1">
                                      <a:solidFill>
                                        <a:srgbClr val="2F2B20">
                                          <a:lumMod val="75000"/>
                                          <a:lumOff val="25000"/>
                                        </a:srgbClr>
                                      </a:solidFill>
                                      <a:latin typeface="Cambria Math" panose="02040503050406030204" pitchFamily="18" charset="0"/>
                                    </a:rPr>
                                  </m:ctrlPr>
                                </m:dPr>
                                <m:e>
                                  <m:r>
                                    <a:rPr lang="cs-CZ" sz="2000" b="1" i="1">
                                      <a:solidFill>
                                        <a:srgbClr val="2F2B20">
                                          <a:lumMod val="75000"/>
                                          <a:lumOff val="25000"/>
                                        </a:srgbClr>
                                      </a:solidFill>
                                      <a:latin typeface="Cambria Math" panose="02040503050406030204" pitchFamily="18" charset="0"/>
                                    </a:rPr>
                                    <m:t>𝟏</m:t>
                                  </m:r>
                                  <m:r>
                                    <a:rPr lang="cs-CZ" sz="2000" b="1" i="1">
                                      <a:solidFill>
                                        <a:srgbClr val="2F2B20">
                                          <a:lumMod val="75000"/>
                                          <a:lumOff val="25000"/>
                                        </a:srgbClr>
                                      </a:solidFill>
                                      <a:latin typeface="Cambria Math" panose="02040503050406030204" pitchFamily="18" charset="0"/>
                                    </a:rPr>
                                    <m:t>+</m:t>
                                  </m:r>
                                  <m:sSub>
                                    <m:sSubPr>
                                      <m:ctrlPr>
                                        <a:rPr lang="cs-CZ" sz="2000" b="1" i="1">
                                          <a:solidFill>
                                            <a:srgbClr val="2F2B20">
                                              <a:lumMod val="75000"/>
                                              <a:lumOff val="25000"/>
                                            </a:srgbClr>
                                          </a:solidFill>
                                          <a:latin typeface="Cambria Math" panose="02040503050406030204" pitchFamily="18" charset="0"/>
                                        </a:rPr>
                                      </m:ctrlPr>
                                    </m:sSubPr>
                                    <m:e>
                                      <m:r>
                                        <a:rPr lang="cs-CZ" sz="2000" b="1" i="1">
                                          <a:solidFill>
                                            <a:srgbClr val="2F2B20">
                                              <a:lumMod val="75000"/>
                                              <a:lumOff val="25000"/>
                                            </a:srgbClr>
                                          </a:solidFill>
                                          <a:latin typeface="Cambria Math" panose="02040503050406030204" pitchFamily="18" charset="0"/>
                                        </a:rPr>
                                        <m:t>𝒊</m:t>
                                      </m:r>
                                    </m:e>
                                    <m:sub>
                                      <m:r>
                                        <a:rPr lang="cs-CZ" sz="2000" b="1" i="1">
                                          <a:solidFill>
                                            <a:srgbClr val="2F2B20">
                                              <a:lumMod val="75000"/>
                                              <a:lumOff val="25000"/>
                                            </a:srgbClr>
                                          </a:solidFill>
                                          <a:latin typeface="Cambria Math" panose="02040503050406030204" pitchFamily="18" charset="0"/>
                                        </a:rPr>
                                        <m:t>𝒓</m:t>
                                      </m:r>
                                    </m:sub>
                                  </m:sSub>
                                </m:e>
                              </m:d>
                            </m:e>
                            <m:sup>
                              <m:r>
                                <a:rPr lang="cs-CZ" sz="2000" b="1" i="1">
                                  <a:solidFill>
                                    <a:srgbClr val="2F2B20">
                                      <a:lumMod val="75000"/>
                                      <a:lumOff val="25000"/>
                                    </a:srgbClr>
                                  </a:solidFill>
                                  <a:latin typeface="Cambria Math" panose="02040503050406030204" pitchFamily="18" charset="0"/>
                                </a:rPr>
                                <m:t>𝒏</m:t>
                              </m:r>
                            </m:sup>
                          </m:sSup>
                        </m:den>
                      </m:f>
                      <m:r>
                        <a:rPr lang="cs-CZ" sz="2000" b="1" i="1">
                          <a:solidFill>
                            <a:srgbClr val="2F2B20">
                              <a:lumMod val="75000"/>
                              <a:lumOff val="25000"/>
                            </a:srgbClr>
                          </a:solidFill>
                          <a:latin typeface="Cambria Math" panose="02040503050406030204" pitchFamily="18" charset="0"/>
                        </a:rPr>
                        <m:t>+</m:t>
                      </m:r>
                      <m:f>
                        <m:fPr>
                          <m:ctrlPr>
                            <a:rPr lang="cs-CZ" sz="2000" b="1" i="1">
                              <a:solidFill>
                                <a:srgbClr val="2F2B20">
                                  <a:lumMod val="75000"/>
                                  <a:lumOff val="25000"/>
                                </a:srgbClr>
                              </a:solidFill>
                              <a:latin typeface="Cambria Math" panose="02040503050406030204" pitchFamily="18" charset="0"/>
                            </a:rPr>
                          </m:ctrlPr>
                        </m:fPr>
                        <m:num>
                          <m:sSub>
                            <m:sSubPr>
                              <m:ctrlPr>
                                <a:rPr lang="cs-CZ" sz="2000" b="1" i="1">
                                  <a:solidFill>
                                    <a:srgbClr val="2F2B20">
                                      <a:lumMod val="75000"/>
                                      <a:lumOff val="25000"/>
                                    </a:srgbClr>
                                  </a:solidFill>
                                  <a:latin typeface="Cambria Math" panose="02040503050406030204" pitchFamily="18" charset="0"/>
                                </a:rPr>
                              </m:ctrlPr>
                            </m:sSubPr>
                            <m:e>
                              <m:r>
                                <a:rPr lang="cs-CZ" sz="2000" b="1" i="1">
                                  <a:solidFill>
                                    <a:srgbClr val="2F2B20">
                                      <a:lumMod val="75000"/>
                                      <a:lumOff val="25000"/>
                                    </a:srgbClr>
                                  </a:solidFill>
                                  <a:latin typeface="Cambria Math" panose="02040503050406030204" pitchFamily="18" charset="0"/>
                                </a:rPr>
                                <m:t>𝑺</m:t>
                              </m:r>
                            </m:e>
                            <m:sub>
                              <m:r>
                                <a:rPr lang="cs-CZ" sz="2000" b="1" i="1">
                                  <a:solidFill>
                                    <a:srgbClr val="2F2B20">
                                      <a:lumMod val="75000"/>
                                      <a:lumOff val="25000"/>
                                    </a:srgbClr>
                                  </a:solidFill>
                                  <a:latin typeface="Cambria Math" panose="02040503050406030204" pitchFamily="18" charset="0"/>
                                </a:rPr>
                                <m:t>𝟐</m:t>
                              </m:r>
                            </m:sub>
                          </m:sSub>
                        </m:num>
                        <m:den>
                          <m:sSup>
                            <m:sSupPr>
                              <m:ctrlPr>
                                <a:rPr lang="cs-CZ" sz="2000" b="1" i="1">
                                  <a:solidFill>
                                    <a:srgbClr val="2F2B20">
                                      <a:lumMod val="75000"/>
                                      <a:lumOff val="25000"/>
                                    </a:srgbClr>
                                  </a:solidFill>
                                  <a:latin typeface="Cambria Math" panose="02040503050406030204" pitchFamily="18" charset="0"/>
                                </a:rPr>
                              </m:ctrlPr>
                            </m:sSupPr>
                            <m:e>
                              <m:d>
                                <m:dPr>
                                  <m:ctrlPr>
                                    <a:rPr lang="cs-CZ" sz="2000" b="1" i="1">
                                      <a:solidFill>
                                        <a:srgbClr val="2F2B20">
                                          <a:lumMod val="75000"/>
                                          <a:lumOff val="25000"/>
                                        </a:srgbClr>
                                      </a:solidFill>
                                      <a:latin typeface="Cambria Math" panose="02040503050406030204" pitchFamily="18" charset="0"/>
                                    </a:rPr>
                                  </m:ctrlPr>
                                </m:dPr>
                                <m:e>
                                  <m:r>
                                    <a:rPr lang="cs-CZ" sz="2000" b="1" i="1">
                                      <a:solidFill>
                                        <a:srgbClr val="2F2B20">
                                          <a:lumMod val="75000"/>
                                          <a:lumOff val="25000"/>
                                        </a:srgbClr>
                                      </a:solidFill>
                                      <a:latin typeface="Cambria Math" panose="02040503050406030204" pitchFamily="18" charset="0"/>
                                    </a:rPr>
                                    <m:t>𝟏</m:t>
                                  </m:r>
                                  <m:r>
                                    <a:rPr lang="cs-CZ" sz="2000" b="1" i="1">
                                      <a:solidFill>
                                        <a:srgbClr val="2F2B20">
                                          <a:lumMod val="75000"/>
                                          <a:lumOff val="25000"/>
                                        </a:srgbClr>
                                      </a:solidFill>
                                      <a:latin typeface="Cambria Math" panose="02040503050406030204" pitchFamily="18" charset="0"/>
                                    </a:rPr>
                                    <m:t>+</m:t>
                                  </m:r>
                                  <m:sSub>
                                    <m:sSubPr>
                                      <m:ctrlPr>
                                        <a:rPr lang="cs-CZ" sz="2000" b="1" i="1">
                                          <a:solidFill>
                                            <a:srgbClr val="2F2B20">
                                              <a:lumMod val="75000"/>
                                              <a:lumOff val="25000"/>
                                            </a:srgbClr>
                                          </a:solidFill>
                                          <a:latin typeface="Cambria Math" panose="02040503050406030204" pitchFamily="18" charset="0"/>
                                        </a:rPr>
                                      </m:ctrlPr>
                                    </m:sSubPr>
                                    <m:e>
                                      <m:r>
                                        <a:rPr lang="cs-CZ" sz="2000" b="1" i="1">
                                          <a:solidFill>
                                            <a:srgbClr val="2F2B20">
                                              <a:lumMod val="75000"/>
                                              <a:lumOff val="25000"/>
                                            </a:srgbClr>
                                          </a:solidFill>
                                          <a:latin typeface="Cambria Math" panose="02040503050406030204" pitchFamily="18" charset="0"/>
                                        </a:rPr>
                                        <m:t>𝒊</m:t>
                                      </m:r>
                                    </m:e>
                                    <m:sub>
                                      <m:r>
                                        <a:rPr lang="cs-CZ" sz="2000" b="1" i="1">
                                          <a:solidFill>
                                            <a:srgbClr val="2F2B20">
                                              <a:lumMod val="75000"/>
                                              <a:lumOff val="25000"/>
                                            </a:srgbClr>
                                          </a:solidFill>
                                          <a:latin typeface="Cambria Math" panose="02040503050406030204" pitchFamily="18" charset="0"/>
                                        </a:rPr>
                                        <m:t>𝒓</m:t>
                                      </m:r>
                                    </m:sub>
                                  </m:sSub>
                                </m:e>
                              </m:d>
                            </m:e>
                            <m:sup>
                              <m:r>
                                <a:rPr lang="cs-CZ" sz="2000" b="1" i="1">
                                  <a:solidFill>
                                    <a:srgbClr val="2F2B20">
                                      <a:lumMod val="75000"/>
                                      <a:lumOff val="25000"/>
                                    </a:srgbClr>
                                  </a:solidFill>
                                  <a:latin typeface="Cambria Math" panose="02040503050406030204" pitchFamily="18" charset="0"/>
                                </a:rPr>
                                <m:t>𝟐</m:t>
                              </m:r>
                            </m:sup>
                          </m:sSup>
                        </m:den>
                      </m:f>
                      <m:r>
                        <a:rPr lang="cs-CZ" sz="2000" b="1" i="1">
                          <a:solidFill>
                            <a:srgbClr val="2F2B20">
                              <a:lumMod val="75000"/>
                              <a:lumOff val="25000"/>
                            </a:srgbClr>
                          </a:solidFill>
                          <a:latin typeface="Cambria Math" panose="02040503050406030204" pitchFamily="18" charset="0"/>
                        </a:rPr>
                        <m:t>+…+</m:t>
                      </m:r>
                      <m:f>
                        <m:fPr>
                          <m:ctrlPr>
                            <a:rPr lang="cs-CZ" sz="2000" b="1" i="1">
                              <a:solidFill>
                                <a:srgbClr val="2F2B20">
                                  <a:lumMod val="75000"/>
                                  <a:lumOff val="25000"/>
                                </a:srgbClr>
                              </a:solidFill>
                              <a:latin typeface="Cambria Math" panose="02040503050406030204" pitchFamily="18" charset="0"/>
                            </a:rPr>
                          </m:ctrlPr>
                        </m:fPr>
                        <m:num>
                          <m:sSub>
                            <m:sSubPr>
                              <m:ctrlPr>
                                <a:rPr lang="cs-CZ" sz="2000" b="1" i="1">
                                  <a:solidFill>
                                    <a:srgbClr val="2F2B20">
                                      <a:lumMod val="75000"/>
                                      <a:lumOff val="25000"/>
                                    </a:srgbClr>
                                  </a:solidFill>
                                  <a:latin typeface="Cambria Math" panose="02040503050406030204" pitchFamily="18" charset="0"/>
                                </a:rPr>
                              </m:ctrlPr>
                            </m:sSubPr>
                            <m:e>
                              <m:r>
                                <a:rPr lang="cs-CZ" sz="2000" b="1" i="1">
                                  <a:solidFill>
                                    <a:srgbClr val="2F2B20">
                                      <a:lumMod val="75000"/>
                                      <a:lumOff val="25000"/>
                                    </a:srgbClr>
                                  </a:solidFill>
                                  <a:latin typeface="Cambria Math" panose="02040503050406030204" pitchFamily="18" charset="0"/>
                                </a:rPr>
                                <m:t>𝑺</m:t>
                              </m:r>
                            </m:e>
                            <m:sub>
                              <m:r>
                                <a:rPr lang="cs-CZ" sz="2000" b="1" i="1">
                                  <a:solidFill>
                                    <a:srgbClr val="2F2B20">
                                      <a:lumMod val="75000"/>
                                      <a:lumOff val="25000"/>
                                    </a:srgbClr>
                                  </a:solidFill>
                                  <a:latin typeface="Cambria Math" panose="02040503050406030204" pitchFamily="18" charset="0"/>
                                </a:rPr>
                                <m:t>𝒏</m:t>
                              </m:r>
                            </m:sub>
                          </m:sSub>
                        </m:num>
                        <m:den>
                          <m:sSup>
                            <m:sSupPr>
                              <m:ctrlPr>
                                <a:rPr lang="cs-CZ" sz="2000" b="1" i="1">
                                  <a:solidFill>
                                    <a:srgbClr val="2F2B20">
                                      <a:lumMod val="75000"/>
                                      <a:lumOff val="25000"/>
                                    </a:srgbClr>
                                  </a:solidFill>
                                  <a:latin typeface="Cambria Math" panose="02040503050406030204" pitchFamily="18" charset="0"/>
                                </a:rPr>
                              </m:ctrlPr>
                            </m:sSupPr>
                            <m:e>
                              <m:d>
                                <m:dPr>
                                  <m:ctrlPr>
                                    <a:rPr lang="cs-CZ" sz="2000" b="1" i="1">
                                      <a:solidFill>
                                        <a:srgbClr val="2F2B20">
                                          <a:lumMod val="75000"/>
                                          <a:lumOff val="25000"/>
                                        </a:srgbClr>
                                      </a:solidFill>
                                      <a:latin typeface="Cambria Math" panose="02040503050406030204" pitchFamily="18" charset="0"/>
                                    </a:rPr>
                                  </m:ctrlPr>
                                </m:dPr>
                                <m:e>
                                  <m:r>
                                    <a:rPr lang="cs-CZ" sz="2000" b="1" i="1">
                                      <a:solidFill>
                                        <a:srgbClr val="2F2B20">
                                          <a:lumMod val="75000"/>
                                          <a:lumOff val="25000"/>
                                        </a:srgbClr>
                                      </a:solidFill>
                                      <a:latin typeface="Cambria Math" panose="02040503050406030204" pitchFamily="18" charset="0"/>
                                    </a:rPr>
                                    <m:t>𝟏</m:t>
                                  </m:r>
                                  <m:r>
                                    <a:rPr lang="cs-CZ" sz="2000" b="1" i="1">
                                      <a:solidFill>
                                        <a:srgbClr val="2F2B20">
                                          <a:lumMod val="75000"/>
                                          <a:lumOff val="25000"/>
                                        </a:srgbClr>
                                      </a:solidFill>
                                      <a:latin typeface="Cambria Math" panose="02040503050406030204" pitchFamily="18" charset="0"/>
                                    </a:rPr>
                                    <m:t>+</m:t>
                                  </m:r>
                                  <m:sSub>
                                    <m:sSubPr>
                                      <m:ctrlPr>
                                        <a:rPr lang="cs-CZ" sz="2000" b="1" i="1">
                                          <a:solidFill>
                                            <a:srgbClr val="2F2B20">
                                              <a:lumMod val="75000"/>
                                              <a:lumOff val="25000"/>
                                            </a:srgbClr>
                                          </a:solidFill>
                                          <a:latin typeface="Cambria Math" panose="02040503050406030204" pitchFamily="18" charset="0"/>
                                        </a:rPr>
                                      </m:ctrlPr>
                                    </m:sSubPr>
                                    <m:e>
                                      <m:r>
                                        <a:rPr lang="cs-CZ" sz="2000" b="1" i="1">
                                          <a:solidFill>
                                            <a:srgbClr val="2F2B20">
                                              <a:lumMod val="75000"/>
                                              <a:lumOff val="25000"/>
                                            </a:srgbClr>
                                          </a:solidFill>
                                          <a:latin typeface="Cambria Math" panose="02040503050406030204" pitchFamily="18" charset="0"/>
                                        </a:rPr>
                                        <m:t>𝒊</m:t>
                                      </m:r>
                                    </m:e>
                                    <m:sub>
                                      <m:r>
                                        <a:rPr lang="cs-CZ" sz="2000" b="1" i="1">
                                          <a:solidFill>
                                            <a:srgbClr val="2F2B20">
                                              <a:lumMod val="75000"/>
                                              <a:lumOff val="25000"/>
                                            </a:srgbClr>
                                          </a:solidFill>
                                          <a:latin typeface="Cambria Math" panose="02040503050406030204" pitchFamily="18" charset="0"/>
                                        </a:rPr>
                                        <m:t>𝒓</m:t>
                                      </m:r>
                                    </m:sub>
                                  </m:sSub>
                                </m:e>
                              </m:d>
                            </m:e>
                            <m:sup>
                              <m:r>
                                <a:rPr lang="cs-CZ" sz="2000" b="1" i="1">
                                  <a:solidFill>
                                    <a:srgbClr val="2F2B20">
                                      <a:lumMod val="75000"/>
                                      <a:lumOff val="25000"/>
                                    </a:srgbClr>
                                  </a:solidFill>
                                  <a:latin typeface="Cambria Math" panose="02040503050406030204" pitchFamily="18" charset="0"/>
                                </a:rPr>
                                <m:t>𝒏</m:t>
                              </m:r>
                            </m:sup>
                          </m:sSup>
                        </m:den>
                      </m:f>
                    </m:oMath>
                  </m:oMathPara>
                </a14:m>
                <a:endParaRPr lang="cs-CZ" sz="2400" b="1" dirty="0">
                  <a:solidFill>
                    <a:srgbClr val="2F2B20"/>
                  </a:solidFill>
                </a:endParaRPr>
              </a:p>
              <a:p>
                <a:pPr>
                  <a:buClr>
                    <a:srgbClr val="A9A57C"/>
                  </a:buClr>
                </a:pPr>
                <a:r>
                  <a:rPr lang="cs-CZ" sz="2800" b="1" dirty="0">
                    <a:solidFill>
                      <a:srgbClr val="2F2B20"/>
                    </a:solidFill>
                  </a:rPr>
                  <a:t>čistá současná hodnota budoucích výnosů </a:t>
                </a:r>
              </a:p>
              <a:p>
                <a:pPr marL="502920" lvl="1" indent="0" algn="ctr">
                  <a:buClr>
                    <a:srgbClr val="A9A57C"/>
                  </a:buClr>
                  <a:buNone/>
                </a:pPr>
                <a:r>
                  <a:rPr lang="cs-CZ" sz="2000" b="1" i="1" dirty="0">
                    <a:solidFill>
                      <a:srgbClr val="2F2B20">
                        <a:lumMod val="75000"/>
                        <a:lumOff val="25000"/>
                      </a:srgbClr>
                    </a:solidFill>
                    <a:latin typeface="Cambria Math" panose="02040503050406030204" pitchFamily="18" charset="0"/>
                  </a:rPr>
                  <a:t>Č</a:t>
                </a:r>
                <a14:m>
                  <m:oMath xmlns:m="http://schemas.openxmlformats.org/officeDocument/2006/math">
                    <m:r>
                      <a:rPr lang="cs-CZ" sz="2000" b="1" i="1">
                        <a:solidFill>
                          <a:srgbClr val="2F2B20">
                            <a:lumMod val="75000"/>
                            <a:lumOff val="25000"/>
                          </a:srgbClr>
                        </a:solidFill>
                        <a:latin typeface="Cambria Math" panose="02040503050406030204" pitchFamily="18" charset="0"/>
                      </a:rPr>
                      <m:t>𝑺𝑯</m:t>
                    </m:r>
                    <m:r>
                      <a:rPr lang="cs-CZ" sz="2000" b="1" i="1">
                        <a:solidFill>
                          <a:srgbClr val="2F2B20">
                            <a:lumMod val="75000"/>
                            <a:lumOff val="25000"/>
                          </a:srgbClr>
                        </a:solidFill>
                        <a:latin typeface="Cambria Math" panose="02040503050406030204" pitchFamily="18" charset="0"/>
                      </a:rPr>
                      <m:t>=</m:t>
                    </m:r>
                    <m:r>
                      <a:rPr lang="cs-CZ" sz="2000" b="1" i="1" smtClean="0">
                        <a:solidFill>
                          <a:srgbClr val="2F2B20">
                            <a:lumMod val="75000"/>
                            <a:lumOff val="25000"/>
                          </a:srgbClr>
                        </a:solidFill>
                        <a:latin typeface="Cambria Math" panose="02040503050406030204" pitchFamily="18" charset="0"/>
                      </a:rPr>
                      <m:t>𝑺𝑯</m:t>
                    </m:r>
                  </m:oMath>
                </a14:m>
                <a:r>
                  <a:rPr lang="cs-CZ" sz="2000" b="1" i="1" dirty="0">
                    <a:solidFill>
                      <a:srgbClr val="2F2B20">
                        <a:lumMod val="75000"/>
                        <a:lumOff val="25000"/>
                      </a:srgbClr>
                    </a:solidFill>
                    <a:latin typeface="Cambria Math" panose="02040503050406030204" pitchFamily="18" charset="0"/>
                  </a:rPr>
                  <a:t>- pořizovací cena investice</a:t>
                </a:r>
              </a:p>
              <a:p>
                <a:pPr>
                  <a:buClr>
                    <a:srgbClr val="A9A57C"/>
                  </a:buClr>
                </a:pPr>
                <a:r>
                  <a:rPr lang="cs-CZ" sz="2800" b="1" dirty="0">
                    <a:solidFill>
                      <a:srgbClr val="2F2B20"/>
                    </a:solidFill>
                  </a:rPr>
                  <a:t>vnitřní výnosové procento (IRR)</a:t>
                </a:r>
              </a:p>
              <a:p>
                <a:pPr marL="502920" lvl="1" indent="0">
                  <a:buClr>
                    <a:srgbClr val="A9A57C"/>
                  </a:buClr>
                  <a:buNone/>
                </a:pPr>
                <a14:m>
                  <m:oMathPara xmlns:m="http://schemas.openxmlformats.org/officeDocument/2006/math">
                    <m:oMathParaPr>
                      <m:jc m:val="centerGroup"/>
                    </m:oMathParaPr>
                    <m:oMath xmlns:m="http://schemas.openxmlformats.org/officeDocument/2006/math">
                      <m:r>
                        <a:rPr lang="cs-CZ" sz="2000" b="1" i="1">
                          <a:solidFill>
                            <a:srgbClr val="2F2B20">
                              <a:lumMod val="75000"/>
                              <a:lumOff val="25000"/>
                            </a:srgbClr>
                          </a:solidFill>
                          <a:latin typeface="Cambria Math" panose="02040503050406030204" pitchFamily="18" charset="0"/>
                        </a:rPr>
                        <m:t>𝒄𝒆𝒏𝒂</m:t>
                      </m:r>
                      <m:r>
                        <a:rPr lang="cs-CZ" sz="2000" b="1" i="1">
                          <a:solidFill>
                            <a:srgbClr val="2F2B20">
                              <a:lumMod val="75000"/>
                              <a:lumOff val="25000"/>
                            </a:srgbClr>
                          </a:solidFill>
                          <a:latin typeface="Cambria Math" panose="02040503050406030204" pitchFamily="18" charset="0"/>
                        </a:rPr>
                        <m:t> </m:t>
                      </m:r>
                      <m:r>
                        <a:rPr lang="cs-CZ" sz="2000" b="1" i="1">
                          <a:solidFill>
                            <a:srgbClr val="2F2B20">
                              <a:lumMod val="75000"/>
                              <a:lumOff val="25000"/>
                            </a:srgbClr>
                          </a:solidFill>
                          <a:latin typeface="Cambria Math" panose="02040503050406030204" pitchFamily="18" charset="0"/>
                        </a:rPr>
                        <m:t>𝒊𝒏𝒗𝒆𝒔𝒕𝒊𝒄𝒆</m:t>
                      </m:r>
                      <m:r>
                        <a:rPr lang="pt-BR" sz="2000" b="1" i="1">
                          <a:solidFill>
                            <a:srgbClr val="2F2B20">
                              <a:lumMod val="75000"/>
                              <a:lumOff val="25000"/>
                            </a:srgbClr>
                          </a:solidFill>
                          <a:latin typeface="Cambria Math" panose="02040503050406030204" pitchFamily="18" charset="0"/>
                        </a:rPr>
                        <m:t>=</m:t>
                      </m:r>
                      <m:nary>
                        <m:naryPr>
                          <m:chr m:val="∑"/>
                          <m:ctrlPr>
                            <a:rPr lang="pt-BR" sz="2000" b="1" i="1">
                              <a:solidFill>
                                <a:srgbClr val="2F2B20">
                                  <a:lumMod val="75000"/>
                                  <a:lumOff val="25000"/>
                                </a:srgbClr>
                              </a:solidFill>
                              <a:latin typeface="Cambria Math" panose="02040503050406030204" pitchFamily="18" charset="0"/>
                            </a:rPr>
                          </m:ctrlPr>
                        </m:naryPr>
                        <m:sub>
                          <m:r>
                            <m:rPr>
                              <m:brk m:alnAt="23"/>
                            </m:rPr>
                            <a:rPr lang="cs-CZ" sz="2000" b="1" i="1">
                              <a:solidFill>
                                <a:srgbClr val="2F2B20">
                                  <a:lumMod val="75000"/>
                                  <a:lumOff val="25000"/>
                                </a:srgbClr>
                              </a:solidFill>
                              <a:latin typeface="Cambria Math" panose="02040503050406030204" pitchFamily="18" charset="0"/>
                            </a:rPr>
                            <m:t>𝒕</m:t>
                          </m:r>
                          <m:r>
                            <a:rPr lang="pt-BR" sz="2000" b="1" i="1">
                              <a:solidFill>
                                <a:srgbClr val="2F2B20">
                                  <a:lumMod val="75000"/>
                                  <a:lumOff val="25000"/>
                                </a:srgbClr>
                              </a:solidFill>
                              <a:latin typeface="Cambria Math" panose="02040503050406030204" pitchFamily="18" charset="0"/>
                            </a:rPr>
                            <m:t>=</m:t>
                          </m:r>
                          <m:r>
                            <a:rPr lang="cs-CZ" sz="2000" b="1" i="1">
                              <a:solidFill>
                                <a:srgbClr val="2F2B20">
                                  <a:lumMod val="75000"/>
                                  <a:lumOff val="25000"/>
                                </a:srgbClr>
                              </a:solidFill>
                              <a:latin typeface="Cambria Math" panose="02040503050406030204" pitchFamily="18" charset="0"/>
                            </a:rPr>
                            <m:t>𝟏</m:t>
                          </m:r>
                        </m:sub>
                        <m:sup>
                          <m:r>
                            <a:rPr lang="pt-BR" sz="2000" b="1" i="1">
                              <a:solidFill>
                                <a:srgbClr val="2F2B20">
                                  <a:lumMod val="75000"/>
                                  <a:lumOff val="25000"/>
                                </a:srgbClr>
                              </a:solidFill>
                              <a:latin typeface="Cambria Math" panose="02040503050406030204" pitchFamily="18" charset="0"/>
                            </a:rPr>
                            <m:t>𝒏</m:t>
                          </m:r>
                        </m:sup>
                        <m:e>
                          <m:f>
                            <m:fPr>
                              <m:ctrlPr>
                                <a:rPr lang="cs-CZ" sz="2000" b="1" i="1">
                                  <a:solidFill>
                                    <a:srgbClr val="2F2B20">
                                      <a:lumMod val="75000"/>
                                      <a:lumOff val="25000"/>
                                    </a:srgbClr>
                                  </a:solidFill>
                                  <a:latin typeface="Cambria Math" panose="02040503050406030204" pitchFamily="18" charset="0"/>
                                </a:rPr>
                              </m:ctrlPr>
                            </m:fPr>
                            <m:num>
                              <m:r>
                                <a:rPr lang="cs-CZ" sz="2000" b="1" i="1">
                                  <a:solidFill>
                                    <a:srgbClr val="2F2B20">
                                      <a:lumMod val="75000"/>
                                      <a:lumOff val="25000"/>
                                    </a:srgbClr>
                                  </a:solidFill>
                                  <a:latin typeface="Cambria Math" panose="02040503050406030204" pitchFamily="18" charset="0"/>
                                </a:rPr>
                                <m:t>č</m:t>
                              </m:r>
                              <m:r>
                                <a:rPr lang="cs-CZ" sz="2000" b="1" i="1">
                                  <a:solidFill>
                                    <a:srgbClr val="2F2B20">
                                      <a:lumMod val="75000"/>
                                      <a:lumOff val="25000"/>
                                    </a:srgbClr>
                                  </a:solidFill>
                                  <a:latin typeface="Cambria Math" panose="02040503050406030204" pitchFamily="18" charset="0"/>
                                </a:rPr>
                                <m:t>𝒊𝒔𝒕</m:t>
                              </m:r>
                              <m:r>
                                <a:rPr lang="cs-CZ" sz="2000" b="1" i="1">
                                  <a:solidFill>
                                    <a:srgbClr val="2F2B20">
                                      <a:lumMod val="75000"/>
                                      <a:lumOff val="25000"/>
                                    </a:srgbClr>
                                  </a:solidFill>
                                  <a:latin typeface="Cambria Math" panose="02040503050406030204" pitchFamily="18" charset="0"/>
                                </a:rPr>
                                <m:t>é </m:t>
                              </m:r>
                              <m:r>
                                <a:rPr lang="cs-CZ" sz="2000" b="1" i="1">
                                  <a:solidFill>
                                    <a:srgbClr val="2F2B20">
                                      <a:lumMod val="75000"/>
                                      <a:lumOff val="25000"/>
                                    </a:srgbClr>
                                  </a:solidFill>
                                  <a:latin typeface="Cambria Math" panose="02040503050406030204" pitchFamily="18" charset="0"/>
                                </a:rPr>
                                <m:t>𝒓𝒐</m:t>
                              </m:r>
                              <m:r>
                                <a:rPr lang="cs-CZ" sz="2000" b="1" i="1">
                                  <a:solidFill>
                                    <a:srgbClr val="2F2B20">
                                      <a:lumMod val="75000"/>
                                      <a:lumOff val="25000"/>
                                    </a:srgbClr>
                                  </a:solidFill>
                                  <a:latin typeface="Cambria Math" panose="02040503050406030204" pitchFamily="18" charset="0"/>
                                </a:rPr>
                                <m:t>č</m:t>
                              </m:r>
                              <m:r>
                                <a:rPr lang="cs-CZ" sz="2000" b="1" i="1">
                                  <a:solidFill>
                                    <a:srgbClr val="2F2B20">
                                      <a:lumMod val="75000"/>
                                      <a:lumOff val="25000"/>
                                    </a:srgbClr>
                                  </a:solidFill>
                                  <a:latin typeface="Cambria Math" panose="02040503050406030204" pitchFamily="18" charset="0"/>
                                </a:rPr>
                                <m:t>𝒏</m:t>
                              </m:r>
                              <m:r>
                                <a:rPr lang="cs-CZ" sz="2000" b="1" i="1">
                                  <a:solidFill>
                                    <a:srgbClr val="2F2B20">
                                      <a:lumMod val="75000"/>
                                      <a:lumOff val="25000"/>
                                    </a:srgbClr>
                                  </a:solidFill>
                                  <a:latin typeface="Cambria Math" panose="02040503050406030204" pitchFamily="18" charset="0"/>
                                </a:rPr>
                                <m:t>í </m:t>
                              </m:r>
                              <m:r>
                                <a:rPr lang="cs-CZ" sz="2000" b="1" i="1">
                                  <a:solidFill>
                                    <a:srgbClr val="2F2B20">
                                      <a:lumMod val="75000"/>
                                      <a:lumOff val="25000"/>
                                    </a:srgbClr>
                                  </a:solidFill>
                                  <a:latin typeface="Cambria Math" panose="02040503050406030204" pitchFamily="18" charset="0"/>
                                </a:rPr>
                                <m:t>𝒑</m:t>
                              </m:r>
                              <m:r>
                                <a:rPr lang="cs-CZ" sz="2000" b="1" i="1">
                                  <a:solidFill>
                                    <a:srgbClr val="2F2B20">
                                      <a:lumMod val="75000"/>
                                      <a:lumOff val="25000"/>
                                    </a:srgbClr>
                                  </a:solidFill>
                                  <a:latin typeface="Cambria Math" panose="02040503050406030204" pitchFamily="18" charset="0"/>
                                </a:rPr>
                                <m:t>ří</m:t>
                              </m:r>
                              <m:r>
                                <a:rPr lang="cs-CZ" sz="2000" b="1" i="1">
                                  <a:solidFill>
                                    <a:srgbClr val="2F2B20">
                                      <a:lumMod val="75000"/>
                                      <a:lumOff val="25000"/>
                                    </a:srgbClr>
                                  </a:solidFill>
                                  <a:latin typeface="Cambria Math" panose="02040503050406030204" pitchFamily="18" charset="0"/>
                                </a:rPr>
                                <m:t>𝒋𝒎𝒚</m:t>
                              </m:r>
                              <m:r>
                                <a:rPr lang="cs-CZ" sz="2000" b="1" i="1">
                                  <a:solidFill>
                                    <a:srgbClr val="2F2B20">
                                      <a:lumMod val="75000"/>
                                      <a:lumOff val="25000"/>
                                    </a:srgbClr>
                                  </a:solidFill>
                                  <a:latin typeface="Cambria Math" panose="02040503050406030204" pitchFamily="18" charset="0"/>
                                </a:rPr>
                                <m:t> </m:t>
                              </m:r>
                              <m:r>
                                <a:rPr lang="cs-CZ" sz="2000" b="1" i="1">
                                  <a:solidFill>
                                    <a:srgbClr val="2F2B20">
                                      <a:lumMod val="75000"/>
                                      <a:lumOff val="25000"/>
                                    </a:srgbClr>
                                  </a:solidFill>
                                  <a:latin typeface="Cambria Math" panose="02040503050406030204" pitchFamily="18" charset="0"/>
                                </a:rPr>
                                <m:t>𝒛</m:t>
                              </m:r>
                              <m:r>
                                <a:rPr lang="cs-CZ" sz="2000" b="1" i="1">
                                  <a:solidFill>
                                    <a:srgbClr val="2F2B20">
                                      <a:lumMod val="75000"/>
                                      <a:lumOff val="25000"/>
                                    </a:srgbClr>
                                  </a:solidFill>
                                  <a:latin typeface="Cambria Math" panose="02040503050406030204" pitchFamily="18" charset="0"/>
                                </a:rPr>
                                <m:t> </m:t>
                              </m:r>
                              <m:r>
                                <a:rPr lang="cs-CZ" sz="2000" b="1" i="1">
                                  <a:solidFill>
                                    <a:srgbClr val="2F2B20">
                                      <a:lumMod val="75000"/>
                                      <a:lumOff val="25000"/>
                                    </a:srgbClr>
                                  </a:solidFill>
                                  <a:latin typeface="Cambria Math" panose="02040503050406030204" pitchFamily="18" charset="0"/>
                                </a:rPr>
                                <m:t>𝒊𝒏𝒗𝒆𝒔𝒕𝒊𝒄𝒆</m:t>
                              </m:r>
                            </m:num>
                            <m:den>
                              <m:sSup>
                                <m:sSupPr>
                                  <m:ctrlPr>
                                    <a:rPr lang="cs-CZ" sz="2000" b="1" i="1">
                                      <a:solidFill>
                                        <a:srgbClr val="2F2B20">
                                          <a:lumMod val="75000"/>
                                          <a:lumOff val="25000"/>
                                        </a:srgbClr>
                                      </a:solidFill>
                                      <a:latin typeface="Cambria Math" panose="02040503050406030204" pitchFamily="18" charset="0"/>
                                    </a:rPr>
                                  </m:ctrlPr>
                                </m:sSupPr>
                                <m:e>
                                  <m:d>
                                    <m:dPr>
                                      <m:ctrlPr>
                                        <a:rPr lang="cs-CZ" sz="2000" b="1" i="1">
                                          <a:solidFill>
                                            <a:srgbClr val="2F2B20">
                                              <a:lumMod val="75000"/>
                                              <a:lumOff val="25000"/>
                                            </a:srgbClr>
                                          </a:solidFill>
                                          <a:latin typeface="Cambria Math" panose="02040503050406030204" pitchFamily="18" charset="0"/>
                                        </a:rPr>
                                      </m:ctrlPr>
                                    </m:dPr>
                                    <m:e>
                                      <m:r>
                                        <a:rPr lang="cs-CZ" sz="2000" b="1" i="1">
                                          <a:solidFill>
                                            <a:srgbClr val="2F2B20">
                                              <a:lumMod val="75000"/>
                                              <a:lumOff val="25000"/>
                                            </a:srgbClr>
                                          </a:solidFill>
                                          <a:latin typeface="Cambria Math" panose="02040503050406030204" pitchFamily="18" charset="0"/>
                                        </a:rPr>
                                        <m:t>𝟏</m:t>
                                      </m:r>
                                      <m:r>
                                        <a:rPr lang="cs-CZ" sz="2000" b="1" i="1">
                                          <a:solidFill>
                                            <a:srgbClr val="2F2B20">
                                              <a:lumMod val="75000"/>
                                              <a:lumOff val="25000"/>
                                            </a:srgbClr>
                                          </a:solidFill>
                                          <a:latin typeface="Cambria Math" panose="02040503050406030204" pitchFamily="18" charset="0"/>
                                        </a:rPr>
                                        <m:t>+</m:t>
                                      </m:r>
                                      <m:r>
                                        <a:rPr lang="cs-CZ" sz="2000" b="1" i="1">
                                          <a:solidFill>
                                            <a:srgbClr val="2F2B20">
                                              <a:lumMod val="75000"/>
                                              <a:lumOff val="25000"/>
                                            </a:srgbClr>
                                          </a:solidFill>
                                          <a:latin typeface="Cambria Math" panose="02040503050406030204" pitchFamily="18" charset="0"/>
                                        </a:rPr>
                                        <m:t>𝑰𝑹𝑹</m:t>
                                      </m:r>
                                    </m:e>
                                  </m:d>
                                </m:e>
                                <m:sup>
                                  <m:r>
                                    <a:rPr lang="cs-CZ" sz="2000" b="1" i="1">
                                      <a:solidFill>
                                        <a:srgbClr val="2F2B20">
                                          <a:lumMod val="75000"/>
                                          <a:lumOff val="25000"/>
                                        </a:srgbClr>
                                      </a:solidFill>
                                      <a:latin typeface="Cambria Math" panose="02040503050406030204" pitchFamily="18" charset="0"/>
                                    </a:rPr>
                                    <m:t>𝒕</m:t>
                                  </m:r>
                                </m:sup>
                              </m:sSup>
                            </m:den>
                          </m:f>
                        </m:e>
                      </m:nary>
                    </m:oMath>
                  </m:oMathPara>
                </a14:m>
                <a:endParaRPr lang="cs-CZ" sz="2200" b="1" dirty="0">
                  <a:solidFill>
                    <a:srgbClr val="2F2B20"/>
                  </a:solidFill>
                </a:endParaRPr>
              </a:p>
            </p:txBody>
          </p:sp>
        </mc:Choice>
        <mc:Fallback xmlns="">
          <p:sp>
            <p:nvSpPr>
              <p:cNvPr id="3" name="Zástupný symbol pro obsah 2">
                <a:extLst>
                  <a:ext uri="{FF2B5EF4-FFF2-40B4-BE49-F238E27FC236}">
                    <a16:creationId xmlns:a16="http://schemas.microsoft.com/office/drawing/2014/main" id="{8B7EF3E3-B9B7-43AE-910F-08A9502C246D}"/>
                  </a:ext>
                </a:extLst>
              </p:cNvPr>
              <p:cNvSpPr>
                <a:spLocks noGrp="1" noRot="1" noChangeAspect="1" noMove="1" noResize="1" noEditPoints="1" noAdjustHandles="1" noChangeArrowheads="1" noChangeShapeType="1" noTextEdit="1"/>
              </p:cNvSpPr>
              <p:nvPr>
                <p:ph idx="1"/>
              </p:nvPr>
            </p:nvSpPr>
            <p:spPr>
              <a:xfrm>
                <a:off x="3472873" y="129308"/>
                <a:ext cx="8558572" cy="6585527"/>
              </a:xfrm>
              <a:blipFill>
                <a:blip r:embed="rId2"/>
                <a:stretch>
                  <a:fillRect l="-1140" t="-1295" r="-1282"/>
                </a:stretch>
              </a:blipFill>
            </p:spPr>
            <p:txBody>
              <a:bodyPr/>
              <a:lstStyle/>
              <a:p>
                <a:r>
                  <a:rPr lang="cs-CZ">
                    <a:noFill/>
                  </a:rPr>
                  <a:t> </a:t>
                </a:r>
              </a:p>
            </p:txBody>
          </p:sp>
        </mc:Fallback>
      </mc:AlternateContent>
    </p:spTree>
    <p:extLst>
      <p:ext uri="{BB962C8B-B14F-4D97-AF65-F5344CB8AC3E}">
        <p14:creationId xmlns:p14="http://schemas.microsoft.com/office/powerpoint/2010/main" val="661946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4B5CC49-6FAE-42FA-99B6-A3FDA8C688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Nadpis 3">
            <a:extLst>
              <a:ext uri="{FF2B5EF4-FFF2-40B4-BE49-F238E27FC236}">
                <a16:creationId xmlns:a16="http://schemas.microsoft.com/office/drawing/2014/main" id="{D95FC61E-1B21-4708-A6C6-5E6B205EB788}"/>
              </a:ext>
            </a:extLst>
          </p:cNvPr>
          <p:cNvSpPr>
            <a:spLocks noGrp="1"/>
          </p:cNvSpPr>
          <p:nvPr>
            <p:ph type="ctrTitle"/>
          </p:nvPr>
        </p:nvSpPr>
        <p:spPr>
          <a:xfrm>
            <a:off x="1703295" y="1083732"/>
            <a:ext cx="5509628" cy="4690534"/>
          </a:xfrm>
        </p:spPr>
        <p:txBody>
          <a:bodyPr anchor="ctr">
            <a:normAutofit/>
          </a:bodyPr>
          <a:lstStyle/>
          <a:p>
            <a:pPr algn="r"/>
            <a:r>
              <a:rPr lang="cs-CZ" sz="7200">
                <a:solidFill>
                  <a:schemeClr val="tx1">
                    <a:lumMod val="75000"/>
                    <a:lumOff val="25000"/>
                  </a:schemeClr>
                </a:solidFill>
              </a:rPr>
              <a:t>Děkuji za pozornost.</a:t>
            </a:r>
          </a:p>
        </p:txBody>
      </p:sp>
      <p:sp>
        <p:nvSpPr>
          <p:cNvPr id="11" name="Rectangle 10">
            <a:extLst>
              <a:ext uri="{FF2B5EF4-FFF2-40B4-BE49-F238E27FC236}">
                <a16:creationId xmlns:a16="http://schemas.microsoft.com/office/drawing/2014/main" id="{E6BC9B4A-2119-4645-B4CA-7817D5FAF4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158D888F-D87A-4C3C-BD82-273E4C8C5E8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99A2CD81-3BB6-4ED6-A50F-DC14F37A9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577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7425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CB2092-7589-4E59-B6F7-236121FB33EC}"/>
              </a:ext>
            </a:extLst>
          </p:cNvPr>
          <p:cNvSpPr>
            <a:spLocks noGrp="1"/>
          </p:cNvSpPr>
          <p:nvPr>
            <p:ph type="title"/>
          </p:nvPr>
        </p:nvSpPr>
        <p:spPr>
          <a:xfrm>
            <a:off x="252919" y="1123837"/>
            <a:ext cx="3081408" cy="4601183"/>
          </a:xfrm>
        </p:spPr>
        <p:txBody>
          <a:bodyPr>
            <a:normAutofit/>
          </a:bodyPr>
          <a:lstStyle/>
          <a:p>
            <a:r>
              <a:rPr lang="cs-CZ" sz="4000" b="1" dirty="0"/>
              <a:t>Obsah problematiky</a:t>
            </a:r>
          </a:p>
        </p:txBody>
      </p:sp>
      <p:sp>
        <p:nvSpPr>
          <p:cNvPr id="3" name="Zástupný symbol pro obsah 2">
            <a:extLst>
              <a:ext uri="{FF2B5EF4-FFF2-40B4-BE49-F238E27FC236}">
                <a16:creationId xmlns:a16="http://schemas.microsoft.com/office/drawing/2014/main" id="{5C518A94-06D9-41AF-AE1E-F761B7544FC0}"/>
              </a:ext>
            </a:extLst>
          </p:cNvPr>
          <p:cNvSpPr>
            <a:spLocks noGrp="1"/>
          </p:cNvSpPr>
          <p:nvPr>
            <p:ph idx="1"/>
          </p:nvPr>
        </p:nvSpPr>
        <p:spPr>
          <a:xfrm>
            <a:off x="3869268" y="502024"/>
            <a:ext cx="7757956" cy="5482724"/>
          </a:xfrm>
        </p:spPr>
        <p:txBody>
          <a:bodyPr>
            <a:normAutofit fontScale="92500" lnSpcReduction="20000"/>
          </a:bodyPr>
          <a:lstStyle/>
          <a:p>
            <a:pPr marL="457200" indent="-457200">
              <a:buFont typeface="+mj-lt"/>
              <a:buAutoNum type="arabicPeriod"/>
            </a:pPr>
            <a:r>
              <a:rPr lang="cs-CZ" sz="3600" b="1" dirty="0">
                <a:solidFill>
                  <a:schemeClr val="tx1"/>
                </a:solidFill>
              </a:rPr>
              <a:t>Výrobní faktory</a:t>
            </a:r>
          </a:p>
          <a:p>
            <a:pPr lvl="1"/>
            <a:r>
              <a:rPr lang="cs-CZ" sz="3400" dirty="0">
                <a:solidFill>
                  <a:schemeClr val="tx1"/>
                </a:solidFill>
              </a:rPr>
              <a:t>primární, sekundární</a:t>
            </a:r>
          </a:p>
          <a:p>
            <a:pPr lvl="1"/>
            <a:r>
              <a:rPr lang="cs-CZ" sz="3400" dirty="0">
                <a:solidFill>
                  <a:schemeClr val="tx1"/>
                </a:solidFill>
              </a:rPr>
              <a:t>cena a trh, nabídka a poptávka</a:t>
            </a:r>
          </a:p>
          <a:p>
            <a:pPr marL="457200" indent="-457200">
              <a:buFont typeface="+mj-lt"/>
              <a:buAutoNum type="arabicPeriod"/>
            </a:pPr>
            <a:r>
              <a:rPr lang="cs-CZ" sz="3600" b="1" dirty="0">
                <a:solidFill>
                  <a:schemeClr val="tx1"/>
                </a:solidFill>
              </a:rPr>
              <a:t>Firma na trhu výrobních faktorů</a:t>
            </a:r>
          </a:p>
          <a:p>
            <a:pPr marL="457200" indent="-457200">
              <a:buFont typeface="+mj-lt"/>
              <a:buAutoNum type="arabicPeriod"/>
            </a:pPr>
            <a:r>
              <a:rPr lang="cs-CZ" sz="3600" b="1" dirty="0">
                <a:solidFill>
                  <a:schemeClr val="tx1"/>
                </a:solidFill>
              </a:rPr>
              <a:t>Přírodní zdroje a půda</a:t>
            </a:r>
          </a:p>
          <a:p>
            <a:pPr lvl="1"/>
            <a:r>
              <a:rPr lang="cs-CZ" sz="3200" dirty="0">
                <a:solidFill>
                  <a:schemeClr val="tx1"/>
                </a:solidFill>
              </a:rPr>
              <a:t>transferový výdělek a ekonomická renta</a:t>
            </a:r>
          </a:p>
          <a:p>
            <a:pPr marL="457200" indent="-457200">
              <a:buFont typeface="+mj-lt"/>
              <a:buAutoNum type="arabicPeriod"/>
            </a:pPr>
            <a:r>
              <a:rPr lang="cs-CZ" sz="3600" b="1" dirty="0">
                <a:solidFill>
                  <a:schemeClr val="tx1"/>
                </a:solidFill>
              </a:rPr>
              <a:t>Práce</a:t>
            </a:r>
          </a:p>
          <a:p>
            <a:pPr lvl="1"/>
            <a:r>
              <a:rPr lang="cs-CZ" sz="3400" dirty="0">
                <a:solidFill>
                  <a:schemeClr val="tx1"/>
                </a:solidFill>
              </a:rPr>
              <a:t>dokonale a nedokonale konkurenční trh</a:t>
            </a:r>
          </a:p>
          <a:p>
            <a:pPr marL="457200" indent="-457200">
              <a:buFont typeface="+mj-lt"/>
              <a:buAutoNum type="arabicPeriod"/>
            </a:pPr>
            <a:r>
              <a:rPr lang="cs-CZ" sz="3600" b="1" dirty="0">
                <a:solidFill>
                  <a:schemeClr val="tx1"/>
                </a:solidFill>
              </a:rPr>
              <a:t>Kapitál</a:t>
            </a:r>
          </a:p>
          <a:p>
            <a:pPr lvl="1"/>
            <a:r>
              <a:rPr lang="cs-CZ" sz="3400" dirty="0">
                <a:solidFill>
                  <a:schemeClr val="tx1"/>
                </a:solidFill>
              </a:rPr>
              <a:t>krátké a dlouhé období</a:t>
            </a:r>
          </a:p>
          <a:p>
            <a:pPr lvl="1"/>
            <a:r>
              <a:rPr lang="cs-CZ" sz="3400" dirty="0">
                <a:solidFill>
                  <a:schemeClr val="tx1"/>
                </a:solidFill>
              </a:rPr>
              <a:t>časová hodnota peněz a hodnocení investic</a:t>
            </a:r>
          </a:p>
        </p:txBody>
      </p:sp>
    </p:spTree>
    <p:extLst>
      <p:ext uri="{BB962C8B-B14F-4D97-AF65-F5344CB8AC3E}">
        <p14:creationId xmlns:p14="http://schemas.microsoft.com/office/powerpoint/2010/main" val="1212117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E1A68E-1B64-4C00-81CD-C7C39032A8CA}"/>
              </a:ext>
            </a:extLst>
          </p:cNvPr>
          <p:cNvSpPr>
            <a:spLocks noGrp="1"/>
          </p:cNvSpPr>
          <p:nvPr>
            <p:ph type="title"/>
          </p:nvPr>
        </p:nvSpPr>
        <p:spPr/>
        <p:txBody>
          <a:bodyPr>
            <a:normAutofit/>
          </a:bodyPr>
          <a:lstStyle/>
          <a:p>
            <a:r>
              <a:rPr lang="cs-CZ" sz="5400" dirty="0"/>
              <a:t>Výrobní faktory</a:t>
            </a:r>
          </a:p>
        </p:txBody>
      </p:sp>
      <p:sp>
        <p:nvSpPr>
          <p:cNvPr id="3" name="Zástupný symbol pro obsah 2">
            <a:extLst>
              <a:ext uri="{FF2B5EF4-FFF2-40B4-BE49-F238E27FC236}">
                <a16:creationId xmlns:a16="http://schemas.microsoft.com/office/drawing/2014/main" id="{8B7EF3E3-B9B7-43AE-910F-08A9502C246D}"/>
              </a:ext>
            </a:extLst>
          </p:cNvPr>
          <p:cNvSpPr>
            <a:spLocks noGrp="1"/>
          </p:cNvSpPr>
          <p:nvPr>
            <p:ph idx="1"/>
          </p:nvPr>
        </p:nvSpPr>
        <p:spPr>
          <a:xfrm>
            <a:off x="3621740" y="286870"/>
            <a:ext cx="8238565" cy="6499412"/>
          </a:xfrm>
        </p:spPr>
        <p:txBody>
          <a:bodyPr anchor="t">
            <a:normAutofit fontScale="92500" lnSpcReduction="10000"/>
          </a:bodyPr>
          <a:lstStyle/>
          <a:p>
            <a:r>
              <a:rPr lang="cs-CZ" sz="2800" dirty="0">
                <a:solidFill>
                  <a:schemeClr val="tx1"/>
                </a:solidFill>
              </a:rPr>
              <a:t>vzácné statky a služby, sloužící k produkci jiných statků a služeb, vstupy ve výrobním procesu</a:t>
            </a:r>
          </a:p>
          <a:p>
            <a:r>
              <a:rPr lang="cs-CZ" sz="2800" dirty="0">
                <a:solidFill>
                  <a:schemeClr val="tx1"/>
                </a:solidFill>
              </a:rPr>
              <a:t>(1) </a:t>
            </a:r>
            <a:r>
              <a:rPr lang="cs-CZ" sz="2800" b="1" dirty="0">
                <a:solidFill>
                  <a:schemeClr val="tx1"/>
                </a:solidFill>
              </a:rPr>
              <a:t>půda (A)</a:t>
            </a:r>
            <a:r>
              <a:rPr lang="cs-CZ" sz="2800" dirty="0">
                <a:solidFill>
                  <a:schemeClr val="tx1"/>
                </a:solidFill>
              </a:rPr>
              <a:t>, (2) </a:t>
            </a:r>
            <a:r>
              <a:rPr lang="cs-CZ" sz="2800" b="1" dirty="0">
                <a:solidFill>
                  <a:schemeClr val="tx1"/>
                </a:solidFill>
              </a:rPr>
              <a:t>práce (L)</a:t>
            </a:r>
            <a:r>
              <a:rPr lang="cs-CZ" sz="2800" dirty="0">
                <a:solidFill>
                  <a:schemeClr val="tx1"/>
                </a:solidFill>
              </a:rPr>
              <a:t>, (3) </a:t>
            </a:r>
            <a:r>
              <a:rPr lang="cs-CZ" sz="2800" b="1" dirty="0">
                <a:solidFill>
                  <a:schemeClr val="tx1"/>
                </a:solidFill>
              </a:rPr>
              <a:t>kapitál (K)</a:t>
            </a:r>
            <a:r>
              <a:rPr lang="cs-CZ" sz="2800" dirty="0">
                <a:solidFill>
                  <a:schemeClr val="tx1"/>
                </a:solidFill>
              </a:rPr>
              <a:t> a (4) </a:t>
            </a:r>
            <a:r>
              <a:rPr lang="cs-CZ" sz="2800" b="1" dirty="0">
                <a:solidFill>
                  <a:schemeClr val="tx1"/>
                </a:solidFill>
              </a:rPr>
              <a:t>technologie (t)</a:t>
            </a:r>
          </a:p>
          <a:p>
            <a:pPr lvl="1"/>
            <a:r>
              <a:rPr lang="cs-CZ" sz="2400" dirty="0">
                <a:solidFill>
                  <a:schemeClr val="tx1"/>
                </a:solidFill>
              </a:rPr>
              <a:t>mzda (w), pozemková renta (</a:t>
            </a:r>
            <a:r>
              <a:rPr lang="cs-CZ" sz="2400" dirty="0" err="1">
                <a:solidFill>
                  <a:schemeClr val="tx1"/>
                </a:solidFill>
              </a:rPr>
              <a:t>r</a:t>
            </a:r>
            <a:r>
              <a:rPr lang="cs-CZ" sz="2400" baseline="-25000" dirty="0" err="1">
                <a:solidFill>
                  <a:schemeClr val="tx1"/>
                </a:solidFill>
              </a:rPr>
              <a:t>A</a:t>
            </a:r>
            <a:r>
              <a:rPr lang="cs-CZ" sz="2400" dirty="0">
                <a:solidFill>
                  <a:schemeClr val="tx1"/>
                </a:solidFill>
              </a:rPr>
              <a:t>), úroková míra (i) a technologická renta (</a:t>
            </a:r>
            <a:r>
              <a:rPr lang="cs-CZ" sz="2400" dirty="0" err="1">
                <a:solidFill>
                  <a:schemeClr val="tx1"/>
                </a:solidFill>
              </a:rPr>
              <a:t>r</a:t>
            </a:r>
            <a:r>
              <a:rPr lang="cs-CZ" sz="2400" baseline="-25000" dirty="0" err="1">
                <a:solidFill>
                  <a:schemeClr val="tx1"/>
                </a:solidFill>
              </a:rPr>
              <a:t>t</a:t>
            </a:r>
            <a:r>
              <a:rPr lang="cs-CZ" sz="2400" dirty="0">
                <a:solidFill>
                  <a:schemeClr val="tx1"/>
                </a:solidFill>
              </a:rPr>
              <a:t>)</a:t>
            </a:r>
          </a:p>
          <a:p>
            <a:pPr lvl="1"/>
            <a:r>
              <a:rPr lang="cs-CZ" sz="2800" dirty="0">
                <a:solidFill>
                  <a:schemeClr val="tx1"/>
                </a:solidFill>
              </a:rPr>
              <a:t>rozdělujeme je na primární a sekundární výrobní faktory</a:t>
            </a:r>
          </a:p>
          <a:p>
            <a:r>
              <a:rPr lang="cs-CZ" sz="3000" dirty="0">
                <a:solidFill>
                  <a:schemeClr val="tx1"/>
                </a:solidFill>
              </a:rPr>
              <a:t>příjem z vlastnictví výrobního faktoru (výdělku z VF) se zpravidla skládá ze dvou částí: z transferového výdělku a z ekonomické renty. </a:t>
            </a:r>
          </a:p>
          <a:p>
            <a:r>
              <a:rPr lang="cs-CZ" sz="2800" dirty="0">
                <a:solidFill>
                  <a:schemeClr val="tx1"/>
                </a:solidFill>
              </a:rPr>
              <a:t>jsou obchodovány na trhu výrobních faktorů</a:t>
            </a:r>
          </a:p>
          <a:p>
            <a:pPr lvl="1"/>
            <a:r>
              <a:rPr lang="cs-CZ" sz="2400" dirty="0">
                <a:solidFill>
                  <a:schemeClr val="tx1"/>
                </a:solidFill>
              </a:rPr>
              <a:t>trh kapitálu, trh půdy, trh práce </a:t>
            </a:r>
          </a:p>
          <a:p>
            <a:pPr lvl="1"/>
            <a:r>
              <a:rPr lang="cs-CZ" sz="2400" dirty="0">
                <a:solidFill>
                  <a:schemeClr val="tx1"/>
                </a:solidFill>
              </a:rPr>
              <a:t>domácnosti jsou obvykle nabízejícími a firmy poptávajícími</a:t>
            </a:r>
          </a:p>
          <a:p>
            <a:pPr lvl="1"/>
            <a:r>
              <a:rPr lang="cs-CZ" sz="2400" dirty="0">
                <a:solidFill>
                  <a:schemeClr val="tx1"/>
                </a:solidFill>
              </a:rPr>
              <a:t>poptávka po výrobních faktorech je poptávkou odvozenou (odvozená od poptávky po zboží, které firma produkuje)</a:t>
            </a:r>
          </a:p>
          <a:p>
            <a:pPr lvl="1"/>
            <a:r>
              <a:rPr lang="cs-CZ" sz="2400" dirty="0">
                <a:solidFill>
                  <a:schemeClr val="tx1"/>
                </a:solidFill>
              </a:rPr>
              <a:t>vlastníkem výrobních faktorů jsou spotřebitelé (domácnosti), kteří se řídí snahou maximalizovat užitek</a:t>
            </a:r>
          </a:p>
        </p:txBody>
      </p:sp>
    </p:spTree>
    <p:extLst>
      <p:ext uri="{BB962C8B-B14F-4D97-AF65-F5344CB8AC3E}">
        <p14:creationId xmlns:p14="http://schemas.microsoft.com/office/powerpoint/2010/main" val="2284531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E1A68E-1B64-4C00-81CD-C7C39032A8CA}"/>
              </a:ext>
            </a:extLst>
          </p:cNvPr>
          <p:cNvSpPr>
            <a:spLocks noGrp="1"/>
          </p:cNvSpPr>
          <p:nvPr>
            <p:ph type="title"/>
          </p:nvPr>
        </p:nvSpPr>
        <p:spPr/>
        <p:txBody>
          <a:bodyPr>
            <a:normAutofit/>
          </a:bodyPr>
          <a:lstStyle/>
          <a:p>
            <a:r>
              <a:rPr lang="cs-CZ" sz="5400" dirty="0"/>
              <a:t>Firma na trhu výrobních faktorů</a:t>
            </a:r>
          </a:p>
        </p:txBody>
      </p:sp>
      <p:sp>
        <p:nvSpPr>
          <p:cNvPr id="3" name="Zástupný symbol pro obsah 2">
            <a:extLst>
              <a:ext uri="{FF2B5EF4-FFF2-40B4-BE49-F238E27FC236}">
                <a16:creationId xmlns:a16="http://schemas.microsoft.com/office/drawing/2014/main" id="{8B7EF3E3-B9B7-43AE-910F-08A9502C246D}"/>
              </a:ext>
            </a:extLst>
          </p:cNvPr>
          <p:cNvSpPr>
            <a:spLocks noGrp="1"/>
          </p:cNvSpPr>
          <p:nvPr>
            <p:ph idx="1"/>
          </p:nvPr>
        </p:nvSpPr>
        <p:spPr>
          <a:xfrm>
            <a:off x="3442448" y="92364"/>
            <a:ext cx="8496633" cy="6668654"/>
          </a:xfrm>
        </p:spPr>
        <p:txBody>
          <a:bodyPr anchor="t">
            <a:normAutofit fontScale="92500" lnSpcReduction="10000"/>
          </a:bodyPr>
          <a:lstStyle/>
          <a:p>
            <a:r>
              <a:rPr lang="cs-CZ" sz="2800" dirty="0">
                <a:solidFill>
                  <a:schemeClr val="tx1"/>
                </a:solidFill>
              </a:rPr>
              <a:t>Cílem firmy je maximalizace zisku, tj. maximalizovat rozdíl mezi celkovými příjmy a celkovými náklady</a:t>
            </a:r>
          </a:p>
          <a:p>
            <a:pPr lvl="1"/>
            <a:r>
              <a:rPr lang="cs-CZ" sz="2800" dirty="0">
                <a:solidFill>
                  <a:schemeClr val="tx1"/>
                </a:solidFill>
              </a:rPr>
              <a:t>tohoto je dosaženo za podmínky, kdy se mezní náklady (MC</a:t>
            </a:r>
            <a:r>
              <a:rPr lang="cs-CZ" sz="2800" baseline="-25000" dirty="0">
                <a:solidFill>
                  <a:schemeClr val="tx1"/>
                </a:solidFill>
              </a:rPr>
              <a:t>VF</a:t>
            </a:r>
            <a:r>
              <a:rPr lang="cs-CZ" sz="2800" dirty="0">
                <a:solidFill>
                  <a:schemeClr val="tx1"/>
                </a:solidFill>
              </a:rPr>
              <a:t>) rovnají mezním příjmům z výrobního faktoru </a:t>
            </a:r>
            <a:r>
              <a:rPr lang="cs-CZ" sz="3200" dirty="0">
                <a:solidFill>
                  <a:schemeClr val="tx1"/>
                </a:solidFill>
              </a:rPr>
              <a:t>(</a:t>
            </a:r>
            <a:r>
              <a:rPr lang="cs-CZ" sz="2800" dirty="0">
                <a:solidFill>
                  <a:schemeClr val="tx1"/>
                </a:solidFill>
              </a:rPr>
              <a:t>MRP</a:t>
            </a:r>
            <a:r>
              <a:rPr lang="cs-CZ" sz="2800" baseline="-25000" dirty="0">
                <a:solidFill>
                  <a:schemeClr val="tx1"/>
                </a:solidFill>
              </a:rPr>
              <a:t>VF </a:t>
            </a:r>
            <a:r>
              <a:rPr lang="cs-CZ" sz="2800" dirty="0">
                <a:solidFill>
                  <a:schemeClr val="tx1"/>
                </a:solidFill>
              </a:rPr>
              <a:t> P * MP</a:t>
            </a:r>
            <a:r>
              <a:rPr lang="cs-CZ" sz="2800" baseline="-25000" dirty="0">
                <a:solidFill>
                  <a:schemeClr val="tx1"/>
                </a:solidFill>
              </a:rPr>
              <a:t>VF</a:t>
            </a:r>
            <a:r>
              <a:rPr lang="cs-CZ" sz="2800" dirty="0">
                <a:solidFill>
                  <a:schemeClr val="tx1"/>
                </a:solidFill>
              </a:rPr>
              <a:t> </a:t>
            </a:r>
            <a:r>
              <a:rPr lang="cs-CZ" sz="3200" dirty="0">
                <a:solidFill>
                  <a:schemeClr val="tx1"/>
                </a:solidFill>
              </a:rPr>
              <a:t>)</a:t>
            </a:r>
            <a:endParaRPr lang="cs-CZ" sz="2800" dirty="0">
              <a:solidFill>
                <a:schemeClr val="tx1"/>
              </a:solidFill>
            </a:endParaRPr>
          </a:p>
          <a:p>
            <a:pPr lvl="2"/>
            <a:r>
              <a:rPr lang="cs-CZ" sz="2600" dirty="0">
                <a:solidFill>
                  <a:schemeClr val="tx1"/>
                </a:solidFill>
              </a:rPr>
              <a:t>dodatečný náklad firmy vzniklý zapojením dodatečné jednotky výrobního faktoru do výroby se musí rovnat dodatečnému příjmu, který firma získá prodejem produktu (P) vytvořeného zapojením dodatečné jednotky výrobního faktoru do výroby (MP</a:t>
            </a:r>
            <a:r>
              <a:rPr lang="cs-CZ" sz="2600" baseline="-25000" dirty="0">
                <a:solidFill>
                  <a:schemeClr val="tx1"/>
                </a:solidFill>
              </a:rPr>
              <a:t>VF</a:t>
            </a:r>
            <a:r>
              <a:rPr lang="cs-CZ" sz="2600" dirty="0">
                <a:solidFill>
                  <a:schemeClr val="tx1"/>
                </a:solidFill>
              </a:rPr>
              <a:t>)</a:t>
            </a:r>
          </a:p>
          <a:p>
            <a:pPr lvl="2"/>
            <a:endParaRPr lang="cs-CZ" sz="2400" dirty="0">
              <a:solidFill>
                <a:schemeClr val="tx1"/>
              </a:solidFill>
            </a:endParaRPr>
          </a:p>
          <a:p>
            <a:pPr>
              <a:spcBef>
                <a:spcPts val="0"/>
              </a:spcBef>
            </a:pPr>
            <a:r>
              <a:rPr lang="cs-CZ" sz="3000" dirty="0">
                <a:solidFill>
                  <a:schemeClr val="tx1"/>
                </a:solidFill>
              </a:rPr>
              <a:t>rovnováha firmy na trhu </a:t>
            </a:r>
          </a:p>
          <a:p>
            <a:pPr marL="0" indent="0">
              <a:spcBef>
                <a:spcPts val="0"/>
              </a:spcBef>
              <a:buNone/>
            </a:pPr>
            <a:r>
              <a:rPr lang="cs-CZ" sz="3000" dirty="0">
                <a:solidFill>
                  <a:schemeClr val="tx1"/>
                </a:solidFill>
              </a:rPr>
              <a:t>výrobních faktorů nastává </a:t>
            </a:r>
          </a:p>
          <a:p>
            <a:pPr marL="0" indent="0">
              <a:spcBef>
                <a:spcPts val="0"/>
              </a:spcBef>
              <a:buNone/>
            </a:pPr>
            <a:r>
              <a:rPr lang="cs-CZ" sz="3000" dirty="0">
                <a:solidFill>
                  <a:schemeClr val="tx1"/>
                </a:solidFill>
              </a:rPr>
              <a:t>když: </a:t>
            </a:r>
            <a:r>
              <a:rPr lang="cs-CZ" sz="3800" b="1" i="1" dirty="0"/>
              <a:t>MC</a:t>
            </a:r>
            <a:r>
              <a:rPr lang="cs-CZ" sz="3800" b="1" i="1" baseline="-25000" dirty="0"/>
              <a:t>VF</a:t>
            </a:r>
            <a:r>
              <a:rPr lang="cs-CZ" sz="3800" b="1" i="1" dirty="0"/>
              <a:t> = MRP</a:t>
            </a:r>
            <a:r>
              <a:rPr lang="cs-CZ" sz="3800" b="1" i="1" baseline="-25000" dirty="0"/>
              <a:t>VF</a:t>
            </a:r>
            <a:r>
              <a:rPr lang="cs-CZ" sz="3800" b="1" i="1" dirty="0"/>
              <a:t> </a:t>
            </a:r>
          </a:p>
          <a:p>
            <a:pPr marL="0" indent="0">
              <a:spcBef>
                <a:spcPts val="0"/>
              </a:spcBef>
              <a:buNone/>
            </a:pPr>
            <a:endParaRPr lang="cs-CZ" sz="3800" b="1" i="1" dirty="0"/>
          </a:p>
          <a:p>
            <a:pPr>
              <a:spcBef>
                <a:spcPts val="0"/>
              </a:spcBef>
            </a:pPr>
            <a:r>
              <a:rPr lang="cs-CZ" sz="3000" dirty="0">
                <a:solidFill>
                  <a:srgbClr val="2F2B20"/>
                </a:solidFill>
              </a:rPr>
              <a:t>rozlišujeme dokonale a </a:t>
            </a:r>
          </a:p>
          <a:p>
            <a:pPr marL="0" indent="0">
              <a:spcBef>
                <a:spcPts val="0"/>
              </a:spcBef>
              <a:buNone/>
            </a:pPr>
            <a:r>
              <a:rPr lang="cs-CZ" sz="3000" dirty="0">
                <a:solidFill>
                  <a:srgbClr val="2F2B20"/>
                </a:solidFill>
              </a:rPr>
              <a:t>nedokonale konkurenční </a:t>
            </a:r>
          </a:p>
          <a:p>
            <a:pPr marL="0" indent="0">
              <a:spcBef>
                <a:spcPts val="0"/>
              </a:spcBef>
              <a:buNone/>
            </a:pPr>
            <a:r>
              <a:rPr lang="cs-CZ" sz="3000" dirty="0">
                <a:solidFill>
                  <a:srgbClr val="2F2B20"/>
                </a:solidFill>
              </a:rPr>
              <a:t>trh výrobních faktorů</a:t>
            </a:r>
            <a:endParaRPr lang="cs-CZ" sz="4200" i="1" dirty="0">
              <a:solidFill>
                <a:schemeClr val="tx1"/>
              </a:solidFill>
            </a:endParaRPr>
          </a:p>
        </p:txBody>
      </p:sp>
      <p:pic>
        <p:nvPicPr>
          <p:cNvPr id="4" name="Obrázek 3">
            <a:extLst>
              <a:ext uri="{FF2B5EF4-FFF2-40B4-BE49-F238E27FC236}">
                <a16:creationId xmlns:a16="http://schemas.microsoft.com/office/drawing/2014/main" id="{55972AAD-9383-4C40-8E68-47FE34923A6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69383" y="3429000"/>
            <a:ext cx="4191674" cy="3332018"/>
          </a:xfrm>
          <a:prstGeom prst="rect">
            <a:avLst/>
          </a:prstGeom>
          <a:noFill/>
          <a:ln>
            <a:noFill/>
          </a:ln>
        </p:spPr>
      </p:pic>
    </p:spTree>
    <p:extLst>
      <p:ext uri="{BB962C8B-B14F-4D97-AF65-F5344CB8AC3E}">
        <p14:creationId xmlns:p14="http://schemas.microsoft.com/office/powerpoint/2010/main" val="2988527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E1A68E-1B64-4C00-81CD-C7C39032A8CA}"/>
              </a:ext>
            </a:extLst>
          </p:cNvPr>
          <p:cNvSpPr>
            <a:spLocks noGrp="1"/>
          </p:cNvSpPr>
          <p:nvPr>
            <p:ph type="title"/>
          </p:nvPr>
        </p:nvSpPr>
        <p:spPr>
          <a:xfrm>
            <a:off x="92364" y="267855"/>
            <a:ext cx="3108037" cy="4073237"/>
          </a:xfrm>
        </p:spPr>
        <p:txBody>
          <a:bodyPr>
            <a:normAutofit/>
          </a:bodyPr>
          <a:lstStyle/>
          <a:p>
            <a:r>
              <a:rPr lang="cs-CZ" sz="5400" dirty="0"/>
              <a:t>(1) Přírodní zdroje a půda</a:t>
            </a:r>
          </a:p>
        </p:txBody>
      </p:sp>
      <p:sp>
        <p:nvSpPr>
          <p:cNvPr id="3" name="Zástupný symbol pro obsah 2">
            <a:extLst>
              <a:ext uri="{FF2B5EF4-FFF2-40B4-BE49-F238E27FC236}">
                <a16:creationId xmlns:a16="http://schemas.microsoft.com/office/drawing/2014/main" id="{8B7EF3E3-B9B7-43AE-910F-08A9502C246D}"/>
              </a:ext>
            </a:extLst>
          </p:cNvPr>
          <p:cNvSpPr>
            <a:spLocks noGrp="1"/>
          </p:cNvSpPr>
          <p:nvPr>
            <p:ph idx="1"/>
          </p:nvPr>
        </p:nvSpPr>
        <p:spPr>
          <a:xfrm>
            <a:off x="3424518" y="143435"/>
            <a:ext cx="8514563" cy="6651812"/>
          </a:xfrm>
        </p:spPr>
        <p:txBody>
          <a:bodyPr anchor="t">
            <a:normAutofit/>
          </a:bodyPr>
          <a:lstStyle/>
          <a:p>
            <a:r>
              <a:rPr lang="cs-CZ" sz="2200" dirty="0">
                <a:solidFill>
                  <a:schemeClr val="tx1"/>
                </a:solidFill>
              </a:rPr>
              <a:t>součást přírody, environmentální zdroje, které jsou v současné době využívány člověkem nebo využívány mohou být v budoucnu</a:t>
            </a:r>
          </a:p>
          <a:p>
            <a:r>
              <a:rPr lang="cs-CZ" sz="2200" dirty="0">
                <a:solidFill>
                  <a:schemeClr val="tx1"/>
                </a:solidFill>
              </a:rPr>
              <a:t>mezi přírodní zdroje v širším pojetí patří: </a:t>
            </a:r>
          </a:p>
          <a:p>
            <a:pPr marL="960120" lvl="1" indent="-457200">
              <a:buFont typeface="+mj-lt"/>
              <a:buAutoNum type="arabicPeriod"/>
            </a:pPr>
            <a:r>
              <a:rPr lang="cs-CZ" sz="2200" dirty="0">
                <a:solidFill>
                  <a:schemeClr val="tx1"/>
                </a:solidFill>
              </a:rPr>
              <a:t>takové zdroje, které člověk odebírá z přírody a využívá je </a:t>
            </a:r>
            <a:r>
              <a:rPr lang="cs-CZ" sz="2200" b="1" dirty="0">
                <a:solidFill>
                  <a:schemeClr val="tx1"/>
                </a:solidFill>
              </a:rPr>
              <a:t>ve výrobním procesu</a:t>
            </a:r>
            <a:r>
              <a:rPr lang="cs-CZ" sz="2200" dirty="0">
                <a:solidFill>
                  <a:schemeClr val="tx1"/>
                </a:solidFill>
              </a:rPr>
              <a:t>. </a:t>
            </a:r>
          </a:p>
          <a:p>
            <a:pPr marL="960120" lvl="1" indent="-457200">
              <a:buFont typeface="+mj-lt"/>
              <a:buAutoNum type="arabicPeriod"/>
            </a:pPr>
            <a:r>
              <a:rPr lang="cs-CZ" sz="2200" dirty="0">
                <a:solidFill>
                  <a:schemeClr val="tx1"/>
                </a:solidFill>
              </a:rPr>
              <a:t>zdroje určené </a:t>
            </a:r>
            <a:r>
              <a:rPr lang="cs-CZ" sz="2200" b="1" dirty="0">
                <a:solidFill>
                  <a:schemeClr val="tx1"/>
                </a:solidFill>
              </a:rPr>
              <a:t>k bezprostřední spotřebě </a:t>
            </a:r>
          </a:p>
          <a:p>
            <a:pPr marL="960120" lvl="1" indent="-457200">
              <a:buFont typeface="+mj-lt"/>
              <a:buAutoNum type="arabicPeriod"/>
            </a:pPr>
            <a:r>
              <a:rPr lang="cs-CZ" sz="2200" b="1" dirty="0">
                <a:solidFill>
                  <a:schemeClr val="tx1"/>
                </a:solidFill>
              </a:rPr>
              <a:t>ostatní</a:t>
            </a:r>
            <a:r>
              <a:rPr lang="cs-CZ" sz="2200" dirty="0">
                <a:solidFill>
                  <a:schemeClr val="tx1"/>
                </a:solidFill>
              </a:rPr>
              <a:t> přírodní podmínky.</a:t>
            </a:r>
          </a:p>
          <a:p>
            <a:r>
              <a:rPr lang="cs-CZ" sz="2200" dirty="0">
                <a:solidFill>
                  <a:schemeClr val="tx1"/>
                </a:solidFill>
              </a:rPr>
              <a:t>podle hlediska reprodukovatelnosti členíme přírodní zdroje na obnovitelné a neobnovitelné, tj. vyčerpatelné</a:t>
            </a:r>
          </a:p>
          <a:p>
            <a:r>
              <a:rPr lang="cs-CZ" sz="2200" dirty="0">
                <a:solidFill>
                  <a:schemeClr val="tx1"/>
                </a:solidFill>
              </a:rPr>
              <a:t>půdu můžeme z ekonomického hlediska vnímat jako specifický, vzácný prostor pro umístění ekonomických produkčních aktivit, infrastruktury, těžbu, bydlení apod. </a:t>
            </a:r>
          </a:p>
          <a:p>
            <a:r>
              <a:rPr lang="cs-CZ" sz="2200" dirty="0">
                <a:solidFill>
                  <a:schemeClr val="tx1"/>
                </a:solidFill>
              </a:rPr>
              <a:t>půda představuje zásadní přírodní zdroj a plní dvě základní funkce:  (1) přírodní funkce a (2) užitkové funkce spojené s člověkem</a:t>
            </a:r>
          </a:p>
          <a:p>
            <a:r>
              <a:rPr lang="cs-CZ" sz="2200" dirty="0">
                <a:solidFill>
                  <a:schemeClr val="tx1"/>
                </a:solidFill>
              </a:rPr>
              <a:t>půda je tak poměrně fixní faktor, jejíž množství lze měnit jen velmi obtížně a v malém rozsahu. Cenou půdy je pozemková renta (</a:t>
            </a:r>
            <a:r>
              <a:rPr lang="cs-CZ" sz="2200" b="1" dirty="0">
                <a:solidFill>
                  <a:schemeClr val="tx1"/>
                </a:solidFill>
              </a:rPr>
              <a:t>čistá ekonomická renta</a:t>
            </a:r>
            <a:r>
              <a:rPr lang="cs-CZ" sz="2200" dirty="0">
                <a:solidFill>
                  <a:schemeClr val="tx1"/>
                </a:solidFill>
              </a:rPr>
              <a:t>) , která se determinuje na trhu půdy interakcí nabídky a poptávky.</a:t>
            </a:r>
          </a:p>
        </p:txBody>
      </p:sp>
      <p:pic>
        <p:nvPicPr>
          <p:cNvPr id="4" name="Obrázek 3">
            <a:extLst>
              <a:ext uri="{FF2B5EF4-FFF2-40B4-BE49-F238E27FC236}">
                <a16:creationId xmlns:a16="http://schemas.microsoft.com/office/drawing/2014/main" id="{5824AC30-A70F-41CF-9C9F-D02DD595E6FC}"/>
              </a:ext>
            </a:extLst>
          </p:cNvPr>
          <p:cNvPicPr>
            <a:picLocks noChangeAspect="1"/>
          </p:cNvPicPr>
          <p:nvPr/>
        </p:nvPicPr>
        <p:blipFill>
          <a:blip r:embed="rId2"/>
          <a:stretch>
            <a:fillRect/>
          </a:stretch>
        </p:blipFill>
        <p:spPr>
          <a:xfrm>
            <a:off x="92364" y="4082473"/>
            <a:ext cx="3347105" cy="2584666"/>
          </a:xfrm>
          <a:prstGeom prst="rect">
            <a:avLst/>
          </a:prstGeom>
        </p:spPr>
      </p:pic>
    </p:spTree>
    <p:extLst>
      <p:ext uri="{BB962C8B-B14F-4D97-AF65-F5344CB8AC3E}">
        <p14:creationId xmlns:p14="http://schemas.microsoft.com/office/powerpoint/2010/main" val="2715473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E1A68E-1B64-4C00-81CD-C7C39032A8CA}"/>
              </a:ext>
            </a:extLst>
          </p:cNvPr>
          <p:cNvSpPr>
            <a:spLocks noGrp="1"/>
          </p:cNvSpPr>
          <p:nvPr>
            <p:ph type="title"/>
          </p:nvPr>
        </p:nvSpPr>
        <p:spPr>
          <a:xfrm>
            <a:off x="142082" y="0"/>
            <a:ext cx="2947482" cy="4601183"/>
          </a:xfrm>
        </p:spPr>
        <p:txBody>
          <a:bodyPr>
            <a:normAutofit/>
          </a:bodyPr>
          <a:lstStyle/>
          <a:p>
            <a:r>
              <a:rPr lang="cs-CZ" sz="5400" dirty="0"/>
              <a:t>(2) Práce</a:t>
            </a:r>
            <a:br>
              <a:rPr lang="cs-CZ" sz="5400" dirty="0"/>
            </a:br>
            <a:r>
              <a:rPr lang="cs-CZ" sz="4400" dirty="0"/>
              <a:t>dokonale konkurenční trh</a:t>
            </a:r>
            <a:endParaRPr lang="cs-CZ" sz="5400" dirty="0"/>
          </a:p>
        </p:txBody>
      </p:sp>
      <p:sp>
        <p:nvSpPr>
          <p:cNvPr id="3" name="Zástupný symbol pro obsah 2">
            <a:extLst>
              <a:ext uri="{FF2B5EF4-FFF2-40B4-BE49-F238E27FC236}">
                <a16:creationId xmlns:a16="http://schemas.microsoft.com/office/drawing/2014/main" id="{8B7EF3E3-B9B7-43AE-910F-08A9502C246D}"/>
              </a:ext>
            </a:extLst>
          </p:cNvPr>
          <p:cNvSpPr>
            <a:spLocks noGrp="1"/>
          </p:cNvSpPr>
          <p:nvPr>
            <p:ph idx="1"/>
          </p:nvPr>
        </p:nvSpPr>
        <p:spPr>
          <a:xfrm>
            <a:off x="3463636" y="212436"/>
            <a:ext cx="8386619" cy="6576291"/>
          </a:xfrm>
        </p:spPr>
        <p:txBody>
          <a:bodyPr anchor="t">
            <a:normAutofit/>
          </a:bodyPr>
          <a:lstStyle/>
          <a:p>
            <a:r>
              <a:rPr lang="cs-CZ" sz="2400" b="1" dirty="0">
                <a:solidFill>
                  <a:schemeClr val="accent5">
                    <a:lumMod val="50000"/>
                  </a:schemeClr>
                </a:solidFill>
              </a:rPr>
              <a:t>Poptávka po práci </a:t>
            </a:r>
            <a:r>
              <a:rPr lang="cs-CZ" sz="2400" dirty="0">
                <a:solidFill>
                  <a:schemeClr val="tx1"/>
                </a:solidFill>
              </a:rPr>
              <a:t>– firmy poptávají práci do okamžiku, kdy se </a:t>
            </a:r>
            <a:r>
              <a:rPr lang="cs-CZ" sz="2400" b="1" dirty="0">
                <a:solidFill>
                  <a:schemeClr val="tx1"/>
                </a:solidFill>
              </a:rPr>
              <a:t>w = MC</a:t>
            </a:r>
            <a:r>
              <a:rPr lang="cs-CZ" sz="2400" b="1" baseline="-25000" dirty="0">
                <a:solidFill>
                  <a:schemeClr val="tx1"/>
                </a:solidFill>
              </a:rPr>
              <a:t>L</a:t>
            </a:r>
            <a:r>
              <a:rPr lang="cs-CZ" sz="2400" b="1" dirty="0">
                <a:solidFill>
                  <a:schemeClr val="tx1"/>
                </a:solidFill>
              </a:rPr>
              <a:t> = MRP</a:t>
            </a:r>
            <a:r>
              <a:rPr lang="cs-CZ" sz="2400" b="1" baseline="-25000" dirty="0">
                <a:solidFill>
                  <a:schemeClr val="tx1"/>
                </a:solidFill>
              </a:rPr>
              <a:t>L</a:t>
            </a:r>
            <a:r>
              <a:rPr lang="cs-CZ" sz="2400" b="1" dirty="0">
                <a:solidFill>
                  <a:schemeClr val="tx1"/>
                </a:solidFill>
              </a:rPr>
              <a:t> </a:t>
            </a:r>
          </a:p>
          <a:p>
            <a:r>
              <a:rPr lang="cs-CZ" sz="2400" b="1" dirty="0">
                <a:solidFill>
                  <a:schemeClr val="accent5">
                    <a:lumMod val="50000"/>
                  </a:schemeClr>
                </a:solidFill>
              </a:rPr>
              <a:t>Nabídka práce </a:t>
            </a:r>
            <a:r>
              <a:rPr lang="cs-CZ" sz="2400" dirty="0">
                <a:solidFill>
                  <a:schemeClr val="tx1"/>
                </a:solidFill>
              </a:rPr>
              <a:t>- práci nabízejí domácnosti</a:t>
            </a:r>
          </a:p>
          <a:p>
            <a:pPr lvl="1"/>
            <a:r>
              <a:rPr lang="cs-CZ" sz="2200" dirty="0">
                <a:solidFill>
                  <a:schemeClr val="tx1"/>
                </a:solidFill>
              </a:rPr>
              <a:t>porovnávají užitek z volného času s užitkem, který plyne z výrobků a služeb, jež zakoupí za mzdu</a:t>
            </a:r>
          </a:p>
          <a:p>
            <a:pPr lvl="1"/>
            <a:r>
              <a:rPr lang="cs-CZ" sz="2200" dirty="0">
                <a:solidFill>
                  <a:schemeClr val="tx1"/>
                </a:solidFill>
              </a:rPr>
              <a:t>volí mezi volným časem a možností získat mzdu: specifický tvar individuální křivky nabídky práce (</a:t>
            </a:r>
            <a:r>
              <a:rPr lang="cs-CZ" sz="2000" b="1" dirty="0">
                <a:solidFill>
                  <a:schemeClr val="tx1"/>
                </a:solidFill>
              </a:rPr>
              <a:t>substituční a důchodový efekt)</a:t>
            </a:r>
          </a:p>
        </p:txBody>
      </p:sp>
      <p:pic>
        <p:nvPicPr>
          <p:cNvPr id="4" name="Obrázek 3">
            <a:extLst>
              <a:ext uri="{FF2B5EF4-FFF2-40B4-BE49-F238E27FC236}">
                <a16:creationId xmlns:a16="http://schemas.microsoft.com/office/drawing/2014/main" id="{846D4F01-9296-4E10-9656-F14266A46D5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3814619"/>
            <a:ext cx="3943927" cy="2830945"/>
          </a:xfrm>
          <a:prstGeom prst="rect">
            <a:avLst/>
          </a:prstGeom>
          <a:noFill/>
          <a:ln>
            <a:noFill/>
          </a:ln>
        </p:spPr>
      </p:pic>
      <p:sp>
        <p:nvSpPr>
          <p:cNvPr id="5" name="Obdélník 4">
            <a:extLst>
              <a:ext uri="{FF2B5EF4-FFF2-40B4-BE49-F238E27FC236}">
                <a16:creationId xmlns:a16="http://schemas.microsoft.com/office/drawing/2014/main" id="{AE481B7F-1E4E-4E26-B4F5-0C4995157ACB}"/>
              </a:ext>
            </a:extLst>
          </p:cNvPr>
          <p:cNvSpPr/>
          <p:nvPr/>
        </p:nvSpPr>
        <p:spPr>
          <a:xfrm>
            <a:off x="4086010" y="3011054"/>
            <a:ext cx="4023518" cy="3908762"/>
          </a:xfrm>
          <a:prstGeom prst="rect">
            <a:avLst/>
          </a:prstGeom>
        </p:spPr>
        <p:txBody>
          <a:bodyPr wrap="square">
            <a:spAutoFit/>
          </a:bodyPr>
          <a:lstStyle/>
          <a:p>
            <a:r>
              <a:rPr lang="cs-CZ" sz="2400" dirty="0"/>
              <a:t>Rovnováha na trhu práce vzniká při rovnovážné mzdové sazbě.</a:t>
            </a:r>
          </a:p>
          <a:p>
            <a:pPr marL="360363" lvl="1" indent="-342900">
              <a:buFont typeface="Arial" panose="020B0604020202020204" pitchFamily="34" charset="0"/>
              <a:buChar char="•"/>
            </a:pPr>
            <a:r>
              <a:rPr lang="cs-CZ" sz="2200" dirty="0"/>
              <a:t>Tržní křivka nabídky práce ukazuje, kolik budou nabízet všichni pracovníci na tomto trhu při každé mzdové sazbě. Je rostoucí, předpokládá se, že v tomto odvětví je vždy nabízeno s rostoucí mzdovou sazbou více práce. </a:t>
            </a:r>
          </a:p>
        </p:txBody>
      </p:sp>
      <p:pic>
        <p:nvPicPr>
          <p:cNvPr id="6" name="Obrázek 5">
            <a:extLst>
              <a:ext uri="{FF2B5EF4-FFF2-40B4-BE49-F238E27FC236}">
                <a16:creationId xmlns:a16="http://schemas.microsoft.com/office/drawing/2014/main" id="{AEC716E6-F63D-4734-AABA-D9E093B0569D}"/>
              </a:ext>
            </a:extLst>
          </p:cNvPr>
          <p:cNvPicPr>
            <a:picLocks noChangeAspect="1"/>
          </p:cNvPicPr>
          <p:nvPr/>
        </p:nvPicPr>
        <p:blipFill>
          <a:blip r:embed="rId3"/>
          <a:stretch>
            <a:fillRect/>
          </a:stretch>
        </p:blipFill>
        <p:spPr>
          <a:xfrm>
            <a:off x="7943273" y="3260375"/>
            <a:ext cx="4248727" cy="3602774"/>
          </a:xfrm>
          <a:prstGeom prst="rect">
            <a:avLst/>
          </a:prstGeom>
        </p:spPr>
      </p:pic>
    </p:spTree>
    <p:extLst>
      <p:ext uri="{BB962C8B-B14F-4D97-AF65-F5344CB8AC3E}">
        <p14:creationId xmlns:p14="http://schemas.microsoft.com/office/powerpoint/2010/main" val="3745103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E1A68E-1B64-4C00-81CD-C7C39032A8CA}"/>
              </a:ext>
            </a:extLst>
          </p:cNvPr>
          <p:cNvSpPr>
            <a:spLocks noGrp="1"/>
          </p:cNvSpPr>
          <p:nvPr>
            <p:ph type="title"/>
          </p:nvPr>
        </p:nvSpPr>
        <p:spPr>
          <a:xfrm>
            <a:off x="160556" y="0"/>
            <a:ext cx="2947482" cy="4601183"/>
          </a:xfrm>
        </p:spPr>
        <p:txBody>
          <a:bodyPr>
            <a:normAutofit/>
          </a:bodyPr>
          <a:lstStyle/>
          <a:p>
            <a:r>
              <a:rPr lang="cs-CZ" sz="5400" dirty="0"/>
              <a:t>(2) Práce</a:t>
            </a:r>
            <a:br>
              <a:rPr lang="cs-CZ" sz="5400" dirty="0"/>
            </a:br>
            <a:r>
              <a:rPr lang="cs-CZ" sz="4400" dirty="0"/>
              <a:t>nedokonale konkurenční trh</a:t>
            </a:r>
            <a:endParaRPr lang="cs-CZ" sz="5400" dirty="0"/>
          </a:p>
        </p:txBody>
      </p:sp>
      <p:sp>
        <p:nvSpPr>
          <p:cNvPr id="3" name="Zástupný symbol pro obsah 2">
            <a:extLst>
              <a:ext uri="{FF2B5EF4-FFF2-40B4-BE49-F238E27FC236}">
                <a16:creationId xmlns:a16="http://schemas.microsoft.com/office/drawing/2014/main" id="{8B7EF3E3-B9B7-43AE-910F-08A9502C246D}"/>
              </a:ext>
            </a:extLst>
          </p:cNvPr>
          <p:cNvSpPr>
            <a:spLocks noGrp="1"/>
          </p:cNvSpPr>
          <p:nvPr>
            <p:ph idx="1"/>
          </p:nvPr>
        </p:nvSpPr>
        <p:spPr>
          <a:xfrm>
            <a:off x="3688847" y="92365"/>
            <a:ext cx="8250234" cy="4331853"/>
          </a:xfrm>
        </p:spPr>
        <p:txBody>
          <a:bodyPr anchor="t">
            <a:normAutofit lnSpcReduction="10000"/>
          </a:bodyPr>
          <a:lstStyle/>
          <a:p>
            <a:r>
              <a:rPr lang="cs-CZ" sz="2800" dirty="0">
                <a:solidFill>
                  <a:schemeClr val="tx1"/>
                </a:solidFill>
              </a:rPr>
              <a:t>Tendence k nedokonalému trhu jsou způsobeny:</a:t>
            </a:r>
          </a:p>
          <a:p>
            <a:pPr lvl="1"/>
            <a:r>
              <a:rPr lang="cs-CZ" sz="2400" dirty="0">
                <a:solidFill>
                  <a:schemeClr val="tx1"/>
                </a:solidFill>
              </a:rPr>
              <a:t>mzdovou nepružností</a:t>
            </a:r>
          </a:p>
          <a:p>
            <a:pPr lvl="2"/>
            <a:r>
              <a:rPr lang="cs-CZ" sz="2200" dirty="0">
                <a:solidFill>
                  <a:schemeClr val="tx1"/>
                </a:solidFill>
              </a:rPr>
              <a:t>cena práce reaguje velmi pomalu na výrazné změny na trzích práce (mzdové systémy, kolektivní smlouvy a pracovně právní zákonodárství (min. mzda)).</a:t>
            </a:r>
          </a:p>
          <a:p>
            <a:pPr lvl="1"/>
            <a:r>
              <a:rPr lang="cs-CZ" sz="2400" dirty="0">
                <a:solidFill>
                  <a:schemeClr val="tx1"/>
                </a:solidFill>
              </a:rPr>
              <a:t>činností odborů</a:t>
            </a:r>
          </a:p>
          <a:p>
            <a:pPr lvl="2"/>
            <a:r>
              <a:rPr lang="cs-CZ" sz="2200" dirty="0">
                <a:solidFill>
                  <a:schemeClr val="tx1"/>
                </a:solidFill>
              </a:rPr>
              <a:t>odbory jsou sdruženími, která i pracovníci zakládají k obhajobě a prosazování svých zájmů (podmínek práce, mzdové sazbě, jistoty zaměstnání)</a:t>
            </a:r>
          </a:p>
          <a:p>
            <a:pPr lvl="2"/>
            <a:r>
              <a:rPr lang="cs-CZ" sz="2200" dirty="0">
                <a:solidFill>
                  <a:schemeClr val="tx1"/>
                </a:solidFill>
              </a:rPr>
              <a:t>odbory mohou omezit nabídku práce, což vede k posunu nabídkové křivky doleva nahoru a dále k růstu mezd a současně k zvyšování nezaměstnanosti.</a:t>
            </a:r>
          </a:p>
          <a:p>
            <a:pPr lvl="1"/>
            <a:r>
              <a:rPr lang="cs-CZ" sz="2400" dirty="0">
                <a:solidFill>
                  <a:schemeClr val="tx1"/>
                </a:solidFill>
              </a:rPr>
              <a:t>zvláštnostmi na straně poptávky (</a:t>
            </a:r>
            <a:r>
              <a:rPr lang="cs-CZ" sz="2400" dirty="0" err="1">
                <a:solidFill>
                  <a:schemeClr val="tx1"/>
                </a:solidFill>
              </a:rPr>
              <a:t>monopson</a:t>
            </a:r>
            <a:r>
              <a:rPr lang="cs-CZ" sz="2400" dirty="0">
                <a:solidFill>
                  <a:schemeClr val="tx1"/>
                </a:solidFill>
              </a:rPr>
              <a:t>)</a:t>
            </a:r>
          </a:p>
          <a:p>
            <a:pPr lvl="2"/>
            <a:endParaRPr lang="cs-CZ" sz="2200" dirty="0">
              <a:solidFill>
                <a:schemeClr val="tx1"/>
              </a:solidFill>
            </a:endParaRPr>
          </a:p>
          <a:p>
            <a:pPr marL="960120" lvl="2" indent="0">
              <a:buNone/>
            </a:pPr>
            <a:endParaRPr lang="cs-CZ" sz="2200" dirty="0">
              <a:solidFill>
                <a:schemeClr val="tx1"/>
              </a:solidFill>
            </a:endParaRPr>
          </a:p>
        </p:txBody>
      </p:sp>
      <p:sp>
        <p:nvSpPr>
          <p:cNvPr id="4" name="Obdélník 3">
            <a:extLst>
              <a:ext uri="{FF2B5EF4-FFF2-40B4-BE49-F238E27FC236}">
                <a16:creationId xmlns:a16="http://schemas.microsoft.com/office/drawing/2014/main" id="{1EF7308D-F9E2-4068-A337-7F16BD6CF66D}"/>
              </a:ext>
            </a:extLst>
          </p:cNvPr>
          <p:cNvSpPr/>
          <p:nvPr/>
        </p:nvSpPr>
        <p:spPr>
          <a:xfrm>
            <a:off x="0" y="0"/>
            <a:ext cx="2540000" cy="707886"/>
          </a:xfrm>
          <a:prstGeom prst="rect">
            <a:avLst/>
          </a:prstGeom>
        </p:spPr>
        <p:txBody>
          <a:bodyPr wrap="square">
            <a:spAutoFit/>
          </a:bodyPr>
          <a:lstStyle/>
          <a:p>
            <a:r>
              <a:rPr lang="cs-CZ" sz="2000" b="1" dirty="0">
                <a:solidFill>
                  <a:schemeClr val="accent5">
                    <a:lumMod val="50000"/>
                  </a:schemeClr>
                </a:solidFill>
              </a:rPr>
              <a:t>bilaterální monopol</a:t>
            </a:r>
            <a:r>
              <a:rPr lang="cs-CZ" sz="2000" dirty="0">
                <a:solidFill>
                  <a:schemeClr val="accent5">
                    <a:lumMod val="50000"/>
                  </a:schemeClr>
                </a:solidFill>
              </a:rPr>
              <a:t> </a:t>
            </a:r>
          </a:p>
          <a:p>
            <a:r>
              <a:rPr lang="cs-CZ" sz="2000" b="1" dirty="0">
                <a:solidFill>
                  <a:schemeClr val="accent5">
                    <a:lumMod val="50000"/>
                  </a:schemeClr>
                </a:solidFill>
              </a:rPr>
              <a:t>tripartita</a:t>
            </a:r>
            <a:endParaRPr lang="cs-CZ" sz="2000" dirty="0">
              <a:solidFill>
                <a:schemeClr val="accent5">
                  <a:lumMod val="50000"/>
                </a:schemeClr>
              </a:solidFill>
            </a:endParaRPr>
          </a:p>
        </p:txBody>
      </p:sp>
      <p:pic>
        <p:nvPicPr>
          <p:cNvPr id="5" name="Obrázek 4">
            <a:extLst>
              <a:ext uri="{FF2B5EF4-FFF2-40B4-BE49-F238E27FC236}">
                <a16:creationId xmlns:a16="http://schemas.microsoft.com/office/drawing/2014/main" id="{A4E86643-B11D-4DEE-9D05-74182E6C17B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3842327"/>
            <a:ext cx="4193309" cy="3015673"/>
          </a:xfrm>
          <a:prstGeom prst="rect">
            <a:avLst/>
          </a:prstGeom>
          <a:noFill/>
          <a:ln>
            <a:noFill/>
          </a:ln>
        </p:spPr>
      </p:pic>
      <p:sp>
        <p:nvSpPr>
          <p:cNvPr id="6" name="Obdélník 5">
            <a:extLst>
              <a:ext uri="{FF2B5EF4-FFF2-40B4-BE49-F238E27FC236}">
                <a16:creationId xmlns:a16="http://schemas.microsoft.com/office/drawing/2014/main" id="{8459BB04-9645-4428-B271-7FD228627C71}"/>
              </a:ext>
            </a:extLst>
          </p:cNvPr>
          <p:cNvSpPr/>
          <p:nvPr/>
        </p:nvSpPr>
        <p:spPr>
          <a:xfrm>
            <a:off x="4326155" y="4292772"/>
            <a:ext cx="3620655" cy="2462213"/>
          </a:xfrm>
          <a:prstGeom prst="rect">
            <a:avLst/>
          </a:prstGeom>
        </p:spPr>
        <p:txBody>
          <a:bodyPr wrap="square">
            <a:spAutoFit/>
          </a:bodyPr>
          <a:lstStyle/>
          <a:p>
            <a:pPr marL="534988" lvl="2" indent="-174625">
              <a:buFont typeface="Arial" panose="020B0604020202020204" pitchFamily="34" charset="0"/>
              <a:buChar char="•"/>
            </a:pPr>
            <a:r>
              <a:rPr lang="cs-CZ" sz="2200" dirty="0"/>
              <a:t>obecně se jedná o monopol na straně poptávky</a:t>
            </a:r>
          </a:p>
          <a:p>
            <a:pPr marL="534988" lvl="2" indent="-174625">
              <a:buFont typeface="Arial" panose="020B0604020202020204" pitchFamily="34" charset="0"/>
              <a:buChar char="•"/>
            </a:pPr>
            <a:r>
              <a:rPr lang="cs-CZ" sz="2200" dirty="0" err="1"/>
              <a:t>monopson</a:t>
            </a:r>
            <a:r>
              <a:rPr lang="cs-CZ" sz="2200" dirty="0"/>
              <a:t> najímá méně práce (</a:t>
            </a:r>
            <a:r>
              <a:rPr lang="cs-CZ" sz="2200" dirty="0" err="1"/>
              <a:t>Q</a:t>
            </a:r>
            <a:r>
              <a:rPr lang="cs-CZ" sz="2200" baseline="-25000" dirty="0" err="1"/>
              <a:t>m</a:t>
            </a:r>
            <a:r>
              <a:rPr lang="cs-CZ" sz="2200" dirty="0"/>
              <a:t>) za nižší mzdy (Q</a:t>
            </a:r>
            <a:r>
              <a:rPr lang="cs-CZ" sz="2200" baseline="-25000" dirty="0"/>
              <a:t>M</a:t>
            </a:r>
            <a:r>
              <a:rPr lang="cs-CZ" sz="2200" dirty="0"/>
              <a:t>), než by odpovídalo dokonalé konkurenci (E)</a:t>
            </a:r>
          </a:p>
        </p:txBody>
      </p:sp>
      <p:pic>
        <p:nvPicPr>
          <p:cNvPr id="7" name="Obrázek 6">
            <a:extLst>
              <a:ext uri="{FF2B5EF4-FFF2-40B4-BE49-F238E27FC236}">
                <a16:creationId xmlns:a16="http://schemas.microsoft.com/office/drawing/2014/main" id="{B10E7688-0916-42C2-A499-6878D410D59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86801" y="4189758"/>
            <a:ext cx="3779442" cy="2668242"/>
          </a:xfrm>
          <a:prstGeom prst="rect">
            <a:avLst/>
          </a:prstGeom>
          <a:noFill/>
          <a:ln>
            <a:noFill/>
          </a:ln>
        </p:spPr>
      </p:pic>
    </p:spTree>
    <p:extLst>
      <p:ext uri="{BB962C8B-B14F-4D97-AF65-F5344CB8AC3E}">
        <p14:creationId xmlns:p14="http://schemas.microsoft.com/office/powerpoint/2010/main" val="3815799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E1A68E-1B64-4C00-81CD-C7C39032A8CA}"/>
              </a:ext>
            </a:extLst>
          </p:cNvPr>
          <p:cNvSpPr>
            <a:spLocks noGrp="1"/>
          </p:cNvSpPr>
          <p:nvPr>
            <p:ph type="title"/>
          </p:nvPr>
        </p:nvSpPr>
        <p:spPr/>
        <p:txBody>
          <a:bodyPr>
            <a:normAutofit/>
          </a:bodyPr>
          <a:lstStyle/>
          <a:p>
            <a:r>
              <a:rPr lang="cs-CZ" sz="5400" dirty="0"/>
              <a:t>(3) Kapitál</a:t>
            </a:r>
          </a:p>
        </p:txBody>
      </p:sp>
      <mc:AlternateContent xmlns:mc="http://schemas.openxmlformats.org/markup-compatibility/2006" xmlns:a14="http://schemas.microsoft.com/office/drawing/2010/main">
        <mc:Choice Requires="a14">
          <p:sp>
            <p:nvSpPr>
              <p:cNvPr id="3" name="Zástupný symbol pro obsah 2">
                <a:extLst>
                  <a:ext uri="{FF2B5EF4-FFF2-40B4-BE49-F238E27FC236}">
                    <a16:creationId xmlns:a16="http://schemas.microsoft.com/office/drawing/2014/main" id="{8B7EF3E3-B9B7-43AE-910F-08A9502C246D}"/>
                  </a:ext>
                </a:extLst>
              </p:cNvPr>
              <p:cNvSpPr>
                <a:spLocks noGrp="1"/>
              </p:cNvSpPr>
              <p:nvPr>
                <p:ph idx="1"/>
              </p:nvPr>
            </p:nvSpPr>
            <p:spPr>
              <a:xfrm>
                <a:off x="3621741" y="0"/>
                <a:ext cx="8317340" cy="6857999"/>
              </a:xfrm>
            </p:spPr>
            <p:txBody>
              <a:bodyPr>
                <a:normAutofit fontScale="92500" lnSpcReduction="10000"/>
              </a:bodyPr>
              <a:lstStyle/>
              <a:p>
                <a:r>
                  <a:rPr lang="cs-CZ" sz="2800" dirty="0">
                    <a:solidFill>
                      <a:schemeClr val="tx1"/>
                    </a:solidFill>
                  </a:rPr>
                  <a:t>vytvořené prostředky, jež nejsou v blízké budoucnosti spotřebovány, ale použity jako vstup do další výroby s cílem dosažení zisku či vyšších výnosů v budoucnu </a:t>
                </a:r>
              </a:p>
              <a:p>
                <a:r>
                  <a:rPr lang="cs-CZ" sz="2800" dirty="0">
                    <a:solidFill>
                      <a:schemeClr val="tx1"/>
                    </a:solidFill>
                  </a:rPr>
                  <a:t>akumulované úspory přeměněné v investice</a:t>
                </a:r>
              </a:p>
              <a:p>
                <a:pPr lvl="1"/>
                <a:r>
                  <a:rPr lang="cs-CZ" sz="2400" dirty="0">
                    <a:solidFill>
                      <a:schemeClr val="tx1"/>
                    </a:solidFill>
                  </a:rPr>
                  <a:t>resp. investice představují zavádění kapitálových statků do výroby za účelem produkce nových kapitálových statků</a:t>
                </a:r>
              </a:p>
              <a:p>
                <a:r>
                  <a:rPr lang="cs-CZ" sz="2800" dirty="0">
                    <a:solidFill>
                      <a:schemeClr val="tx1"/>
                    </a:solidFill>
                  </a:rPr>
                  <a:t>akumulace kapitálu je vedle technického pokroku hlavním zdrojem hospodářského růstu</a:t>
                </a:r>
              </a:p>
              <a:p>
                <a:r>
                  <a:rPr lang="cs-CZ" sz="2800" dirty="0">
                    <a:solidFill>
                      <a:schemeClr val="tx1"/>
                    </a:solidFill>
                  </a:rPr>
                  <a:t>rozlišujeme tři základní formy kapitálu:</a:t>
                </a:r>
              </a:p>
              <a:p>
                <a:pPr lvl="1"/>
                <a:r>
                  <a:rPr lang="cs-CZ" sz="2400" b="1" dirty="0">
                    <a:solidFill>
                      <a:schemeClr val="tx1"/>
                    </a:solidFill>
                  </a:rPr>
                  <a:t>kapitálové statky</a:t>
                </a:r>
                <a:r>
                  <a:rPr lang="cs-CZ" sz="2400" dirty="0">
                    <a:solidFill>
                      <a:schemeClr val="tx1"/>
                    </a:solidFill>
                  </a:rPr>
                  <a:t>, resp. reálná aktiva, která mají hmotnou i nehmotnou podobu</a:t>
                </a:r>
              </a:p>
              <a:p>
                <a:pPr lvl="2"/>
                <a:r>
                  <a:rPr lang="cs-CZ" sz="2200" dirty="0">
                    <a:solidFill>
                      <a:schemeClr val="tx1"/>
                    </a:solidFill>
                  </a:rPr>
                  <a:t>oběhový (zásoby, materiál) a fixní kapitál (budovy, zařízení)</a:t>
                </a:r>
              </a:p>
              <a:p>
                <a:pPr lvl="1"/>
                <a:r>
                  <a:rPr lang="cs-CZ" sz="2400" b="1" dirty="0">
                    <a:solidFill>
                      <a:schemeClr val="tx1"/>
                    </a:solidFill>
                  </a:rPr>
                  <a:t>kapitál peněžní a portfoliový </a:t>
                </a:r>
                <a:r>
                  <a:rPr lang="cs-CZ" sz="2400" dirty="0">
                    <a:solidFill>
                      <a:schemeClr val="tx1"/>
                    </a:solidFill>
                  </a:rPr>
                  <a:t>(peníze, cenné papíry…)</a:t>
                </a:r>
              </a:p>
              <a:p>
                <a:r>
                  <a:rPr lang="cs-CZ" sz="2800" dirty="0">
                    <a:solidFill>
                      <a:schemeClr val="tx1"/>
                    </a:solidFill>
                  </a:rPr>
                  <a:t>lidský kapitál stojí mimo toto členění pro svou specifickou formu</a:t>
                </a:r>
              </a:p>
              <a:p>
                <a:r>
                  <a:rPr lang="cs-CZ" sz="2800" dirty="0">
                    <a:solidFill>
                      <a:schemeClr val="tx1"/>
                    </a:solidFill>
                  </a:rPr>
                  <a:t>fixní kapitál se nespotřebovává najednou, pouze se opotřebovává formou odpisů. Hrubé investice pak dělíme:</a:t>
                </a:r>
              </a:p>
              <a:p>
                <a:pPr marL="0" lvl="0" indent="0">
                  <a:buClr>
                    <a:srgbClr val="A9A57C"/>
                  </a:buClr>
                  <a:buNone/>
                </a:pPr>
                <a14:m>
                  <m:oMathPara xmlns:m="http://schemas.openxmlformats.org/officeDocument/2006/math">
                    <m:oMathParaPr>
                      <m:jc m:val="centerGroup"/>
                    </m:oMathParaPr>
                    <m:oMath xmlns:m="http://schemas.openxmlformats.org/officeDocument/2006/math">
                      <m:sSub>
                        <m:sSubPr>
                          <m:ctrlPr>
                            <a:rPr lang="cs-CZ" sz="3600" i="1">
                              <a:solidFill>
                                <a:srgbClr val="2F2B20">
                                  <a:lumMod val="75000"/>
                                  <a:lumOff val="25000"/>
                                </a:srgbClr>
                              </a:solidFill>
                              <a:latin typeface="Cambria Math" panose="02040503050406030204" pitchFamily="18" charset="0"/>
                            </a:rPr>
                          </m:ctrlPr>
                        </m:sSubPr>
                        <m:e>
                          <m:r>
                            <a:rPr lang="cs-CZ" sz="3600">
                              <a:solidFill>
                                <a:srgbClr val="2F2B20">
                                  <a:lumMod val="75000"/>
                                  <a:lumOff val="25000"/>
                                </a:srgbClr>
                              </a:solidFill>
                              <a:latin typeface="Cambria Math" panose="02040503050406030204" pitchFamily="18" charset="0"/>
                            </a:rPr>
                            <m:t>𝐼</m:t>
                          </m:r>
                        </m:e>
                        <m:sub>
                          <m:r>
                            <a:rPr lang="cs-CZ" sz="3600">
                              <a:solidFill>
                                <a:srgbClr val="2F2B20">
                                  <a:lumMod val="75000"/>
                                  <a:lumOff val="25000"/>
                                </a:srgbClr>
                              </a:solidFill>
                              <a:latin typeface="Cambria Math" panose="02040503050406030204" pitchFamily="18" charset="0"/>
                            </a:rPr>
                            <m:t>𝐵</m:t>
                          </m:r>
                        </m:sub>
                      </m:sSub>
                      <m:r>
                        <a:rPr lang="cs-CZ" sz="3600">
                          <a:solidFill>
                            <a:srgbClr val="2F2B20">
                              <a:lumMod val="75000"/>
                              <a:lumOff val="25000"/>
                            </a:srgbClr>
                          </a:solidFill>
                          <a:latin typeface="Cambria Math" panose="02040503050406030204" pitchFamily="18" charset="0"/>
                        </a:rPr>
                        <m:t>=</m:t>
                      </m:r>
                      <m:sSub>
                        <m:sSubPr>
                          <m:ctrlPr>
                            <a:rPr lang="cs-CZ" sz="3600" i="1">
                              <a:solidFill>
                                <a:srgbClr val="2F2B20">
                                  <a:lumMod val="75000"/>
                                  <a:lumOff val="25000"/>
                                </a:srgbClr>
                              </a:solidFill>
                              <a:latin typeface="Cambria Math" panose="02040503050406030204" pitchFamily="18" charset="0"/>
                            </a:rPr>
                          </m:ctrlPr>
                        </m:sSubPr>
                        <m:e>
                          <m:r>
                            <a:rPr lang="cs-CZ" sz="3600">
                              <a:solidFill>
                                <a:srgbClr val="2F2B20">
                                  <a:lumMod val="75000"/>
                                  <a:lumOff val="25000"/>
                                </a:srgbClr>
                              </a:solidFill>
                              <a:latin typeface="Cambria Math" panose="02040503050406030204" pitchFamily="18" charset="0"/>
                            </a:rPr>
                            <m:t>𝐼</m:t>
                          </m:r>
                        </m:e>
                        <m:sub>
                          <m:r>
                            <a:rPr lang="cs-CZ" sz="3600">
                              <a:solidFill>
                                <a:srgbClr val="2F2B20">
                                  <a:lumMod val="75000"/>
                                  <a:lumOff val="25000"/>
                                </a:srgbClr>
                              </a:solidFill>
                              <a:latin typeface="Cambria Math" panose="02040503050406030204" pitchFamily="18" charset="0"/>
                            </a:rPr>
                            <m:t>𝑁</m:t>
                          </m:r>
                        </m:sub>
                      </m:sSub>
                      <m:r>
                        <a:rPr lang="cs-CZ" sz="3600">
                          <a:solidFill>
                            <a:srgbClr val="2F2B20">
                              <a:lumMod val="75000"/>
                              <a:lumOff val="25000"/>
                            </a:srgbClr>
                          </a:solidFill>
                          <a:latin typeface="Cambria Math" panose="02040503050406030204" pitchFamily="18" charset="0"/>
                        </a:rPr>
                        <m:t>+</m:t>
                      </m:r>
                      <m:sSub>
                        <m:sSubPr>
                          <m:ctrlPr>
                            <a:rPr lang="cs-CZ" sz="3600" i="1">
                              <a:solidFill>
                                <a:srgbClr val="2F2B20">
                                  <a:lumMod val="75000"/>
                                  <a:lumOff val="25000"/>
                                </a:srgbClr>
                              </a:solidFill>
                              <a:latin typeface="Cambria Math" panose="02040503050406030204" pitchFamily="18" charset="0"/>
                            </a:rPr>
                          </m:ctrlPr>
                        </m:sSubPr>
                        <m:e>
                          <m:r>
                            <a:rPr lang="cs-CZ" sz="3600">
                              <a:solidFill>
                                <a:srgbClr val="2F2B20">
                                  <a:lumMod val="75000"/>
                                  <a:lumOff val="25000"/>
                                </a:srgbClr>
                              </a:solidFill>
                              <a:latin typeface="Cambria Math" panose="02040503050406030204" pitchFamily="18" charset="0"/>
                            </a:rPr>
                            <m:t>𝐼</m:t>
                          </m:r>
                        </m:e>
                        <m:sub>
                          <m:r>
                            <a:rPr lang="cs-CZ" sz="3600">
                              <a:solidFill>
                                <a:srgbClr val="2F2B20">
                                  <a:lumMod val="75000"/>
                                  <a:lumOff val="25000"/>
                                </a:srgbClr>
                              </a:solidFill>
                              <a:latin typeface="Cambria Math" panose="02040503050406030204" pitchFamily="18" charset="0"/>
                            </a:rPr>
                            <m:t>𝑅</m:t>
                          </m:r>
                        </m:sub>
                      </m:sSub>
                    </m:oMath>
                  </m:oMathPara>
                </a14:m>
                <a:endParaRPr lang="cs-CZ" sz="2400" dirty="0">
                  <a:solidFill>
                    <a:srgbClr val="2F2B20">
                      <a:lumMod val="75000"/>
                      <a:lumOff val="25000"/>
                    </a:srgbClr>
                  </a:solidFill>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3" name="Zástupný symbol pro obsah 2">
                <a:extLst>
                  <a:ext uri="{FF2B5EF4-FFF2-40B4-BE49-F238E27FC236}">
                    <a16:creationId xmlns:a16="http://schemas.microsoft.com/office/drawing/2014/main" id="{8B7EF3E3-B9B7-43AE-910F-08A9502C246D}"/>
                  </a:ext>
                </a:extLst>
              </p:cNvPr>
              <p:cNvSpPr>
                <a:spLocks noGrp="1" noRot="1" noChangeAspect="1" noMove="1" noResize="1" noEditPoints="1" noAdjustHandles="1" noChangeArrowheads="1" noChangeShapeType="1" noTextEdit="1"/>
              </p:cNvSpPr>
              <p:nvPr>
                <p:ph idx="1"/>
              </p:nvPr>
            </p:nvSpPr>
            <p:spPr>
              <a:xfrm>
                <a:off x="3621741" y="0"/>
                <a:ext cx="8317340" cy="6857999"/>
              </a:xfrm>
              <a:blipFill>
                <a:blip r:embed="rId2"/>
                <a:stretch>
                  <a:fillRect l="-1026" t="-533" r="-733"/>
                </a:stretch>
              </a:blipFill>
            </p:spPr>
            <p:txBody>
              <a:bodyPr/>
              <a:lstStyle/>
              <a:p>
                <a:r>
                  <a:rPr lang="cs-CZ">
                    <a:noFill/>
                  </a:rPr>
                  <a:t> </a:t>
                </a:r>
              </a:p>
            </p:txBody>
          </p:sp>
        </mc:Fallback>
      </mc:AlternateContent>
    </p:spTree>
    <p:extLst>
      <p:ext uri="{BB962C8B-B14F-4D97-AF65-F5344CB8AC3E}">
        <p14:creationId xmlns:p14="http://schemas.microsoft.com/office/powerpoint/2010/main" val="1979479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E1A68E-1B64-4C00-81CD-C7C39032A8CA}"/>
              </a:ext>
            </a:extLst>
          </p:cNvPr>
          <p:cNvSpPr>
            <a:spLocks noGrp="1"/>
          </p:cNvSpPr>
          <p:nvPr>
            <p:ph type="title"/>
          </p:nvPr>
        </p:nvSpPr>
        <p:spPr>
          <a:xfrm>
            <a:off x="160555" y="0"/>
            <a:ext cx="3035226" cy="4601183"/>
          </a:xfrm>
        </p:spPr>
        <p:txBody>
          <a:bodyPr>
            <a:noAutofit/>
          </a:bodyPr>
          <a:lstStyle/>
          <a:p>
            <a:r>
              <a:rPr lang="pl-PL" sz="4000" dirty="0">
                <a:solidFill>
                  <a:schemeClr val="bg1"/>
                </a:solidFill>
              </a:rPr>
              <a:t>Trh kapitálu</a:t>
            </a:r>
            <a:endParaRPr lang="cs-CZ" sz="4000" dirty="0">
              <a:solidFill>
                <a:schemeClr val="bg1"/>
              </a:solidFill>
            </a:endParaRPr>
          </a:p>
        </p:txBody>
      </p:sp>
      <p:sp>
        <p:nvSpPr>
          <p:cNvPr id="3" name="Zástupný symbol pro obsah 2">
            <a:extLst>
              <a:ext uri="{FF2B5EF4-FFF2-40B4-BE49-F238E27FC236}">
                <a16:creationId xmlns:a16="http://schemas.microsoft.com/office/drawing/2014/main" id="{8B7EF3E3-B9B7-43AE-910F-08A9502C246D}"/>
              </a:ext>
            </a:extLst>
          </p:cNvPr>
          <p:cNvSpPr>
            <a:spLocks noGrp="1"/>
          </p:cNvSpPr>
          <p:nvPr>
            <p:ph idx="1"/>
          </p:nvPr>
        </p:nvSpPr>
        <p:spPr>
          <a:xfrm>
            <a:off x="3472873" y="138545"/>
            <a:ext cx="8466208" cy="6502400"/>
          </a:xfrm>
        </p:spPr>
        <p:txBody>
          <a:bodyPr anchor="t">
            <a:normAutofit/>
          </a:bodyPr>
          <a:lstStyle/>
          <a:p>
            <a:pPr>
              <a:spcBef>
                <a:spcPts val="0"/>
              </a:spcBef>
            </a:pPr>
            <a:r>
              <a:rPr lang="cs-CZ" sz="2400" dirty="0">
                <a:solidFill>
                  <a:schemeClr val="tx1"/>
                </a:solidFill>
              </a:rPr>
              <a:t>poptávku po kapitálu tvoří firmy a je dána rozhodnutím firem o realizaci investic s cílem dosáhnout v budoucnu výnosu</a:t>
            </a:r>
          </a:p>
          <a:p>
            <a:pPr>
              <a:spcBef>
                <a:spcPts val="0"/>
              </a:spcBef>
            </a:pPr>
            <a:r>
              <a:rPr lang="cs-CZ" sz="2400" dirty="0">
                <a:solidFill>
                  <a:schemeClr val="tx1"/>
                </a:solidFill>
              </a:rPr>
              <a:t>nabídku na trhu kapitálem představují především úspory domácností</a:t>
            </a:r>
          </a:p>
          <a:p>
            <a:pPr lvl="1">
              <a:spcBef>
                <a:spcPts val="0"/>
              </a:spcBef>
              <a:spcAft>
                <a:spcPts val="0"/>
              </a:spcAft>
            </a:pPr>
            <a:r>
              <a:rPr lang="cs-CZ" sz="2200" dirty="0">
                <a:solidFill>
                  <a:schemeClr val="tx1"/>
                </a:solidFill>
              </a:rPr>
              <a:t>domácnosti se zříkají současné spotřeby a odkládají ji do budoucnosti ovšem s očekáváním, že jejich budoucí spotřeba bude vyšší</a:t>
            </a:r>
          </a:p>
          <a:p>
            <a:pPr>
              <a:spcBef>
                <a:spcPts val="0"/>
              </a:spcBef>
            </a:pPr>
            <a:r>
              <a:rPr lang="cs-CZ" sz="2400" dirty="0">
                <a:solidFill>
                  <a:schemeClr val="tx1"/>
                </a:solidFill>
              </a:rPr>
              <a:t>cenou, která se na trhu kapitálem ustavuje, je úroková míra</a:t>
            </a:r>
          </a:p>
          <a:p>
            <a:endParaRPr lang="cs-CZ" sz="24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 name="Obrázek 3">
            <a:extLst>
              <a:ext uri="{FF2B5EF4-FFF2-40B4-BE49-F238E27FC236}">
                <a16:creationId xmlns:a16="http://schemas.microsoft.com/office/drawing/2014/main" id="{9E68776F-F584-432D-AC82-06D93A7B0A1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639128" y="2918691"/>
            <a:ext cx="7767782" cy="3800764"/>
          </a:xfrm>
          <a:prstGeom prst="rect">
            <a:avLst/>
          </a:prstGeom>
          <a:noFill/>
          <a:ln>
            <a:noFill/>
          </a:ln>
        </p:spPr>
      </p:pic>
    </p:spTree>
    <p:extLst>
      <p:ext uri="{BB962C8B-B14F-4D97-AF65-F5344CB8AC3E}">
        <p14:creationId xmlns:p14="http://schemas.microsoft.com/office/powerpoint/2010/main" val="4294270544"/>
      </p:ext>
    </p:extLst>
  </p:cSld>
  <p:clrMapOvr>
    <a:masterClrMapping/>
  </p:clrMapOvr>
</p:sld>
</file>

<file path=ppt/theme/theme1.xml><?xml version="1.0" encoding="utf-8"?>
<a:theme xmlns:a="http://schemas.openxmlformats.org/drawingml/2006/main" name="Rámeček">
  <a:themeElements>
    <a:clrScheme name="Rámeče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Rámeček">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Rámeček">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1254</TotalTime>
  <Words>895</Words>
  <Application>Microsoft Office PowerPoint</Application>
  <PresentationFormat>Širokoúhlá obrazovka</PresentationFormat>
  <Paragraphs>98</Paragraphs>
  <Slides>11</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11</vt:i4>
      </vt:variant>
    </vt:vector>
  </HeadingPairs>
  <TitlesOfParts>
    <vt:vector size="18" baseType="lpstr">
      <vt:lpstr>Arial</vt:lpstr>
      <vt:lpstr>Calibri</vt:lpstr>
      <vt:lpstr>Cambria Math</vt:lpstr>
      <vt:lpstr>Corbel</vt:lpstr>
      <vt:lpstr>Times New Roman</vt:lpstr>
      <vt:lpstr>Wingdings 2</vt:lpstr>
      <vt:lpstr>Rámeček</vt:lpstr>
      <vt:lpstr>Mikroekonomie 2+1, NPMKB  Trh výrobních faktorů  - půda, práce, kapitál</vt:lpstr>
      <vt:lpstr>Obsah problematiky</vt:lpstr>
      <vt:lpstr>Výrobní faktory</vt:lpstr>
      <vt:lpstr>Firma na trhu výrobních faktorů</vt:lpstr>
      <vt:lpstr>(1) Přírodní zdroje a půda</vt:lpstr>
      <vt:lpstr>(2) Práce dokonale konkurenční trh</vt:lpstr>
      <vt:lpstr>(2) Práce nedokonale konkurenční trh</vt:lpstr>
      <vt:lpstr>(3) Kapitál</vt:lpstr>
      <vt:lpstr>Trh kapitálu</vt:lpstr>
      <vt:lpstr>Časová hodnota peněz a úroková míra a hodnocení investic</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Mikroekonomie 2+1, NPMKB</dc:title>
  <dc:creator>Kamila</dc:creator>
  <cp:lastModifiedBy>tur0001</cp:lastModifiedBy>
  <cp:revision>137</cp:revision>
  <cp:lastPrinted>2019-09-04T11:02:17Z</cp:lastPrinted>
  <dcterms:created xsi:type="dcterms:W3CDTF">2019-08-09T18:58:20Z</dcterms:created>
  <dcterms:modified xsi:type="dcterms:W3CDTF">2019-12-04T09:36:50Z</dcterms:modified>
</cp:coreProperties>
</file>