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83" r:id="rId5"/>
    <p:sldId id="258" r:id="rId6"/>
    <p:sldId id="257" r:id="rId7"/>
    <p:sldId id="277" r:id="rId8"/>
    <p:sldId id="278" r:id="rId9"/>
    <p:sldId id="284" r:id="rId10"/>
    <p:sldId id="279" r:id="rId11"/>
    <p:sldId id="280" r:id="rId12"/>
    <p:sldId id="285" r:id="rId13"/>
    <p:sldId id="281" r:id="rId14"/>
    <p:sldId id="282" r:id="rId15"/>
    <p:sldId id="287" r:id="rId16"/>
    <p:sldId id="286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23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3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7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8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89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0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48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7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50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9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4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1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-58543" y="912907"/>
            <a:ext cx="9004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4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</a:t>
            </a:r>
          </a:p>
          <a:p>
            <a:pPr lvl="1" algn="ctr"/>
            <a:r>
              <a:rPr lang="cs-CZ" sz="4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FINANČNÍHO ÚČETNICTVÍ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91147"/>
              </p:ext>
            </p:extLst>
          </p:nvPr>
        </p:nvGraphicFramePr>
        <p:xfrm>
          <a:off x="535259" y="2492299"/>
          <a:ext cx="7995423" cy="2842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1659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163764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2353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Pohledávka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právo účetní jednotky na zaplacení určité peněžní částky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Závazek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povinnost účetní jednotky zaplatit oprávněnému subjektu</a:t>
                      </a:r>
                    </a:p>
                    <a:p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označují se též jako dluhy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Rozvaha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uspořádaný přehled aktiv a pasiv, tj. majetku a zdrojů jeho financování k určitému datu; </a:t>
                      </a:r>
                    </a:p>
                    <a:p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účetní výkaz zachycující stavové veličiny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606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Pohledávky a závazky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466DCEE0-3B9A-463D-BE2E-EF858CCA534E}"/>
              </a:ext>
            </a:extLst>
          </p:cNvPr>
          <p:cNvGrpSpPr/>
          <p:nvPr/>
        </p:nvGrpSpPr>
        <p:grpSpPr>
          <a:xfrm>
            <a:off x="267629" y="908824"/>
            <a:ext cx="8480503" cy="5358161"/>
            <a:chOff x="0" y="0"/>
            <a:chExt cx="6409267" cy="3831167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F875298C-1698-4788-B4F9-C774B98F570D}"/>
                </a:ext>
              </a:extLst>
            </p:cNvPr>
            <p:cNvGrpSpPr/>
            <p:nvPr/>
          </p:nvGrpSpPr>
          <p:grpSpPr>
            <a:xfrm>
              <a:off x="2476500" y="1104900"/>
              <a:ext cx="1477010" cy="1594990"/>
              <a:chOff x="0" y="0"/>
              <a:chExt cx="1477010" cy="1594990"/>
            </a:xfrm>
          </p:grpSpPr>
          <p:pic>
            <p:nvPicPr>
              <p:cNvPr id="18" name="Obrázek 17" descr="Výsledek obrázku pro domeček">
                <a:extLst>
                  <a:ext uri="{FF2B5EF4-FFF2-40B4-BE49-F238E27FC236}">
                    <a16:creationId xmlns:a16="http://schemas.microsoft.com/office/drawing/2014/main" id="{DAB2179E-C943-4841-9DD1-B0841DC84E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366" y="0"/>
                <a:ext cx="1240155" cy="124015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" name="Textové pole 2">
                <a:extLst>
                  <a:ext uri="{FF2B5EF4-FFF2-40B4-BE49-F238E27FC236}">
                    <a16:creationId xmlns:a16="http://schemas.microsoft.com/office/drawing/2014/main" id="{0D7B1F68-AE7A-4A10-AD38-0F264A0886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76867"/>
                <a:ext cx="1477010" cy="41812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cs-CZ" sz="16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ÚČETNÍ JEDNOTKA</a:t>
                </a:r>
                <a:endParaRPr lang="cs-CZ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1187F27C-AB78-4BF9-960B-C543129FDBE8}"/>
                </a:ext>
              </a:extLst>
            </p:cNvPr>
            <p:cNvGrpSpPr/>
            <p:nvPr/>
          </p:nvGrpSpPr>
          <p:grpSpPr>
            <a:xfrm>
              <a:off x="0" y="1646767"/>
              <a:ext cx="1515533" cy="520700"/>
              <a:chOff x="0" y="0"/>
              <a:chExt cx="1515533" cy="520700"/>
            </a:xfrm>
          </p:grpSpPr>
          <p:sp>
            <p:nvSpPr>
              <p:cNvPr id="16" name="Textové pole 2">
                <a:extLst>
                  <a:ext uri="{FF2B5EF4-FFF2-40B4-BE49-F238E27FC236}">
                    <a16:creationId xmlns:a16="http://schemas.microsoft.com/office/drawing/2014/main" id="{0E1C723C-C934-4C7B-ABB3-886E1E9645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143933"/>
                <a:ext cx="1494151" cy="2420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cs-CZ" sz="16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DODAVATELÉ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Ovál 16">
                <a:extLst>
                  <a:ext uri="{FF2B5EF4-FFF2-40B4-BE49-F238E27FC236}">
                    <a16:creationId xmlns:a16="http://schemas.microsoft.com/office/drawing/2014/main" id="{76F4071A-58BA-455D-8EA8-00AF2E8ECD2E}"/>
                  </a:ext>
                </a:extLst>
              </p:cNvPr>
              <p:cNvSpPr/>
              <p:nvPr/>
            </p:nvSpPr>
            <p:spPr>
              <a:xfrm>
                <a:off x="0" y="0"/>
                <a:ext cx="1515533" cy="5207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3833DF8C-F9DE-42C7-9DB1-27566469A05D}"/>
                </a:ext>
              </a:extLst>
            </p:cNvPr>
            <p:cNvGrpSpPr/>
            <p:nvPr/>
          </p:nvGrpSpPr>
          <p:grpSpPr>
            <a:xfrm>
              <a:off x="4872354" y="1697567"/>
              <a:ext cx="1536913" cy="520700"/>
              <a:chOff x="-21380" y="0"/>
              <a:chExt cx="1536913" cy="520700"/>
            </a:xfrm>
          </p:grpSpPr>
          <p:sp>
            <p:nvSpPr>
              <p:cNvPr id="14" name="Textové pole 2">
                <a:extLst>
                  <a:ext uri="{FF2B5EF4-FFF2-40B4-BE49-F238E27FC236}">
                    <a16:creationId xmlns:a16="http://schemas.microsoft.com/office/drawing/2014/main" id="{5C244D15-DD80-4FDA-8E6C-301BB8D60A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1380" y="143933"/>
                <a:ext cx="1536913" cy="2420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cs-CZ" sz="16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ODBĚRATELÉ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ál 14">
                <a:extLst>
                  <a:ext uri="{FF2B5EF4-FFF2-40B4-BE49-F238E27FC236}">
                    <a16:creationId xmlns:a16="http://schemas.microsoft.com/office/drawing/2014/main" id="{CC81C743-DDAB-473B-931C-1D6FE1A4D23E}"/>
                  </a:ext>
                </a:extLst>
              </p:cNvPr>
              <p:cNvSpPr/>
              <p:nvPr/>
            </p:nvSpPr>
            <p:spPr>
              <a:xfrm>
                <a:off x="0" y="0"/>
                <a:ext cx="1515533" cy="5207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Textové pole 2">
              <a:extLst>
                <a:ext uri="{FF2B5EF4-FFF2-40B4-BE49-F238E27FC236}">
                  <a16:creationId xmlns:a16="http://schemas.microsoft.com/office/drawing/2014/main" id="{274987DE-FC56-4D48-BB01-AB799764C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0434" y="3369733"/>
              <a:ext cx="1125855" cy="39751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6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BANKA</a:t>
              </a:r>
              <a:endParaRPr lang="cs-CZ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ové pole 2">
              <a:extLst>
                <a:ext uri="{FF2B5EF4-FFF2-40B4-BE49-F238E27FC236}">
                  <a16:creationId xmlns:a16="http://schemas.microsoft.com/office/drawing/2014/main" id="{29ECDC99-FF9D-47A3-904D-7DEE24FB1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400" y="0"/>
              <a:ext cx="1126067" cy="4275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6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FINANČNÍ ÚŘAD</a:t>
              </a:r>
              <a:endParaRPr lang="cs-CZ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ové pole 2">
              <a:extLst>
                <a:ext uri="{FF2B5EF4-FFF2-40B4-BE49-F238E27FC236}">
                  <a16:creationId xmlns:a16="http://schemas.microsoft.com/office/drawing/2014/main" id="{50CCA4D3-FA87-4F16-AE61-FD105330E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767" y="0"/>
              <a:ext cx="1390497" cy="4275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ZAMĚSTNANCI</a:t>
              </a:r>
              <a:endPara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ové pole 2">
              <a:extLst>
                <a:ext uri="{FF2B5EF4-FFF2-40B4-BE49-F238E27FC236}">
                  <a16:creationId xmlns:a16="http://schemas.microsoft.com/office/drawing/2014/main" id="{1766660E-A207-41A1-8F08-58648A1ED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567" y="3403600"/>
              <a:ext cx="1257300" cy="4275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6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POJIŠŤOVNY, OSSZ</a:t>
              </a:r>
              <a:endParaRPr lang="cs-CZ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3678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149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 - shrnutí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1">
            <a:extLst>
              <a:ext uri="{FF2B5EF4-FFF2-40B4-BE49-F238E27FC236}">
                <a16:creationId xmlns:a16="http://schemas.microsoft.com/office/drawing/2014/main" id="{4BF0544C-12EE-4716-84AB-04C892512B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38469"/>
              </p:ext>
            </p:extLst>
          </p:nvPr>
        </p:nvGraphicFramePr>
        <p:xfrm>
          <a:off x="170908" y="1080779"/>
          <a:ext cx="8677585" cy="4578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kument" r:id="rId3" imgW="5922790" imgH="3034817" progId="Word.Document.12">
                  <p:embed/>
                </p:oleObj>
              </mc:Choice>
              <mc:Fallback>
                <p:oleObj name="Dokument" r:id="rId3" imgW="5922790" imgH="3034817" progId="Word.Document.12">
                  <p:embed/>
                  <p:pic>
                    <p:nvPicPr>
                      <p:cNvPr id="10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08" y="1080779"/>
                        <a:ext cx="8677585" cy="45784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6064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149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 - shrnutí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78F56E-2C84-4A9C-9C6C-32EC969630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08" y="553836"/>
            <a:ext cx="8456835" cy="6036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406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1978694"/>
            <a:ext cx="8232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správné pochopení ekonomických jevů, které probíhají v účetní jednotce, je zapotřebí důkladně si osvojit základní pojmy. 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Definujte a charakterizujte následující základní účetní pojmy.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37736"/>
              </p:ext>
            </p:extLst>
          </p:nvPr>
        </p:nvGraphicFramePr>
        <p:xfrm>
          <a:off x="535259" y="3607421"/>
          <a:ext cx="7995423" cy="289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1659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163764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2353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hospodaření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Výsledovka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066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48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33980"/>
              </p:ext>
            </p:extLst>
          </p:nvPr>
        </p:nvGraphicFramePr>
        <p:xfrm>
          <a:off x="529588" y="2055740"/>
          <a:ext cx="7995423" cy="4603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1659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163764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3364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71535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spotřeba práce a prostředků v peněžním vyjádření; představují určité vstupy do podniku; se vznikem nákladu je obvykle spojen úbytek majetku či vznik závazku (POZOR – nezaměňovat s VÝDAJI)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71535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 penězích oceněný výkon, tj. vše, co firma produkuje – tedy výrobek, zboží či služba; jedná se prakticky o jakýkoli účetně zachytitelný výstup činnosti podniku (POZOR – nezaměňovat s PŘÍJMY)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71535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hospodaření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rozdíl mezi výnosy a náklady; může mít podobu zisku (výnosy jsou větší než náklady) nebo ztráty (výnosy jsou menší než náklady)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  <a:tr h="71535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Výsledovka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uspořádaný přehled nákladů a výnosů včetně vyčíslených výsledků hospodaření za účetní období (zpravidla 1 rok)</a:t>
                      </a:r>
                    </a:p>
                    <a:p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oficiálně se označuje jako výkaz zisku a ztráty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066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457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462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Výsledovka - shrnutí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EBFF51C-E930-4963-9DFD-6D5468F8C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256672"/>
              </p:ext>
            </p:extLst>
          </p:nvPr>
        </p:nvGraphicFramePr>
        <p:xfrm>
          <a:off x="684590" y="600078"/>
          <a:ext cx="7890699" cy="625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kument" r:id="rId3" imgW="5913823" imgH="4691328" progId="Word.Document.12">
                  <p:embed/>
                </p:oleObj>
              </mc:Choice>
              <mc:Fallback>
                <p:oleObj name="Dokument" r:id="rId3" imgW="5913823" imgH="4691328" progId="Word.Document.12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90" y="600078"/>
                        <a:ext cx="7890699" cy="62579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890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462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Výsledovka - shrnutí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F1FBD96-363A-4AC5-BC16-047419773B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01" y="752707"/>
            <a:ext cx="8196147" cy="57484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984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5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1978694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Základní pomůckou v rámci studia finančního účetnictví je účtový rozvrh.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Zodpovězte následující otázky související s účtovým rozvrhem.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E5EC87D-8995-48B3-933E-C02911A56D76}"/>
              </a:ext>
            </a:extLst>
          </p:cNvPr>
          <p:cNvSpPr/>
          <p:nvPr/>
        </p:nvSpPr>
        <p:spPr>
          <a:xfrm>
            <a:off x="507379" y="3429000"/>
            <a:ext cx="770549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 to účtový rozvrh a jak se liší od účtové osnovy?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 účtových tříd najdeme v účtovém rozvrhu a jak se označují?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 účtových skupin může mít účtová třída a jak se označují?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které účtové třídě najdeme pohledávky?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které účtové třídě najdeme výnosy?</a:t>
            </a: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48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754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Účtový rozvrh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8F4A2D0-8F02-46E7-8755-6ED751C26F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06" y="817027"/>
            <a:ext cx="8176214" cy="5477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047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správné pochopení ekonomických jevů, které probíhají v účetní jednotce, je zapotřebí důkladně si osvojit základní pojmy. 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Definujte a charakterizujte následující základní účetní pojmy.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64592"/>
              </p:ext>
            </p:extLst>
          </p:nvPr>
        </p:nvGraphicFramePr>
        <p:xfrm>
          <a:off x="535259" y="3607421"/>
          <a:ext cx="7995423" cy="2740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1659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163764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2353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6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00614"/>
              </p:ext>
            </p:extLst>
          </p:nvPr>
        </p:nvGraphicFramePr>
        <p:xfrm>
          <a:off x="459991" y="2436541"/>
          <a:ext cx="8110953" cy="32632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58126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252827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33768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89939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majetek účetní jednotky; vše co ÚJ vlastní</a:t>
                      </a:r>
                    </a:p>
                    <a:p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člení se podle druhů na stálá (dlouhodobá) a oběžná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1013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majetek, který je používán po dobu delší jednoho roku, postupně se opotřebovává a jehož vstupní cena přesahuje určitou hranici (vyjma finančního DM)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1013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majetek, který má krátkou dobu použití (zpravidla do jednoho roku)</a:t>
                      </a:r>
                    </a:p>
                    <a:p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neustále mění svou podobu, obíhá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9704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Oběžný majetek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 descr="https://podvojne-ucetnictvi.webnode.cz/_files/200000001-5518856136/obeh.JPG">
            <a:extLst>
              <a:ext uri="{FF2B5EF4-FFF2-40B4-BE49-F238E27FC236}">
                <a16:creationId xmlns:a16="http://schemas.microsoft.com/office/drawing/2014/main" id="{629406F9-B767-4689-A7CE-90C9426D9F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76" y="1087243"/>
            <a:ext cx="7253868" cy="4845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935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Aktiva - shrnutí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D746727C-8C49-4616-A489-9A530F758B1A}"/>
              </a:ext>
            </a:extLst>
          </p:cNvPr>
          <p:cNvGrpSpPr>
            <a:grpSpLocks/>
          </p:cNvGrpSpPr>
          <p:nvPr/>
        </p:nvGrpSpPr>
        <p:grpSpPr bwMode="auto">
          <a:xfrm>
            <a:off x="518532" y="1051930"/>
            <a:ext cx="8056756" cy="5036635"/>
            <a:chOff x="1750" y="1176"/>
            <a:chExt cx="7924" cy="4746"/>
          </a:xfrm>
        </p:grpSpPr>
        <p:cxnSp>
          <p:nvCxnSpPr>
            <p:cNvPr id="7" name="AutoShape 3">
              <a:extLst>
                <a:ext uri="{FF2B5EF4-FFF2-40B4-BE49-F238E27FC236}">
                  <a16:creationId xmlns:a16="http://schemas.microsoft.com/office/drawing/2014/main" id="{897D7BE1-EDA6-4747-94A5-CC15DE7D9F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00" y="1793"/>
              <a:ext cx="1522" cy="52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4">
              <a:extLst>
                <a:ext uri="{FF2B5EF4-FFF2-40B4-BE49-F238E27FC236}">
                  <a16:creationId xmlns:a16="http://schemas.microsoft.com/office/drawing/2014/main" id="{E256E5D1-C3D6-4EC6-AC43-660E6A2567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10" y="1793"/>
              <a:ext cx="1490" cy="53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5">
              <a:extLst>
                <a:ext uri="{FF2B5EF4-FFF2-40B4-BE49-F238E27FC236}">
                  <a16:creationId xmlns:a16="http://schemas.microsoft.com/office/drawing/2014/main" id="{0AD3FC93-8F50-4F59-8068-928F04B8DB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577" y="5508"/>
              <a:ext cx="38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" name="Oval 6">
              <a:extLst>
                <a:ext uri="{FF2B5EF4-FFF2-40B4-BE49-F238E27FC236}">
                  <a16:creationId xmlns:a16="http://schemas.microsoft.com/office/drawing/2014/main" id="{30242CE3-94FF-4B08-8469-E291594D8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1176"/>
              <a:ext cx="2690" cy="617"/>
            </a:xfrm>
            <a:prstGeom prst="ellipse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EAF1DD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AKTIVA	</a:t>
              </a:r>
              <a:endParaRPr lang="cs-CZ" b="1"/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F98154F8-70B6-49CD-8EC8-4B5724E3F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0" y="2319"/>
              <a:ext cx="2038" cy="55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oběžná</a:t>
              </a:r>
              <a:endParaRPr lang="cs-CZ" b="1"/>
            </a:p>
          </p:txBody>
        </p:sp>
        <p:sp>
          <p:nvSpPr>
            <p:cNvPr id="12" name="AutoShape 8">
              <a:extLst>
                <a:ext uri="{FF2B5EF4-FFF2-40B4-BE49-F238E27FC236}">
                  <a16:creationId xmlns:a16="http://schemas.microsoft.com/office/drawing/2014/main" id="{503BF7BF-456E-4963-AAF7-67E580948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2320"/>
              <a:ext cx="2036" cy="5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stálá</a:t>
              </a:r>
              <a:endParaRPr lang="cs-CZ" b="1"/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1443F121-2DBB-4826-98A8-62F109208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3069"/>
              <a:ext cx="2823" cy="879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dlouhodobý nehmotný majetek</a:t>
              </a:r>
              <a:endParaRPr lang="cs-CZ" b="1"/>
            </a:p>
          </p:txBody>
        </p:sp>
        <p:cxnSp>
          <p:nvCxnSpPr>
            <p:cNvPr id="14" name="AutoShape 10">
              <a:extLst>
                <a:ext uri="{FF2B5EF4-FFF2-40B4-BE49-F238E27FC236}">
                  <a16:creationId xmlns:a16="http://schemas.microsoft.com/office/drawing/2014/main" id="{6777EC67-C35D-479E-9864-2386546B0B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3" y="3514"/>
              <a:ext cx="38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11">
              <a:extLst>
                <a:ext uri="{FF2B5EF4-FFF2-40B4-BE49-F238E27FC236}">
                  <a16:creationId xmlns:a16="http://schemas.microsoft.com/office/drawing/2014/main" id="{013C8F0F-79BD-4E40-B050-D4E49D22A7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57" y="2870"/>
              <a:ext cx="4" cy="264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12">
              <a:extLst>
                <a:ext uri="{FF2B5EF4-FFF2-40B4-BE49-F238E27FC236}">
                  <a16:creationId xmlns:a16="http://schemas.microsoft.com/office/drawing/2014/main" id="{327D80B5-B65F-4C97-9272-B273EBF274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7" y="4459"/>
              <a:ext cx="385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13">
              <a:extLst>
                <a:ext uri="{FF2B5EF4-FFF2-40B4-BE49-F238E27FC236}">
                  <a16:creationId xmlns:a16="http://schemas.microsoft.com/office/drawing/2014/main" id="{67AFFECB-6AF8-4C05-BDCC-423CBEA0BF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429" y="3402"/>
              <a:ext cx="416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14">
              <a:extLst>
                <a:ext uri="{FF2B5EF4-FFF2-40B4-BE49-F238E27FC236}">
                  <a16:creationId xmlns:a16="http://schemas.microsoft.com/office/drawing/2014/main" id="{7C608750-7047-4008-B33A-ED514AC3E1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430" y="2871"/>
              <a:ext cx="1" cy="259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15">
              <a:extLst>
                <a:ext uri="{FF2B5EF4-FFF2-40B4-BE49-F238E27FC236}">
                  <a16:creationId xmlns:a16="http://schemas.microsoft.com/office/drawing/2014/main" id="{C6D9AB8D-A379-46AC-A023-A2464F84CF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430" y="5466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" name="Oval 16">
              <a:extLst>
                <a:ext uri="{FF2B5EF4-FFF2-40B4-BE49-F238E27FC236}">
                  <a16:creationId xmlns:a16="http://schemas.microsoft.com/office/drawing/2014/main" id="{AEA6DC6B-DE24-4F33-A788-B2B8191E7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4027"/>
              <a:ext cx="2825" cy="878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dlouhodobý hmotný majetek</a:t>
              </a:r>
              <a:endParaRPr lang="cs-CZ" b="1"/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ED32805E-F681-4F05-9296-8E4F65B18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5043"/>
              <a:ext cx="2823" cy="879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dlouhodobý finanční majetek</a:t>
              </a:r>
              <a:endParaRPr lang="cs-CZ" b="1"/>
            </a:p>
          </p:txBody>
        </p:sp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7F51F89C-31C2-4DFE-8AB9-7C3CF770A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1" y="3069"/>
              <a:ext cx="2823" cy="646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zásoby</a:t>
              </a:r>
              <a:endParaRPr lang="cs-CZ" b="1"/>
            </a:p>
          </p:txBody>
        </p:sp>
        <p:sp>
          <p:nvSpPr>
            <p:cNvPr id="23" name="Oval 19">
              <a:extLst>
                <a:ext uri="{FF2B5EF4-FFF2-40B4-BE49-F238E27FC236}">
                  <a16:creationId xmlns:a16="http://schemas.microsoft.com/office/drawing/2014/main" id="{411398D1-4C13-47CA-AA25-FBAA654E3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1" y="5153"/>
              <a:ext cx="2823" cy="646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pohledávky</a:t>
              </a:r>
              <a:endParaRPr lang="cs-CZ" b="1"/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0F0B498E-39CC-459B-B703-471534B37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1" y="3900"/>
              <a:ext cx="2823" cy="1103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</a:rPr>
                <a:t>peněžní prostředky a krátkodobý finanční majetek</a:t>
              </a:r>
              <a:endParaRPr lang="cs-CZ" b="1"/>
            </a:p>
          </p:txBody>
        </p:sp>
        <p:cxnSp>
          <p:nvCxnSpPr>
            <p:cNvPr id="25" name="AutoShape 21">
              <a:extLst>
                <a:ext uri="{FF2B5EF4-FFF2-40B4-BE49-F238E27FC236}">
                  <a16:creationId xmlns:a16="http://schemas.microsoft.com/office/drawing/2014/main" id="{7E7C18B7-4775-421F-97ED-B428C1AF74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435" y="4458"/>
              <a:ext cx="416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189092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1978694"/>
            <a:ext cx="8232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správné pochopení ekonomických jevů, které probíhají v účetní jednotce, je zapotřebí důkladně si osvojit základní pojmy. 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Definujte a charakterizujte následující základní účetní pojmy.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06462"/>
              </p:ext>
            </p:extLst>
          </p:nvPr>
        </p:nvGraphicFramePr>
        <p:xfrm>
          <a:off x="535259" y="3607421"/>
          <a:ext cx="7995423" cy="289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1659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163764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2353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kapitál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066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40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82900"/>
              </p:ext>
            </p:extLst>
          </p:nvPr>
        </p:nvGraphicFramePr>
        <p:xfrm>
          <a:off x="529588" y="1981200"/>
          <a:ext cx="7995423" cy="487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1659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163764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28621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85863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 financování (krytí) majetku </a:t>
                      </a:r>
                    </a:p>
                    <a:p>
                      <a:pPr algn="just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odkud ÚJ zafinancovala svůj majetek</a:t>
                      </a:r>
                    </a:p>
                    <a:p>
                      <a:pPr algn="just"/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člení se na vlastní a cizí zdroje neboli vlastní a cizí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85863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souhrn všech vkladů do podnikání (peněžitých a nepeněžitých)</a:t>
                      </a:r>
                    </a:p>
                    <a:p>
                      <a:pPr algn="just"/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tvoří část vlastního kapitálu; tvoří se při založení společnosti a během života podniku se většinou nemění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114485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zdroje financování obchodního majetku podnikatele</a:t>
                      </a:r>
                    </a:p>
                    <a:p>
                      <a:pPr algn="just"/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tvořen složkami, které do podniku vložili jeho zakladatelé (majitelé, společníci) anebo složkami, které při činnosti podniku vznikly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  <a:tr h="114485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kapitál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zdroje financování majetku podnikatele</a:t>
                      </a:r>
                    </a:p>
                    <a:p>
                      <a:pPr algn="just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kapitál, který do účetní jednotky vložil věřitel, např. banka</a:t>
                      </a:r>
                    </a:p>
                    <a:p>
                      <a:pPr algn="just"/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můžeme ho označit jako dluh, který musí podnik v určité době splatit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066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66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906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Pasiva - shrnutí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Group 2">
            <a:extLst>
              <a:ext uri="{FF2B5EF4-FFF2-40B4-BE49-F238E27FC236}">
                <a16:creationId xmlns:a16="http://schemas.microsoft.com/office/drawing/2014/main" id="{76A85896-6432-49C9-8847-C8878663F222}"/>
              </a:ext>
            </a:extLst>
          </p:cNvPr>
          <p:cNvGrpSpPr>
            <a:grpSpLocks/>
          </p:cNvGrpSpPr>
          <p:nvPr/>
        </p:nvGrpSpPr>
        <p:grpSpPr bwMode="auto">
          <a:xfrm>
            <a:off x="507380" y="940923"/>
            <a:ext cx="8246327" cy="5069584"/>
            <a:chOff x="1878" y="1480"/>
            <a:chExt cx="8006" cy="4718"/>
          </a:xfrm>
        </p:grpSpPr>
        <p:cxnSp>
          <p:nvCxnSpPr>
            <p:cNvPr id="27" name="AutoShape 3">
              <a:extLst>
                <a:ext uri="{FF2B5EF4-FFF2-40B4-BE49-F238E27FC236}">
                  <a16:creationId xmlns:a16="http://schemas.microsoft.com/office/drawing/2014/main" id="{7ED2312B-FFCE-47B5-A47C-7AAAD69C92A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20" y="2097"/>
              <a:ext cx="1575" cy="53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4">
              <a:extLst>
                <a:ext uri="{FF2B5EF4-FFF2-40B4-BE49-F238E27FC236}">
                  <a16:creationId xmlns:a16="http://schemas.microsoft.com/office/drawing/2014/main" id="{436E1F19-F9F3-4990-BA1A-481BA19DEE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338" y="2097"/>
              <a:ext cx="1482" cy="53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5">
              <a:extLst>
                <a:ext uri="{FF2B5EF4-FFF2-40B4-BE49-F238E27FC236}">
                  <a16:creationId xmlns:a16="http://schemas.microsoft.com/office/drawing/2014/main" id="{50F625FC-D086-48DF-8161-EEFBE101E3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05" y="5812"/>
              <a:ext cx="38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" name="Oval 6">
              <a:extLst>
                <a:ext uri="{FF2B5EF4-FFF2-40B4-BE49-F238E27FC236}">
                  <a16:creationId xmlns:a16="http://schemas.microsoft.com/office/drawing/2014/main" id="{EB55C098-7F6C-4EC1-99F4-2BCD39D13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" y="1480"/>
              <a:ext cx="2690" cy="617"/>
            </a:xfrm>
            <a:prstGeom prst="ellipse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EAF1DD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PASIVA	</a:t>
              </a:r>
            </a:p>
          </p:txBody>
        </p:sp>
        <p:sp>
          <p:nvSpPr>
            <p:cNvPr id="31" name="AutoShape 7">
              <a:extLst>
                <a:ext uri="{FF2B5EF4-FFF2-40B4-BE49-F238E27FC236}">
                  <a16:creationId xmlns:a16="http://schemas.microsoft.com/office/drawing/2014/main" id="{D1FF29B1-50D6-446E-A270-0925BA402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6" y="2634"/>
              <a:ext cx="2038" cy="55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cizí</a:t>
              </a:r>
            </a:p>
          </p:txBody>
        </p:sp>
        <p:sp>
          <p:nvSpPr>
            <p:cNvPr id="32" name="AutoShape 8">
              <a:extLst>
                <a:ext uri="{FF2B5EF4-FFF2-40B4-BE49-F238E27FC236}">
                  <a16:creationId xmlns:a16="http://schemas.microsoft.com/office/drawing/2014/main" id="{9420CB9E-9890-4C22-9304-A89E76D85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3" y="2624"/>
              <a:ext cx="2036" cy="5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vlastní</a:t>
              </a:r>
            </a:p>
          </p:txBody>
        </p:sp>
        <p:sp>
          <p:nvSpPr>
            <p:cNvPr id="33" name="Oval 9">
              <a:extLst>
                <a:ext uri="{FF2B5EF4-FFF2-40B4-BE49-F238E27FC236}">
                  <a16:creationId xmlns:a16="http://schemas.microsoft.com/office/drawing/2014/main" id="{A96AC667-0484-45DE-A400-1F9B5F600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" y="3285"/>
              <a:ext cx="2823" cy="879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základní kapitál a kapitálové fondy</a:t>
              </a:r>
            </a:p>
          </p:txBody>
        </p:sp>
        <p:cxnSp>
          <p:nvCxnSpPr>
            <p:cNvPr id="34" name="AutoShape 10">
              <a:extLst>
                <a:ext uri="{FF2B5EF4-FFF2-40B4-BE49-F238E27FC236}">
                  <a16:creationId xmlns:a16="http://schemas.microsoft.com/office/drawing/2014/main" id="{8D2F8723-90D8-4835-9936-040ECEBC9BD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701" y="3744"/>
              <a:ext cx="38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" name="AutoShape 11">
              <a:extLst>
                <a:ext uri="{FF2B5EF4-FFF2-40B4-BE49-F238E27FC236}">
                  <a16:creationId xmlns:a16="http://schemas.microsoft.com/office/drawing/2014/main" id="{F3619BC4-C956-4996-8633-3D860DF775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85" y="3185"/>
              <a:ext cx="4" cy="262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12">
              <a:extLst>
                <a:ext uri="{FF2B5EF4-FFF2-40B4-BE49-F238E27FC236}">
                  <a16:creationId xmlns:a16="http://schemas.microsoft.com/office/drawing/2014/main" id="{6B1B78A8-E676-426B-A2C3-D41AF27970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705" y="4812"/>
              <a:ext cx="385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" name="AutoShape 13">
              <a:extLst>
                <a:ext uri="{FF2B5EF4-FFF2-40B4-BE49-F238E27FC236}">
                  <a16:creationId xmlns:a16="http://schemas.microsoft.com/office/drawing/2014/main" id="{0DE4020A-E2D5-49F5-A591-6C07AC8981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645" y="3745"/>
              <a:ext cx="416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" name="AutoShape 14">
              <a:extLst>
                <a:ext uri="{FF2B5EF4-FFF2-40B4-BE49-F238E27FC236}">
                  <a16:creationId xmlns:a16="http://schemas.microsoft.com/office/drawing/2014/main" id="{A16D0A91-E465-4E1D-ABA0-5F68992FBA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644" y="3186"/>
              <a:ext cx="1" cy="258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" name="AutoShape 15">
              <a:extLst>
                <a:ext uri="{FF2B5EF4-FFF2-40B4-BE49-F238E27FC236}">
                  <a16:creationId xmlns:a16="http://schemas.microsoft.com/office/drawing/2014/main" id="{7BE6D8DD-4B8B-4419-A63E-0FE56D31E2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646" y="5770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0" name="Oval 16">
              <a:extLst>
                <a:ext uri="{FF2B5EF4-FFF2-40B4-BE49-F238E27FC236}">
                  <a16:creationId xmlns:a16="http://schemas.microsoft.com/office/drawing/2014/main" id="{38CB728A-0DBE-4E96-A087-A60EADA5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4274"/>
              <a:ext cx="2825" cy="1045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fondy tvořené z realizovatelného zisku</a:t>
              </a:r>
            </a:p>
          </p:txBody>
        </p:sp>
        <p:sp>
          <p:nvSpPr>
            <p:cNvPr id="41" name="Oval 17">
              <a:extLst>
                <a:ext uri="{FF2B5EF4-FFF2-40B4-BE49-F238E27FC236}">
                  <a16:creationId xmlns:a16="http://schemas.microsoft.com/office/drawing/2014/main" id="{1F8710F5-B297-4444-9858-08B9736B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5457"/>
              <a:ext cx="2823" cy="693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výsledky hospodaření</a:t>
              </a:r>
            </a:p>
          </p:txBody>
        </p:sp>
        <p:sp>
          <p:nvSpPr>
            <p:cNvPr id="42" name="Oval 18">
              <a:extLst>
                <a:ext uri="{FF2B5EF4-FFF2-40B4-BE49-F238E27FC236}">
                  <a16:creationId xmlns:a16="http://schemas.microsoft.com/office/drawing/2014/main" id="{ABE76A94-0088-4057-AA11-4C6A39C02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1" y="3285"/>
              <a:ext cx="2823" cy="879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krátkodobé závazky a úvěry</a:t>
              </a:r>
            </a:p>
          </p:txBody>
        </p:sp>
        <p:sp>
          <p:nvSpPr>
            <p:cNvPr id="43" name="Oval 19">
              <a:extLst>
                <a:ext uri="{FF2B5EF4-FFF2-40B4-BE49-F238E27FC236}">
                  <a16:creationId xmlns:a16="http://schemas.microsoft.com/office/drawing/2014/main" id="{B0190251-71A5-41F2-B172-2FEB762C6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1" y="5319"/>
              <a:ext cx="2823" cy="879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rezervy</a:t>
              </a:r>
            </a:p>
          </p:txBody>
        </p:sp>
        <p:sp>
          <p:nvSpPr>
            <p:cNvPr id="44" name="Oval 20">
              <a:extLst>
                <a:ext uri="{FF2B5EF4-FFF2-40B4-BE49-F238E27FC236}">
                  <a16:creationId xmlns:a16="http://schemas.microsoft.com/office/drawing/2014/main" id="{11B16C37-72CE-4100-A046-CE519530E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1" y="4319"/>
              <a:ext cx="2823" cy="879"/>
            </a:xfrm>
            <a:prstGeom prst="ellipse">
              <a:avLst/>
            </a:prstGeom>
            <a:gradFill rotWithShape="1">
              <a:gsLst>
                <a:gs pos="0">
                  <a:srgbClr val="FFFFA3"/>
                </a:gs>
                <a:gs pos="50000">
                  <a:srgbClr val="FFFFEB"/>
                </a:gs>
                <a:gs pos="100000">
                  <a:srgbClr val="FFFF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b="1">
                  <a:latin typeface="Times New Roman" pitchFamily="18" charset="0"/>
                  <a:cs typeface="Times New Roman" pitchFamily="18" charset="0"/>
                </a:rPr>
                <a:t>dlouhodobé závazky a úvěry</a:t>
              </a:r>
            </a:p>
          </p:txBody>
        </p:sp>
        <p:cxnSp>
          <p:nvCxnSpPr>
            <p:cNvPr id="45" name="AutoShape 21">
              <a:extLst>
                <a:ext uri="{FF2B5EF4-FFF2-40B4-BE49-F238E27FC236}">
                  <a16:creationId xmlns:a16="http://schemas.microsoft.com/office/drawing/2014/main" id="{AB1A5F6C-29DC-48CE-8FC7-7E7411BE37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645" y="4762"/>
              <a:ext cx="416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49818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správné pochopení ekonomických jevů, které probíhají v účetní jednotce, je zapotřebí důkladně si osvojit základní pojmy. 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Definujte a charakterizujte následující základní účetní pojmy.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C43C1A-BC82-4041-AF1D-3931A227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681015"/>
              </p:ext>
            </p:extLst>
          </p:nvPr>
        </p:nvGraphicFramePr>
        <p:xfrm>
          <a:off x="535259" y="3607421"/>
          <a:ext cx="7995423" cy="2740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1659">
                  <a:extLst>
                    <a:ext uri="{9D8B030D-6E8A-4147-A177-3AD203B41FA5}">
                      <a16:colId xmlns:a16="http://schemas.microsoft.com/office/drawing/2014/main" val="335317037"/>
                    </a:ext>
                  </a:extLst>
                </a:gridCol>
                <a:gridCol w="6163764">
                  <a:extLst>
                    <a:ext uri="{9D8B030D-6E8A-4147-A177-3AD203B41FA5}">
                      <a16:colId xmlns:a16="http://schemas.microsoft.com/office/drawing/2014/main" val="1493973124"/>
                    </a:ext>
                  </a:extLst>
                </a:gridCol>
              </a:tblGrid>
              <a:tr h="2353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Definice, charakteristika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95064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Pohledávka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285336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Závazek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819333"/>
                  </a:ext>
                </a:extLst>
              </a:tr>
              <a:tr h="8118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Rozvaha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4481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1149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632</TotalTime>
  <Words>656</Words>
  <Application>Microsoft Office PowerPoint</Application>
  <PresentationFormat>Předvádění na obrazovce (4:3)</PresentationFormat>
  <Paragraphs>135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Dokument</vt:lpstr>
      <vt:lpstr>Téma č. 1   Ing. Ivana Koštuříková, Ph.D.</vt:lpstr>
      <vt:lpstr>Příklad 1</vt:lpstr>
      <vt:lpstr>Příklad 1</vt:lpstr>
      <vt:lpstr>Prezentace aplikace PowerPoint</vt:lpstr>
      <vt:lpstr>Prezentace aplikace PowerPoint</vt:lpstr>
      <vt:lpstr>Příklad 2</vt:lpstr>
      <vt:lpstr>Příklad 2</vt:lpstr>
      <vt:lpstr>Prezentace aplikace PowerPoint</vt:lpstr>
      <vt:lpstr>Příklad 3</vt:lpstr>
      <vt:lpstr>Příklad 3</vt:lpstr>
      <vt:lpstr>Prezentace aplikace PowerPoint</vt:lpstr>
      <vt:lpstr>Prezentace aplikace PowerPoint</vt:lpstr>
      <vt:lpstr>Prezentace aplikace PowerPoint</vt:lpstr>
      <vt:lpstr>Příklad 4</vt:lpstr>
      <vt:lpstr>Příklad 4</vt:lpstr>
      <vt:lpstr>Prezentace aplikace PowerPoint</vt:lpstr>
      <vt:lpstr>Prezentace aplikace PowerPoint</vt:lpstr>
      <vt:lpstr>Příklad 5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48</cp:revision>
  <dcterms:created xsi:type="dcterms:W3CDTF">2018-07-08T17:57:02Z</dcterms:created>
  <dcterms:modified xsi:type="dcterms:W3CDTF">2019-02-11T22:14:26Z</dcterms:modified>
</cp:coreProperties>
</file>