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46" r:id="rId3"/>
  </p:sldMasterIdLst>
  <p:sldIdLst>
    <p:sldId id="256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1423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6448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4164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3630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640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0081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11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054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0476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2426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72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764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2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75079" y="799461"/>
            <a:ext cx="81938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ROZVAHA </a:t>
            </a:r>
          </a:p>
          <a:p>
            <a:pPr algn="ctr"/>
            <a:r>
              <a:rPr lang="cs-CZ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</a:p>
          <a:p>
            <a:pPr algn="ctr"/>
            <a:r>
              <a:rPr lang="cs-CZ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ROZVAHOVÉ ZMĚNY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49537" y="2045719"/>
            <a:ext cx="8203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účetní jednotce proběhly následující účetní operace. Uveďte, o jakou změnu (+/-) v rozvaze se jedná.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BFED903-575D-43DC-93DE-D426240CF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543050"/>
              </p:ext>
            </p:extLst>
          </p:nvPr>
        </p:nvGraphicFramePr>
        <p:xfrm>
          <a:off x="470095" y="3181390"/>
          <a:ext cx="8203809" cy="2682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7148">
                  <a:extLst>
                    <a:ext uri="{9D8B030D-6E8A-4147-A177-3AD203B41FA5}">
                      <a16:colId xmlns:a16="http://schemas.microsoft.com/office/drawing/2014/main" val="856583290"/>
                    </a:ext>
                  </a:extLst>
                </a:gridCol>
                <a:gridCol w="5163287">
                  <a:extLst>
                    <a:ext uri="{9D8B030D-6E8A-4147-A177-3AD203B41FA5}">
                      <a16:colId xmlns:a16="http://schemas.microsoft.com/office/drawing/2014/main" val="3960300978"/>
                    </a:ext>
                  </a:extLst>
                </a:gridCol>
                <a:gridCol w="1246311">
                  <a:extLst>
                    <a:ext uri="{9D8B030D-6E8A-4147-A177-3AD203B41FA5}">
                      <a16:colId xmlns:a16="http://schemas.microsoft.com/office/drawing/2014/main" val="777659434"/>
                    </a:ext>
                  </a:extLst>
                </a:gridCol>
                <a:gridCol w="642578">
                  <a:extLst>
                    <a:ext uri="{9D8B030D-6E8A-4147-A177-3AD203B41FA5}">
                      <a16:colId xmlns:a16="http://schemas.microsoft.com/office/drawing/2014/main" val="416307137"/>
                    </a:ext>
                  </a:extLst>
                </a:gridCol>
                <a:gridCol w="634485">
                  <a:extLst>
                    <a:ext uri="{9D8B030D-6E8A-4147-A177-3AD203B41FA5}">
                      <a16:colId xmlns:a16="http://schemas.microsoft.com/office/drawing/2014/main" val="377207281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cs-CZ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91427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Vklad peněz na běžný účet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600 000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411998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materiálu od dodavatelů na fakturu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150 000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226618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Úhrada faktury za materiál z bankovního úvěru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150 000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585728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automobilu od dodavatele na fakturu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350 000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04621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Faktura za auto uhrazena z BÚ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350 000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7318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Výplata čistých mezd zaměstnancům z BÚ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80 000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3677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69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49537" y="2045719"/>
            <a:ext cx="8203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účetní jednotce proběhly následující účetní operace. Uveďte, o jakou změnu (+/-) v rozvaze se jedná.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BFED903-575D-43DC-93DE-D426240CF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514468"/>
              </p:ext>
            </p:extLst>
          </p:nvPr>
        </p:nvGraphicFramePr>
        <p:xfrm>
          <a:off x="470095" y="3055434"/>
          <a:ext cx="8203809" cy="34787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7148">
                  <a:extLst>
                    <a:ext uri="{9D8B030D-6E8A-4147-A177-3AD203B41FA5}">
                      <a16:colId xmlns:a16="http://schemas.microsoft.com/office/drawing/2014/main" val="856583290"/>
                    </a:ext>
                  </a:extLst>
                </a:gridCol>
                <a:gridCol w="5163287">
                  <a:extLst>
                    <a:ext uri="{9D8B030D-6E8A-4147-A177-3AD203B41FA5}">
                      <a16:colId xmlns:a16="http://schemas.microsoft.com/office/drawing/2014/main" val="3960300978"/>
                    </a:ext>
                  </a:extLst>
                </a:gridCol>
                <a:gridCol w="1246311">
                  <a:extLst>
                    <a:ext uri="{9D8B030D-6E8A-4147-A177-3AD203B41FA5}">
                      <a16:colId xmlns:a16="http://schemas.microsoft.com/office/drawing/2014/main" val="777659434"/>
                    </a:ext>
                  </a:extLst>
                </a:gridCol>
                <a:gridCol w="642578">
                  <a:extLst>
                    <a:ext uri="{9D8B030D-6E8A-4147-A177-3AD203B41FA5}">
                      <a16:colId xmlns:a16="http://schemas.microsoft.com/office/drawing/2014/main" val="416307137"/>
                    </a:ext>
                  </a:extLst>
                </a:gridCol>
                <a:gridCol w="634485">
                  <a:extLst>
                    <a:ext uri="{9D8B030D-6E8A-4147-A177-3AD203B41FA5}">
                      <a16:colId xmlns:a16="http://schemas.microsoft.com/office/drawing/2014/main" val="3772072813"/>
                    </a:ext>
                  </a:extLst>
                </a:gridCol>
              </a:tblGrid>
              <a:tr h="347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cs-CZ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914271"/>
                  </a:ext>
                </a:extLst>
              </a:tr>
              <a:tr h="34787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Přijata úhrada na BÚ od odběratele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420 000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4119986"/>
                  </a:ext>
                </a:extLst>
              </a:tr>
              <a:tr h="347876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 BÚ vybrány peníze do pokladny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60 000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2266183"/>
                  </a:ext>
                </a:extLst>
              </a:tr>
              <a:tr h="347876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Nákup dálniční známky v hotovosti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5 000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5857281"/>
                  </a:ext>
                </a:extLst>
              </a:tr>
              <a:tr h="347876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 BÚ zaplacena dlužná daň 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23 000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046213"/>
                  </a:ext>
                </a:extLst>
              </a:tr>
              <a:tr h="347876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Část zisku převedena do rezervního fondu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170 000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731803"/>
                  </a:ext>
                </a:extLst>
              </a:tr>
              <a:tr h="695751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Zbytek zisku ponechán jako nerozdělený zisk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3677394"/>
                  </a:ext>
                </a:extLst>
              </a:tr>
              <a:tr h="695751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Peníze z dlouhodobého úvěru připsány na BÚ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110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83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92242" y="2140505"/>
            <a:ext cx="80763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následujících položek rozhodněte (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zda se jedná o aktivum nebo pasivum, přičemž určete, zda se jedná o dlouhodobý majetek (DM), oběžný majetek (OM), vlastní kapitál (VK) nebo cizí kapitál (CK).</a:t>
            </a:r>
          </a:p>
        </p:txBody>
      </p:sp>
    </p:spTree>
    <p:extLst>
      <p:ext uri="{BB962C8B-B14F-4D97-AF65-F5344CB8AC3E}">
        <p14:creationId xmlns:p14="http://schemas.microsoft.com/office/powerpoint/2010/main" val="279412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879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Aktiva a pasiva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9A985E68-1597-4CCD-B87E-E098A35E7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845600"/>
              </p:ext>
            </p:extLst>
          </p:nvPr>
        </p:nvGraphicFramePr>
        <p:xfrm>
          <a:off x="593802" y="853068"/>
          <a:ext cx="7956395" cy="53087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62811">
                  <a:extLst>
                    <a:ext uri="{9D8B030D-6E8A-4147-A177-3AD203B41FA5}">
                      <a16:colId xmlns:a16="http://schemas.microsoft.com/office/drawing/2014/main" val="3002873981"/>
                    </a:ext>
                  </a:extLst>
                </a:gridCol>
                <a:gridCol w="1074044">
                  <a:extLst>
                    <a:ext uri="{9D8B030D-6E8A-4147-A177-3AD203B41FA5}">
                      <a16:colId xmlns:a16="http://schemas.microsoft.com/office/drawing/2014/main" val="340080802"/>
                    </a:ext>
                  </a:extLst>
                </a:gridCol>
                <a:gridCol w="1073180">
                  <a:extLst>
                    <a:ext uri="{9D8B030D-6E8A-4147-A177-3AD203B41FA5}">
                      <a16:colId xmlns:a16="http://schemas.microsoft.com/office/drawing/2014/main" val="884243543"/>
                    </a:ext>
                  </a:extLst>
                </a:gridCol>
                <a:gridCol w="1073180">
                  <a:extLst>
                    <a:ext uri="{9D8B030D-6E8A-4147-A177-3AD203B41FA5}">
                      <a16:colId xmlns:a16="http://schemas.microsoft.com/office/drawing/2014/main" val="2517012871"/>
                    </a:ext>
                  </a:extLst>
                </a:gridCol>
                <a:gridCol w="1073180">
                  <a:extLst>
                    <a:ext uri="{9D8B030D-6E8A-4147-A177-3AD203B41FA5}">
                      <a16:colId xmlns:a16="http://schemas.microsoft.com/office/drawing/2014/main" val="784222578"/>
                    </a:ext>
                  </a:extLst>
                </a:gridCol>
              </a:tblGrid>
              <a:tr h="4742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Položka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108194"/>
                  </a:ext>
                </a:extLst>
              </a:tr>
              <a:tr h="4742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VK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CK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41669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Pozemek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8997469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Rezervní fond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5299387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Automobil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1899347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Výrobky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7567948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Peníze v pokladně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643131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Základní kapitál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6777740"/>
                  </a:ext>
                </a:extLst>
              </a:tr>
              <a:tr h="565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Krátkodobý úvěr od banky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9457324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Výrobní linka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991020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Rezerva na opravu 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3948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7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879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Aktiva a pasiva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9A985E68-1597-4CCD-B87E-E098A35E7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841216"/>
              </p:ext>
            </p:extLst>
          </p:nvPr>
        </p:nvGraphicFramePr>
        <p:xfrm>
          <a:off x="593802" y="853068"/>
          <a:ext cx="7956395" cy="53087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62811">
                  <a:extLst>
                    <a:ext uri="{9D8B030D-6E8A-4147-A177-3AD203B41FA5}">
                      <a16:colId xmlns:a16="http://schemas.microsoft.com/office/drawing/2014/main" val="3002873981"/>
                    </a:ext>
                  </a:extLst>
                </a:gridCol>
                <a:gridCol w="1074044">
                  <a:extLst>
                    <a:ext uri="{9D8B030D-6E8A-4147-A177-3AD203B41FA5}">
                      <a16:colId xmlns:a16="http://schemas.microsoft.com/office/drawing/2014/main" val="340080802"/>
                    </a:ext>
                  </a:extLst>
                </a:gridCol>
                <a:gridCol w="1073180">
                  <a:extLst>
                    <a:ext uri="{9D8B030D-6E8A-4147-A177-3AD203B41FA5}">
                      <a16:colId xmlns:a16="http://schemas.microsoft.com/office/drawing/2014/main" val="884243543"/>
                    </a:ext>
                  </a:extLst>
                </a:gridCol>
                <a:gridCol w="1073180">
                  <a:extLst>
                    <a:ext uri="{9D8B030D-6E8A-4147-A177-3AD203B41FA5}">
                      <a16:colId xmlns:a16="http://schemas.microsoft.com/office/drawing/2014/main" val="2517012871"/>
                    </a:ext>
                  </a:extLst>
                </a:gridCol>
                <a:gridCol w="1073180">
                  <a:extLst>
                    <a:ext uri="{9D8B030D-6E8A-4147-A177-3AD203B41FA5}">
                      <a16:colId xmlns:a16="http://schemas.microsoft.com/office/drawing/2014/main" val="784222578"/>
                    </a:ext>
                  </a:extLst>
                </a:gridCol>
              </a:tblGrid>
              <a:tr h="4742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Položka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108194"/>
                  </a:ext>
                </a:extLst>
              </a:tr>
              <a:tr h="4742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VK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CK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41669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Nábytek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8997469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Peníze na bankovním účtu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5299387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Materiál na skladě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1899347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Závazky vůči dodavatelům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7567948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Budova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643131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Zisk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6777740"/>
                  </a:ext>
                </a:extLst>
              </a:tr>
              <a:tr h="565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Software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9457324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Pohledávky za zaměstnanci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991020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Poštovní známky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3948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2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879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Aktiva a pasiva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9A985E68-1597-4CCD-B87E-E098A35E7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463139"/>
              </p:ext>
            </p:extLst>
          </p:nvPr>
        </p:nvGraphicFramePr>
        <p:xfrm>
          <a:off x="593802" y="853068"/>
          <a:ext cx="7956395" cy="53087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62811">
                  <a:extLst>
                    <a:ext uri="{9D8B030D-6E8A-4147-A177-3AD203B41FA5}">
                      <a16:colId xmlns:a16="http://schemas.microsoft.com/office/drawing/2014/main" val="3002873981"/>
                    </a:ext>
                  </a:extLst>
                </a:gridCol>
                <a:gridCol w="1074044">
                  <a:extLst>
                    <a:ext uri="{9D8B030D-6E8A-4147-A177-3AD203B41FA5}">
                      <a16:colId xmlns:a16="http://schemas.microsoft.com/office/drawing/2014/main" val="340080802"/>
                    </a:ext>
                  </a:extLst>
                </a:gridCol>
                <a:gridCol w="1073180">
                  <a:extLst>
                    <a:ext uri="{9D8B030D-6E8A-4147-A177-3AD203B41FA5}">
                      <a16:colId xmlns:a16="http://schemas.microsoft.com/office/drawing/2014/main" val="884243543"/>
                    </a:ext>
                  </a:extLst>
                </a:gridCol>
                <a:gridCol w="1073180">
                  <a:extLst>
                    <a:ext uri="{9D8B030D-6E8A-4147-A177-3AD203B41FA5}">
                      <a16:colId xmlns:a16="http://schemas.microsoft.com/office/drawing/2014/main" val="2517012871"/>
                    </a:ext>
                  </a:extLst>
                </a:gridCol>
                <a:gridCol w="1073180">
                  <a:extLst>
                    <a:ext uri="{9D8B030D-6E8A-4147-A177-3AD203B41FA5}">
                      <a16:colId xmlns:a16="http://schemas.microsoft.com/office/drawing/2014/main" val="784222578"/>
                    </a:ext>
                  </a:extLst>
                </a:gridCol>
              </a:tblGrid>
              <a:tr h="4742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Položka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108194"/>
                  </a:ext>
                </a:extLst>
              </a:tr>
              <a:tr h="4742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VK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CK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41669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Stroj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8997469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Sociální fond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5299387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Ztráta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1899347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Počítač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7567948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Závazky k zaměstnancům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643131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Zboží na skladě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6777740"/>
                  </a:ext>
                </a:extLst>
              </a:tr>
              <a:tr h="565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Pohledávky za odběrateli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9457324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CP určené k obchodování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991020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Nedokončená výroba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3948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772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92242" y="2140505"/>
            <a:ext cx="82073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následujících údajů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sestavte rozvahu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dopočítejte základní kapitál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Počítač 40 000 Kč; Dopravní prostředky 360 000 Kč; Pohledávky 200 000 Kč; Stroje 400 000 Kč; Úvěr 800 000 Kč; Budovy 950 000 Kč; Závazky vůči zaměstnancům 60 000 Kč; Závazky vůči dodavatelům 500 000 Kč; Materiál 180 000 Kč; Výrobky 350 000 Kč; VH - zisk 250 000 Kč.</a:t>
            </a:r>
          </a:p>
        </p:txBody>
      </p:sp>
    </p:spTree>
    <p:extLst>
      <p:ext uri="{BB962C8B-B14F-4D97-AF65-F5344CB8AC3E}">
        <p14:creationId xmlns:p14="http://schemas.microsoft.com/office/powerpoint/2010/main" val="193991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140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Rozvaha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2F149EB-D490-4637-964B-5CA90A28E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276530"/>
              </p:ext>
            </p:extLst>
          </p:nvPr>
        </p:nvGraphicFramePr>
        <p:xfrm>
          <a:off x="363576" y="797311"/>
          <a:ext cx="8345526" cy="57038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54024">
                  <a:extLst>
                    <a:ext uri="{9D8B030D-6E8A-4147-A177-3AD203B41FA5}">
                      <a16:colId xmlns:a16="http://schemas.microsoft.com/office/drawing/2014/main" val="2301735917"/>
                    </a:ext>
                  </a:extLst>
                </a:gridCol>
                <a:gridCol w="1335284">
                  <a:extLst>
                    <a:ext uri="{9D8B030D-6E8A-4147-A177-3AD203B41FA5}">
                      <a16:colId xmlns:a16="http://schemas.microsoft.com/office/drawing/2014/main" val="845558581"/>
                    </a:ext>
                  </a:extLst>
                </a:gridCol>
                <a:gridCol w="2920934">
                  <a:extLst>
                    <a:ext uri="{9D8B030D-6E8A-4147-A177-3AD203B41FA5}">
                      <a16:colId xmlns:a16="http://schemas.microsoft.com/office/drawing/2014/main" val="561020146"/>
                    </a:ext>
                  </a:extLst>
                </a:gridCol>
                <a:gridCol w="1335284">
                  <a:extLst>
                    <a:ext uri="{9D8B030D-6E8A-4147-A177-3AD203B41FA5}">
                      <a16:colId xmlns:a16="http://schemas.microsoft.com/office/drawing/2014/main" val="2195461407"/>
                    </a:ext>
                  </a:extLst>
                </a:gridCol>
              </a:tblGrid>
              <a:tr h="40741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ROZVAHA v tis. Kč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121026"/>
                  </a:ext>
                </a:extLst>
              </a:tr>
              <a:tr h="40741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</a:t>
                      </a:r>
                      <a:endParaRPr lang="cs-CZ" sz="1800" b="1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1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534183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Dlouhodobý majetek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008804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1731883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5484601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5709612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4317382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8215550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Oběžný majetek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Cizí kapitál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64949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284772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9637195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6484733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005507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 celkem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 celkem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933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39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7" y="687474"/>
            <a:ext cx="8250033" cy="880799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49537" y="2140505"/>
            <a:ext cx="820380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následujících údajů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sestavte rozvahu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dopočítejte základní kapitál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270 000 Kč; VH - ztráta 320 000 Kč; Zboží 150 000 Kč; Hmotné movité věci 730 000 Kč; Krátkodobé bankovní úvěry 220 000 Kč; Pokladna     70 000 Kč; Rezervní fond 380 000 Kč; Bankovní účty  1 600 000 Kč; Ostatní rezervy 90 000 Kč; Dodavatelé 240 000 Kč; Ceniny 5 000 Kč; Odběratelé 330 000 Kč; Stavby 1 260 000 Kč.</a:t>
            </a:r>
          </a:p>
        </p:txBody>
      </p:sp>
    </p:spTree>
    <p:extLst>
      <p:ext uri="{BB962C8B-B14F-4D97-AF65-F5344CB8AC3E}">
        <p14:creationId xmlns:p14="http://schemas.microsoft.com/office/powerpoint/2010/main" val="1696291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1140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Rozvaha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2F149EB-D490-4637-964B-5CA90A28E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440734"/>
              </p:ext>
            </p:extLst>
          </p:nvPr>
        </p:nvGraphicFramePr>
        <p:xfrm>
          <a:off x="346849" y="684917"/>
          <a:ext cx="8345526" cy="61112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54024">
                  <a:extLst>
                    <a:ext uri="{9D8B030D-6E8A-4147-A177-3AD203B41FA5}">
                      <a16:colId xmlns:a16="http://schemas.microsoft.com/office/drawing/2014/main" val="2301735917"/>
                    </a:ext>
                  </a:extLst>
                </a:gridCol>
                <a:gridCol w="1335284">
                  <a:extLst>
                    <a:ext uri="{9D8B030D-6E8A-4147-A177-3AD203B41FA5}">
                      <a16:colId xmlns:a16="http://schemas.microsoft.com/office/drawing/2014/main" val="845558581"/>
                    </a:ext>
                  </a:extLst>
                </a:gridCol>
                <a:gridCol w="2920934">
                  <a:extLst>
                    <a:ext uri="{9D8B030D-6E8A-4147-A177-3AD203B41FA5}">
                      <a16:colId xmlns:a16="http://schemas.microsoft.com/office/drawing/2014/main" val="561020146"/>
                    </a:ext>
                  </a:extLst>
                </a:gridCol>
                <a:gridCol w="1335284">
                  <a:extLst>
                    <a:ext uri="{9D8B030D-6E8A-4147-A177-3AD203B41FA5}">
                      <a16:colId xmlns:a16="http://schemas.microsoft.com/office/drawing/2014/main" val="2195461407"/>
                    </a:ext>
                  </a:extLst>
                </a:gridCol>
              </a:tblGrid>
              <a:tr h="40741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ROZVAHA v tis. Kč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121026"/>
                  </a:ext>
                </a:extLst>
              </a:tr>
              <a:tr h="40741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</a:t>
                      </a:r>
                      <a:endParaRPr lang="cs-CZ" sz="1800" b="1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18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534183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Dlouhodobý majetek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008804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1731883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5484601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5709612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4317382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Oběžný majetek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Cizí kapitál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64949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284772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9637195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0322199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9552126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6484733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005507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 celkem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 celkem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933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02462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390</TotalTime>
  <Words>525</Words>
  <Application>Microsoft Office PowerPoint</Application>
  <PresentationFormat>Předvádění na obrazovce (4:3)</PresentationFormat>
  <Paragraphs>139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2   Ing. Ivana Koštuříková, Ph.D.</vt:lpstr>
      <vt:lpstr>PŘÍKLAD 1</vt:lpstr>
      <vt:lpstr>Prezentace aplikace PowerPoint</vt:lpstr>
      <vt:lpstr>Prezentace aplikace PowerPoint</vt:lpstr>
      <vt:lpstr>Prezentace aplikace PowerPoint</vt:lpstr>
      <vt:lpstr>PŘÍKLAD 2</vt:lpstr>
      <vt:lpstr>Prezentace aplikace PowerPoint</vt:lpstr>
      <vt:lpstr>PŘÍKLAD 3</vt:lpstr>
      <vt:lpstr>Prezentace aplikace PowerPoint</vt:lpstr>
      <vt:lpstr>PŘÍKLAD 4</vt:lpstr>
      <vt:lpstr>PŘÍKLAD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41</cp:revision>
  <dcterms:created xsi:type="dcterms:W3CDTF">2018-07-08T17:57:02Z</dcterms:created>
  <dcterms:modified xsi:type="dcterms:W3CDTF">2019-02-13T18:15:37Z</dcterms:modified>
</cp:coreProperties>
</file>