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  <p:sldMasterId id="2147483785" r:id="rId2"/>
    <p:sldMasterId id="2147483946" r:id="rId3"/>
  </p:sldMasterIdLst>
  <p:sldIdLst>
    <p:sldId id="256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84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3007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96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2003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5255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9353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4069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8620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756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987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91573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581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20542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50105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28011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36695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13. 2. 2019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04236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88328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13. 2. 2019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60737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43882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32894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22092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2844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8877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13. 2. 2019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80483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16766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07506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13. 2. 2019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9320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851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18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6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6892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588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13. 2. 2019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6809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13. 2. 2019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148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13. 2. 2019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761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13. 2. 2019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5697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843" y="3151871"/>
            <a:ext cx="7989752" cy="2906668"/>
          </a:xfrm>
        </p:spPr>
        <p:txBody>
          <a:bodyPr>
            <a:noAutofit/>
          </a:bodyPr>
          <a:lstStyle/>
          <a:p>
            <a:pPr algn="ctr"/>
            <a:r>
              <a:rPr lang="cs-CZ" sz="40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č. 3</a:t>
            </a: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Ivana Koštuříková, Ph.D.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64864" y="796907"/>
            <a:ext cx="814945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cs-CZ" sz="4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VÝSLEDOVKA </a:t>
            </a:r>
          </a:p>
          <a:p>
            <a:pPr lvl="1" algn="ctr"/>
            <a:r>
              <a:rPr lang="cs-CZ" sz="4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</a:p>
          <a:p>
            <a:pPr lvl="1" algn="ctr"/>
            <a:r>
              <a:rPr lang="cs-CZ" sz="4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VÝSLEKOVÉ ZMĚNY</a:t>
            </a:r>
          </a:p>
        </p:txBody>
      </p:sp>
    </p:spTree>
    <p:extLst>
      <p:ext uri="{BB962C8B-B14F-4D97-AF65-F5344CB8AC3E}">
        <p14:creationId xmlns:p14="http://schemas.microsoft.com/office/powerpoint/2010/main" val="4000943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02809" y="61813"/>
            <a:ext cx="2214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Výsledkové změny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7EB15C74-05BB-44C8-ABF6-3C41486B5B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531232"/>
              </p:ext>
            </p:extLst>
          </p:nvPr>
        </p:nvGraphicFramePr>
        <p:xfrm>
          <a:off x="402808" y="970153"/>
          <a:ext cx="8417735" cy="491016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94360">
                  <a:extLst>
                    <a:ext uri="{9D8B030D-6E8A-4147-A177-3AD203B41FA5}">
                      <a16:colId xmlns:a16="http://schemas.microsoft.com/office/drawing/2014/main" val="2932282834"/>
                    </a:ext>
                  </a:extLst>
                </a:gridCol>
                <a:gridCol w="4245504">
                  <a:extLst>
                    <a:ext uri="{9D8B030D-6E8A-4147-A177-3AD203B41FA5}">
                      <a16:colId xmlns:a16="http://schemas.microsoft.com/office/drawing/2014/main" val="3240437279"/>
                    </a:ext>
                  </a:extLst>
                </a:gridCol>
                <a:gridCol w="1327163">
                  <a:extLst>
                    <a:ext uri="{9D8B030D-6E8A-4147-A177-3AD203B41FA5}">
                      <a16:colId xmlns:a16="http://schemas.microsoft.com/office/drawing/2014/main" val="617601328"/>
                    </a:ext>
                  </a:extLst>
                </a:gridCol>
                <a:gridCol w="562677">
                  <a:extLst>
                    <a:ext uri="{9D8B030D-6E8A-4147-A177-3AD203B41FA5}">
                      <a16:colId xmlns:a16="http://schemas.microsoft.com/office/drawing/2014/main" val="3017606470"/>
                    </a:ext>
                  </a:extLst>
                </a:gridCol>
                <a:gridCol w="562677">
                  <a:extLst>
                    <a:ext uri="{9D8B030D-6E8A-4147-A177-3AD203B41FA5}">
                      <a16:colId xmlns:a16="http://schemas.microsoft.com/office/drawing/2014/main" val="2682337707"/>
                    </a:ext>
                  </a:extLst>
                </a:gridCol>
                <a:gridCol w="562677">
                  <a:extLst>
                    <a:ext uri="{9D8B030D-6E8A-4147-A177-3AD203B41FA5}">
                      <a16:colId xmlns:a16="http://schemas.microsoft.com/office/drawing/2014/main" val="3621960019"/>
                    </a:ext>
                  </a:extLst>
                </a:gridCol>
                <a:gridCol w="562677">
                  <a:extLst>
                    <a:ext uri="{9D8B030D-6E8A-4147-A177-3AD203B41FA5}">
                      <a16:colId xmlns:a16="http://schemas.microsoft.com/office/drawing/2014/main" val="1153637878"/>
                    </a:ext>
                  </a:extLst>
                </a:gridCol>
              </a:tblGrid>
              <a:tr h="526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073620"/>
                  </a:ext>
                </a:extLst>
              </a:tr>
              <a:tr h="526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Hrubé mzdy zaměstnanců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280 000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03701353"/>
                  </a:ext>
                </a:extLst>
              </a:tr>
              <a:tr h="526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13.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Tržby z prodeje materiálu v hotovosti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65 000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89180410"/>
                  </a:ext>
                </a:extLst>
              </a:tr>
              <a:tr h="526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14.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Přijata faktura za spotřebovanou energii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18 000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68404306"/>
                  </a:ext>
                </a:extLst>
              </a:tr>
              <a:tr h="526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15.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Připsány úroky na BÚ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05400887"/>
                  </a:ext>
                </a:extLst>
              </a:tr>
              <a:tr h="6091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16.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Tržby za zboží přijaty na BÚ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620 000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4851520"/>
                  </a:ext>
                </a:extLst>
              </a:tr>
              <a:tr h="526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17.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 BÚ uhrazena silniční daň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42506761"/>
                  </a:ext>
                </a:extLst>
              </a:tr>
              <a:tr h="526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18.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 hotovosti zaplacen nájem kanceláří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26 000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27754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5813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4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2084631"/>
            <a:ext cx="811095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následujících údajů: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sestavte rozvahu a dopočítejte základní kapitál,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sestavte výsledovku a zjistěte formu a výši výsledků hospodaření.</a:t>
            </a:r>
          </a:p>
          <a:p>
            <a:pPr algn="just"/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Odběratelé 490 000 Kč; Zboží na skladě 750 000 Kč; Úroky z vkladů 3 000 Kč; Rezervní fond 480 000 Kč; Mzdy 690 000 Kč; Stavby 1 200 000 Kč; Dlouhodobé bankovní úvěry 780 000 Kč; Zaměstnanci 530 000 Kč; Prodané zboží 320 000 Kč; Úroky z úvěru 8 000 Kč; Manka a škody 12 000 Kč; Tržby za prodané zboží 1 350 000 Kč; Pokladna 45 000 Kč; Dodavatelé 370 000 Kč; Bankovní účty 960 000 Kč, Opravy 25 000 Kč.</a:t>
            </a:r>
          </a:p>
        </p:txBody>
      </p:sp>
    </p:spTree>
    <p:extLst>
      <p:ext uri="{BB962C8B-B14F-4D97-AF65-F5344CB8AC3E}">
        <p14:creationId xmlns:p14="http://schemas.microsoft.com/office/powerpoint/2010/main" val="3443519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02809" y="61813"/>
            <a:ext cx="11400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Rozvaha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EF27D7D0-DEFE-4944-9819-BAD34F78C8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474036"/>
              </p:ext>
            </p:extLst>
          </p:nvPr>
        </p:nvGraphicFramePr>
        <p:xfrm>
          <a:off x="326855" y="958936"/>
          <a:ext cx="8490289" cy="52132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238064">
                  <a:extLst>
                    <a:ext uri="{9D8B030D-6E8A-4147-A177-3AD203B41FA5}">
                      <a16:colId xmlns:a16="http://schemas.microsoft.com/office/drawing/2014/main" val="4096520302"/>
                    </a:ext>
                  </a:extLst>
                </a:gridCol>
                <a:gridCol w="922178">
                  <a:extLst>
                    <a:ext uri="{9D8B030D-6E8A-4147-A177-3AD203B41FA5}">
                      <a16:colId xmlns:a16="http://schemas.microsoft.com/office/drawing/2014/main" val="1917972166"/>
                    </a:ext>
                  </a:extLst>
                </a:gridCol>
                <a:gridCol w="3320861">
                  <a:extLst>
                    <a:ext uri="{9D8B030D-6E8A-4147-A177-3AD203B41FA5}">
                      <a16:colId xmlns:a16="http://schemas.microsoft.com/office/drawing/2014/main" val="2007205619"/>
                    </a:ext>
                  </a:extLst>
                </a:gridCol>
                <a:gridCol w="1009186">
                  <a:extLst>
                    <a:ext uri="{9D8B030D-6E8A-4147-A177-3AD203B41FA5}">
                      <a16:colId xmlns:a16="http://schemas.microsoft.com/office/drawing/2014/main" val="826186705"/>
                    </a:ext>
                  </a:extLst>
                </a:gridCol>
              </a:tblGrid>
              <a:tr h="40102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ROZVAHA v tis. Kč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742194"/>
                  </a:ext>
                </a:extLst>
              </a:tr>
              <a:tr h="40102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Aktiva</a:t>
                      </a:r>
                      <a:endParaRPr lang="cs-CZ" sz="2400" b="1" i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Pasiva</a:t>
                      </a:r>
                      <a:endParaRPr lang="cs-CZ" sz="24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803794"/>
                  </a:ext>
                </a:extLst>
              </a:tr>
              <a:tr h="4010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Dlouhodobý majetek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Vlastní kapitál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1 765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667355"/>
                  </a:ext>
                </a:extLst>
              </a:tr>
              <a:tr h="4010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Stavby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Rezervní fond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2621883"/>
                  </a:ext>
                </a:extLst>
              </a:tr>
              <a:tr h="4010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Základní kapitál</a:t>
                      </a:r>
                      <a:endParaRPr lang="cs-CZ" sz="24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1 285</a:t>
                      </a:r>
                      <a:endParaRPr lang="cs-CZ" sz="24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9556474"/>
                  </a:ext>
                </a:extLst>
              </a:tr>
              <a:tr h="4010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cs-CZ" sz="2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cs-CZ" sz="2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2942104"/>
                  </a:ext>
                </a:extLst>
              </a:tr>
              <a:tr h="4010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Oběžný majetek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2 245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Cizí kapitál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1 680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2338"/>
                  </a:ext>
                </a:extLst>
              </a:tr>
              <a:tr h="4010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Odběratelé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Dlouhodobé úvěry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9398198"/>
                  </a:ext>
                </a:extLst>
              </a:tr>
              <a:tr h="4010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Zboží na skladě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Zaměstnanci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6237112"/>
                  </a:ext>
                </a:extLst>
              </a:tr>
              <a:tr h="4010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Pokladna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Dodavatelé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0374788"/>
                  </a:ext>
                </a:extLst>
              </a:tr>
              <a:tr h="4010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Bankovní účty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8033309"/>
                  </a:ext>
                </a:extLst>
              </a:tr>
              <a:tr h="4010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3846817"/>
                  </a:ext>
                </a:extLst>
              </a:tr>
              <a:tr h="4010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Aktiva celkem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3 445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Pasiva celkem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3 445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219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5698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02809" y="61813"/>
            <a:ext cx="14526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Výsledovka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DB8C3E89-DAE7-464A-B1EA-CED04A99F5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202291"/>
              </p:ext>
            </p:extLst>
          </p:nvPr>
        </p:nvGraphicFramePr>
        <p:xfrm>
          <a:off x="529683" y="763858"/>
          <a:ext cx="8084634" cy="50544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04171">
                  <a:extLst>
                    <a:ext uri="{9D8B030D-6E8A-4147-A177-3AD203B41FA5}">
                      <a16:colId xmlns:a16="http://schemas.microsoft.com/office/drawing/2014/main" val="3403811415"/>
                    </a:ext>
                  </a:extLst>
                </a:gridCol>
                <a:gridCol w="1405054">
                  <a:extLst>
                    <a:ext uri="{9D8B030D-6E8A-4147-A177-3AD203B41FA5}">
                      <a16:colId xmlns:a16="http://schemas.microsoft.com/office/drawing/2014/main" val="2126385042"/>
                    </a:ext>
                  </a:extLst>
                </a:gridCol>
                <a:gridCol w="2449175">
                  <a:extLst>
                    <a:ext uri="{9D8B030D-6E8A-4147-A177-3AD203B41FA5}">
                      <a16:colId xmlns:a16="http://schemas.microsoft.com/office/drawing/2014/main" val="3125630325"/>
                    </a:ext>
                  </a:extLst>
                </a:gridCol>
                <a:gridCol w="1526234">
                  <a:extLst>
                    <a:ext uri="{9D8B030D-6E8A-4147-A177-3AD203B41FA5}">
                      <a16:colId xmlns:a16="http://schemas.microsoft.com/office/drawing/2014/main" val="2207129113"/>
                    </a:ext>
                  </a:extLst>
                </a:gridCol>
              </a:tblGrid>
              <a:tr h="42120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VÝSLEDOVKA v tis. Kč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86383"/>
                  </a:ext>
                </a:extLst>
              </a:tr>
              <a:tr h="421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Náklady</a:t>
                      </a:r>
                      <a:endParaRPr lang="cs-CZ" sz="24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Výnosy</a:t>
                      </a:r>
                      <a:endParaRPr lang="cs-CZ" sz="24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58466489"/>
                  </a:ext>
                </a:extLst>
              </a:tr>
              <a:tr h="421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Provozní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1 057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Provozní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1 350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102446"/>
                  </a:ext>
                </a:extLst>
              </a:tr>
              <a:tr h="421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Mzdy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690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Tržby za prodané zboží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1 350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86897704"/>
                  </a:ext>
                </a:extLst>
              </a:tr>
              <a:tr h="421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Prodané zboží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320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47911561"/>
                  </a:ext>
                </a:extLst>
              </a:tr>
              <a:tr h="421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Manka a škody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0313337"/>
                  </a:ext>
                </a:extLst>
              </a:tr>
              <a:tr h="421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Opravy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94426502"/>
                  </a:ext>
                </a:extLst>
              </a:tr>
              <a:tr h="421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50486211"/>
                  </a:ext>
                </a:extLst>
              </a:tr>
              <a:tr h="421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Finanční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Finanční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208564"/>
                  </a:ext>
                </a:extLst>
              </a:tr>
              <a:tr h="421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Úroky z úvěru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Úroky z vkladů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5610623"/>
                  </a:ext>
                </a:extLst>
              </a:tr>
              <a:tr h="421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0845901"/>
                  </a:ext>
                </a:extLst>
              </a:tr>
              <a:tr h="421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Náklady celkem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1 065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Výnosy celkem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1 353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970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3316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02809" y="61813"/>
            <a:ext cx="26132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Výsledky hospodaření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688A5536-B369-4504-A4FB-CDED7CB7C1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097144"/>
              </p:ext>
            </p:extLst>
          </p:nvPr>
        </p:nvGraphicFramePr>
        <p:xfrm>
          <a:off x="512620" y="1157426"/>
          <a:ext cx="8090546" cy="25815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17074">
                  <a:extLst>
                    <a:ext uri="{9D8B030D-6E8A-4147-A177-3AD203B41FA5}">
                      <a16:colId xmlns:a16="http://schemas.microsoft.com/office/drawing/2014/main" val="2009870074"/>
                    </a:ext>
                  </a:extLst>
                </a:gridCol>
                <a:gridCol w="1636736">
                  <a:extLst>
                    <a:ext uri="{9D8B030D-6E8A-4147-A177-3AD203B41FA5}">
                      <a16:colId xmlns:a16="http://schemas.microsoft.com/office/drawing/2014/main" val="3065175333"/>
                    </a:ext>
                  </a:extLst>
                </a:gridCol>
                <a:gridCol w="1636736">
                  <a:extLst>
                    <a:ext uri="{9D8B030D-6E8A-4147-A177-3AD203B41FA5}">
                      <a16:colId xmlns:a16="http://schemas.microsoft.com/office/drawing/2014/main" val="2238495563"/>
                    </a:ext>
                  </a:extLst>
                </a:gridCol>
              </a:tblGrid>
              <a:tr h="616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Položka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tis. Kč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317385"/>
                  </a:ext>
                </a:extLst>
              </a:tr>
              <a:tr h="6166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Provozní výsledek hospodaření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zisk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40919951"/>
                  </a:ext>
                </a:extLst>
              </a:tr>
              <a:tr h="6166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Finanční výsledek hospodaření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ztráta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99619730"/>
                  </a:ext>
                </a:extLst>
              </a:tr>
              <a:tr h="6166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Výsledek hospodaření za účetní období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zisk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81638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3935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1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2084631"/>
            <a:ext cx="823215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Doplňte následující tvrzení:</a:t>
            </a:r>
          </a:p>
          <a:p>
            <a:pPr algn="just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Náklady a výnosy se podle druhu člení na:</a:t>
            </a:r>
          </a:p>
          <a:p>
            <a:pPr marL="457200" indent="-45720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............................................</a:t>
            </a:r>
          </a:p>
          <a:p>
            <a:pPr marL="457200" indent="-45720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............................................</a:t>
            </a:r>
          </a:p>
          <a:p>
            <a:pPr algn="just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následujících položek rozhodněte, zda se jedná o náklad nebo výnos. Uveďte, o jaký druh nákladu/výnosu se jedná.</a:t>
            </a:r>
          </a:p>
        </p:txBody>
      </p:sp>
    </p:spTree>
    <p:extLst>
      <p:ext uri="{BB962C8B-B14F-4D97-AF65-F5344CB8AC3E}">
        <p14:creationId xmlns:p14="http://schemas.microsoft.com/office/powerpoint/2010/main" val="31706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02809" y="61813"/>
            <a:ext cx="21226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Náklady a výnosy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BD194265-67B2-4C2B-9E9B-76249D6FEC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86837"/>
              </p:ext>
            </p:extLst>
          </p:nvPr>
        </p:nvGraphicFramePr>
        <p:xfrm>
          <a:off x="577124" y="921021"/>
          <a:ext cx="7989752" cy="546305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078230">
                  <a:extLst>
                    <a:ext uri="{9D8B030D-6E8A-4147-A177-3AD203B41FA5}">
                      <a16:colId xmlns:a16="http://schemas.microsoft.com/office/drawing/2014/main" val="3400023850"/>
                    </a:ext>
                  </a:extLst>
                </a:gridCol>
                <a:gridCol w="1955327">
                  <a:extLst>
                    <a:ext uri="{9D8B030D-6E8A-4147-A177-3AD203B41FA5}">
                      <a16:colId xmlns:a16="http://schemas.microsoft.com/office/drawing/2014/main" val="3832637711"/>
                    </a:ext>
                  </a:extLst>
                </a:gridCol>
                <a:gridCol w="1956195">
                  <a:extLst>
                    <a:ext uri="{9D8B030D-6E8A-4147-A177-3AD203B41FA5}">
                      <a16:colId xmlns:a16="http://schemas.microsoft.com/office/drawing/2014/main" val="4053994359"/>
                    </a:ext>
                  </a:extLst>
                </a:gridCol>
              </a:tblGrid>
              <a:tr h="6070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Položka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Náklad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Výnos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3526610"/>
                  </a:ext>
                </a:extLst>
              </a:tr>
              <a:tr h="6070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Spotřeba energie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8599831"/>
                  </a:ext>
                </a:extLst>
              </a:tr>
              <a:tr h="6070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Cestovné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30315220"/>
                  </a:ext>
                </a:extLst>
              </a:tr>
              <a:tr h="6070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Tržby z prodeje CP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89133466"/>
                  </a:ext>
                </a:extLst>
              </a:tr>
              <a:tr h="6070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Tržby z prodeje zboží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67637621"/>
                  </a:ext>
                </a:extLst>
              </a:tr>
              <a:tr h="6070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Prodané zboží (úbytek)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67066550"/>
                  </a:ext>
                </a:extLst>
              </a:tr>
              <a:tr h="6070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Prodané CP (úbytek)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57489559"/>
                  </a:ext>
                </a:extLst>
              </a:tr>
              <a:tr h="6070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Poštovné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85313110"/>
                  </a:ext>
                </a:extLst>
              </a:tr>
              <a:tr h="6070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Spotřeba materiálu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329087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5065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02809" y="61813"/>
            <a:ext cx="21226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Náklady a výnosy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BD194265-67B2-4C2B-9E9B-76249D6FEC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629890"/>
              </p:ext>
            </p:extLst>
          </p:nvPr>
        </p:nvGraphicFramePr>
        <p:xfrm>
          <a:off x="577124" y="921021"/>
          <a:ext cx="7989752" cy="510507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078230">
                  <a:extLst>
                    <a:ext uri="{9D8B030D-6E8A-4147-A177-3AD203B41FA5}">
                      <a16:colId xmlns:a16="http://schemas.microsoft.com/office/drawing/2014/main" val="3400023850"/>
                    </a:ext>
                  </a:extLst>
                </a:gridCol>
                <a:gridCol w="1955327">
                  <a:extLst>
                    <a:ext uri="{9D8B030D-6E8A-4147-A177-3AD203B41FA5}">
                      <a16:colId xmlns:a16="http://schemas.microsoft.com/office/drawing/2014/main" val="3832637711"/>
                    </a:ext>
                  </a:extLst>
                </a:gridCol>
                <a:gridCol w="1956195">
                  <a:extLst>
                    <a:ext uri="{9D8B030D-6E8A-4147-A177-3AD203B41FA5}">
                      <a16:colId xmlns:a16="http://schemas.microsoft.com/office/drawing/2014/main" val="4053994359"/>
                    </a:ext>
                  </a:extLst>
                </a:gridCol>
              </a:tblGrid>
              <a:tr h="6070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Položka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Náklad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Výnos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3526610"/>
                  </a:ext>
                </a:extLst>
              </a:tr>
              <a:tr h="6070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Tržby z prodeje stroje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8599831"/>
                  </a:ext>
                </a:extLst>
              </a:tr>
              <a:tr h="6070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Úroky z úvěru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30315220"/>
                  </a:ext>
                </a:extLst>
              </a:tr>
              <a:tr h="6070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Opravy dlouhodobého majetku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89133466"/>
                  </a:ext>
                </a:extLst>
              </a:tr>
              <a:tr h="6070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Úroky na běžném účtu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67637621"/>
                  </a:ext>
                </a:extLst>
              </a:tr>
              <a:tr h="6070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Mzdy zaměstnanců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67066550"/>
                  </a:ext>
                </a:extLst>
              </a:tr>
              <a:tr h="6070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Škoda na zboží z důvodu požáru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57489559"/>
                  </a:ext>
                </a:extLst>
              </a:tr>
              <a:tr h="6070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Náhrada od pojišťovny za škodu na zboží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85313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0530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2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2084631"/>
            <a:ext cx="8110953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následujících údajů sestavte </a:t>
            </a:r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výsledovku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zjistěte </a:t>
            </a:r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 a výši výsledků hospodaření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Cestovné 16 000 Kč; Tržby z poskytnutých služeb   190 000 Kč; Prodané zboží 370 000 Kč; Poštovné        3 000 Kč; Úroky z úvěru 12 000 Kč; Tržby z prodeje zboží 880 000 Kč; Škoda na majetku 60 000 Kč; Oprava kopírky 20 000 Kč; Úroky z vkladů 1 000 Kč; Mzdy 230 000 Kč; Náhrada od pojišťovny za škodu na majetku 50 000 Kč.</a:t>
            </a:r>
          </a:p>
        </p:txBody>
      </p:sp>
    </p:spTree>
    <p:extLst>
      <p:ext uri="{BB962C8B-B14F-4D97-AF65-F5344CB8AC3E}">
        <p14:creationId xmlns:p14="http://schemas.microsoft.com/office/powerpoint/2010/main" val="257346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02809" y="61813"/>
            <a:ext cx="14526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Výsledovka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DB8C3E89-DAE7-464A-B1EA-CED04A99F5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631476"/>
              </p:ext>
            </p:extLst>
          </p:nvPr>
        </p:nvGraphicFramePr>
        <p:xfrm>
          <a:off x="529683" y="763858"/>
          <a:ext cx="8084634" cy="5896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04171">
                  <a:extLst>
                    <a:ext uri="{9D8B030D-6E8A-4147-A177-3AD203B41FA5}">
                      <a16:colId xmlns:a16="http://schemas.microsoft.com/office/drawing/2014/main" val="3403811415"/>
                    </a:ext>
                  </a:extLst>
                </a:gridCol>
                <a:gridCol w="1405054">
                  <a:extLst>
                    <a:ext uri="{9D8B030D-6E8A-4147-A177-3AD203B41FA5}">
                      <a16:colId xmlns:a16="http://schemas.microsoft.com/office/drawing/2014/main" val="2126385042"/>
                    </a:ext>
                  </a:extLst>
                </a:gridCol>
                <a:gridCol w="2449175">
                  <a:extLst>
                    <a:ext uri="{9D8B030D-6E8A-4147-A177-3AD203B41FA5}">
                      <a16:colId xmlns:a16="http://schemas.microsoft.com/office/drawing/2014/main" val="3125630325"/>
                    </a:ext>
                  </a:extLst>
                </a:gridCol>
                <a:gridCol w="1526234">
                  <a:extLst>
                    <a:ext uri="{9D8B030D-6E8A-4147-A177-3AD203B41FA5}">
                      <a16:colId xmlns:a16="http://schemas.microsoft.com/office/drawing/2014/main" val="2207129113"/>
                    </a:ext>
                  </a:extLst>
                </a:gridCol>
              </a:tblGrid>
              <a:tr h="42120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VÝSLEDOVKA v tis. Kč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86383"/>
                  </a:ext>
                </a:extLst>
              </a:tr>
              <a:tr h="421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Náklady</a:t>
                      </a:r>
                      <a:endParaRPr lang="cs-CZ" sz="24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Výnosy</a:t>
                      </a:r>
                      <a:endParaRPr lang="cs-CZ" sz="24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58466489"/>
                  </a:ext>
                </a:extLst>
              </a:tr>
              <a:tr h="421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Provozní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Provozní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102446"/>
                  </a:ext>
                </a:extLst>
              </a:tr>
              <a:tr h="421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86897704"/>
                  </a:ext>
                </a:extLst>
              </a:tr>
              <a:tr h="421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47911561"/>
                  </a:ext>
                </a:extLst>
              </a:tr>
              <a:tr h="421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0313337"/>
                  </a:ext>
                </a:extLst>
              </a:tr>
              <a:tr h="421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94426502"/>
                  </a:ext>
                </a:extLst>
              </a:tr>
              <a:tr h="421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50486211"/>
                  </a:ext>
                </a:extLst>
              </a:tr>
              <a:tr h="421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99167110"/>
                  </a:ext>
                </a:extLst>
              </a:tr>
              <a:tr h="421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73972126"/>
                  </a:ext>
                </a:extLst>
              </a:tr>
              <a:tr h="421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Finanční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Finanční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208564"/>
                  </a:ext>
                </a:extLst>
              </a:tr>
              <a:tr h="421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5610623"/>
                  </a:ext>
                </a:extLst>
              </a:tr>
              <a:tr h="421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0845901"/>
                  </a:ext>
                </a:extLst>
              </a:tr>
              <a:tr h="421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Náklady celkem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Výnosy celkem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970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140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02809" y="61813"/>
            <a:ext cx="26132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Výsledky hospodaření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688A5536-B369-4504-A4FB-CDED7CB7C1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692826"/>
              </p:ext>
            </p:extLst>
          </p:nvPr>
        </p:nvGraphicFramePr>
        <p:xfrm>
          <a:off x="512620" y="1157426"/>
          <a:ext cx="8090546" cy="25815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17074">
                  <a:extLst>
                    <a:ext uri="{9D8B030D-6E8A-4147-A177-3AD203B41FA5}">
                      <a16:colId xmlns:a16="http://schemas.microsoft.com/office/drawing/2014/main" val="2009870074"/>
                    </a:ext>
                  </a:extLst>
                </a:gridCol>
                <a:gridCol w="1636736">
                  <a:extLst>
                    <a:ext uri="{9D8B030D-6E8A-4147-A177-3AD203B41FA5}">
                      <a16:colId xmlns:a16="http://schemas.microsoft.com/office/drawing/2014/main" val="3065175333"/>
                    </a:ext>
                  </a:extLst>
                </a:gridCol>
                <a:gridCol w="1636736">
                  <a:extLst>
                    <a:ext uri="{9D8B030D-6E8A-4147-A177-3AD203B41FA5}">
                      <a16:colId xmlns:a16="http://schemas.microsoft.com/office/drawing/2014/main" val="2238495563"/>
                    </a:ext>
                  </a:extLst>
                </a:gridCol>
              </a:tblGrid>
              <a:tr h="616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Položka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tis. Kč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317385"/>
                  </a:ext>
                </a:extLst>
              </a:tr>
              <a:tr h="6166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Provozní výsledek hospodaření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40919951"/>
                  </a:ext>
                </a:extLst>
              </a:tr>
              <a:tr h="6166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Finanční výsledek hospodaření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99619730"/>
                  </a:ext>
                </a:extLst>
              </a:tr>
              <a:tr h="6166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Výsledek hospodaření za účetní období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81638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759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3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2084631"/>
            <a:ext cx="81109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účetní jednotce proběhly následující účetní operace. Uveďte, o jakou výsledkovou změnu (+/-) se jedná.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D13960BF-11CC-4432-9423-E087C1E764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822792"/>
              </p:ext>
            </p:extLst>
          </p:nvPr>
        </p:nvGraphicFramePr>
        <p:xfrm>
          <a:off x="577124" y="3746809"/>
          <a:ext cx="7989752" cy="212821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49332">
                  <a:extLst>
                    <a:ext uri="{9D8B030D-6E8A-4147-A177-3AD203B41FA5}">
                      <a16:colId xmlns:a16="http://schemas.microsoft.com/office/drawing/2014/main" val="2932282834"/>
                    </a:ext>
                  </a:extLst>
                </a:gridCol>
                <a:gridCol w="4336003">
                  <a:extLst>
                    <a:ext uri="{9D8B030D-6E8A-4147-A177-3AD203B41FA5}">
                      <a16:colId xmlns:a16="http://schemas.microsoft.com/office/drawing/2014/main" val="3240437279"/>
                    </a:ext>
                  </a:extLst>
                </a:gridCol>
                <a:gridCol w="1035113">
                  <a:extLst>
                    <a:ext uri="{9D8B030D-6E8A-4147-A177-3AD203B41FA5}">
                      <a16:colId xmlns:a16="http://schemas.microsoft.com/office/drawing/2014/main" val="617601328"/>
                    </a:ext>
                  </a:extLst>
                </a:gridCol>
                <a:gridCol w="542326">
                  <a:extLst>
                    <a:ext uri="{9D8B030D-6E8A-4147-A177-3AD203B41FA5}">
                      <a16:colId xmlns:a16="http://schemas.microsoft.com/office/drawing/2014/main" val="3017606470"/>
                    </a:ext>
                  </a:extLst>
                </a:gridCol>
                <a:gridCol w="542326">
                  <a:extLst>
                    <a:ext uri="{9D8B030D-6E8A-4147-A177-3AD203B41FA5}">
                      <a16:colId xmlns:a16="http://schemas.microsoft.com/office/drawing/2014/main" val="2682337707"/>
                    </a:ext>
                  </a:extLst>
                </a:gridCol>
                <a:gridCol w="542326">
                  <a:extLst>
                    <a:ext uri="{9D8B030D-6E8A-4147-A177-3AD203B41FA5}">
                      <a16:colId xmlns:a16="http://schemas.microsoft.com/office/drawing/2014/main" val="3621960019"/>
                    </a:ext>
                  </a:extLst>
                </a:gridCol>
                <a:gridCol w="542326">
                  <a:extLst>
                    <a:ext uri="{9D8B030D-6E8A-4147-A177-3AD203B41FA5}">
                      <a16:colId xmlns:a16="http://schemas.microsoft.com/office/drawing/2014/main" val="1153637878"/>
                    </a:ext>
                  </a:extLst>
                </a:gridCol>
              </a:tblGrid>
              <a:tr h="465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073620"/>
                  </a:ext>
                </a:extLst>
              </a:tr>
              <a:tr h="465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Přijaté nájemné za pronajatý sklad na BÚ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25 000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03701353"/>
                  </a:ext>
                </a:extLst>
              </a:tr>
              <a:tr h="465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Spotřeba materiálu ze skladu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70 000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89180410"/>
                  </a:ext>
                </a:extLst>
              </a:tr>
              <a:tr h="465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Faktura od dodavatele za opravy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45 000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1737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0461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02809" y="61813"/>
            <a:ext cx="2214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Výsledkové změny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7EB15C74-05BB-44C8-ABF6-3C41486B5B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165708"/>
              </p:ext>
            </p:extLst>
          </p:nvPr>
        </p:nvGraphicFramePr>
        <p:xfrm>
          <a:off x="402808" y="970153"/>
          <a:ext cx="8417735" cy="504035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94360">
                  <a:extLst>
                    <a:ext uri="{9D8B030D-6E8A-4147-A177-3AD203B41FA5}">
                      <a16:colId xmlns:a16="http://schemas.microsoft.com/office/drawing/2014/main" val="2932282834"/>
                    </a:ext>
                  </a:extLst>
                </a:gridCol>
                <a:gridCol w="4245504">
                  <a:extLst>
                    <a:ext uri="{9D8B030D-6E8A-4147-A177-3AD203B41FA5}">
                      <a16:colId xmlns:a16="http://schemas.microsoft.com/office/drawing/2014/main" val="3240437279"/>
                    </a:ext>
                  </a:extLst>
                </a:gridCol>
                <a:gridCol w="1327163">
                  <a:extLst>
                    <a:ext uri="{9D8B030D-6E8A-4147-A177-3AD203B41FA5}">
                      <a16:colId xmlns:a16="http://schemas.microsoft.com/office/drawing/2014/main" val="617601328"/>
                    </a:ext>
                  </a:extLst>
                </a:gridCol>
                <a:gridCol w="562677">
                  <a:extLst>
                    <a:ext uri="{9D8B030D-6E8A-4147-A177-3AD203B41FA5}">
                      <a16:colId xmlns:a16="http://schemas.microsoft.com/office/drawing/2014/main" val="3017606470"/>
                    </a:ext>
                  </a:extLst>
                </a:gridCol>
                <a:gridCol w="562677">
                  <a:extLst>
                    <a:ext uri="{9D8B030D-6E8A-4147-A177-3AD203B41FA5}">
                      <a16:colId xmlns:a16="http://schemas.microsoft.com/office/drawing/2014/main" val="2682337707"/>
                    </a:ext>
                  </a:extLst>
                </a:gridCol>
                <a:gridCol w="562677">
                  <a:extLst>
                    <a:ext uri="{9D8B030D-6E8A-4147-A177-3AD203B41FA5}">
                      <a16:colId xmlns:a16="http://schemas.microsoft.com/office/drawing/2014/main" val="3621960019"/>
                    </a:ext>
                  </a:extLst>
                </a:gridCol>
                <a:gridCol w="562677">
                  <a:extLst>
                    <a:ext uri="{9D8B030D-6E8A-4147-A177-3AD203B41FA5}">
                      <a16:colId xmlns:a16="http://schemas.microsoft.com/office/drawing/2014/main" val="1153637878"/>
                    </a:ext>
                  </a:extLst>
                </a:gridCol>
              </a:tblGrid>
              <a:tr h="526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073620"/>
                  </a:ext>
                </a:extLst>
              </a:tr>
              <a:tr h="526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Zjištěné manko ve skladu zboží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03701353"/>
                  </a:ext>
                </a:extLst>
              </a:tr>
              <a:tr h="526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Úbytek prodaného zboží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140 000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89180410"/>
                  </a:ext>
                </a:extLst>
              </a:tr>
              <a:tr h="526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Zaplacena pokuta v hotovosti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68404306"/>
                  </a:ext>
                </a:extLst>
              </a:tr>
              <a:tr h="526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Úroky z finančních investic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05400887"/>
                  </a:ext>
                </a:extLst>
              </a:tr>
              <a:tr h="8274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Tržby z prodeje služeb v hotovosti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17 000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4851520"/>
                  </a:ext>
                </a:extLst>
              </a:tr>
              <a:tr h="526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Poplatky za vedení běžného účtu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1 500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42506761"/>
                  </a:ext>
                </a:extLst>
              </a:tr>
              <a:tr h="526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Cestovné hrazené z pokladny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27754591"/>
                  </a:ext>
                </a:extLst>
              </a:tr>
              <a:tr h="526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11.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Zaplaceny úvěrové úroky z BÚ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22 000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06319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4425391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ividenda">
  <a:themeElements>
    <a:clrScheme name="Žluto-oranžová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1331</TotalTime>
  <Words>677</Words>
  <Application>Microsoft Office PowerPoint</Application>
  <PresentationFormat>Předvádění na obrazovce (4:3)</PresentationFormat>
  <Paragraphs>240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Gill Sans MT</vt:lpstr>
      <vt:lpstr>Times New Roman</vt:lpstr>
      <vt:lpstr>Wingdings 2</vt:lpstr>
      <vt:lpstr>HDOfficeLightV0</vt:lpstr>
      <vt:lpstr>1_HDOfficeLightV0</vt:lpstr>
      <vt:lpstr>Dividenda</vt:lpstr>
      <vt:lpstr>Téma č. 3   Ing. Ivana Koštuříková, Ph.D.</vt:lpstr>
      <vt:lpstr>Příklad 1</vt:lpstr>
      <vt:lpstr>Prezentace aplikace PowerPoint</vt:lpstr>
      <vt:lpstr>Prezentace aplikace PowerPoint</vt:lpstr>
      <vt:lpstr>Příklad 2</vt:lpstr>
      <vt:lpstr>Prezentace aplikace PowerPoint</vt:lpstr>
      <vt:lpstr>Prezentace aplikace PowerPoint</vt:lpstr>
      <vt:lpstr>Příklad 3</vt:lpstr>
      <vt:lpstr>Prezentace aplikace PowerPoint</vt:lpstr>
      <vt:lpstr>Prezentace aplikace PowerPoint</vt:lpstr>
      <vt:lpstr>Příklad 4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Ivana Koštuříková</dc:creator>
  <cp:lastModifiedBy>Ivana Koštuříková</cp:lastModifiedBy>
  <cp:revision>49</cp:revision>
  <dcterms:created xsi:type="dcterms:W3CDTF">2018-07-08T17:57:02Z</dcterms:created>
  <dcterms:modified xsi:type="dcterms:W3CDTF">2019-02-13T20:42:18Z</dcterms:modified>
</cp:coreProperties>
</file>