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57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14. 2. 2019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5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863" y="807124"/>
            <a:ext cx="81938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OTEVTŘENÍ A </a:t>
            </a:r>
          </a:p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ÚČTŮ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4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1C9B0CE-E215-4B94-9837-60F4F29AAF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419534"/>
              </p:ext>
            </p:extLst>
          </p:nvPr>
        </p:nvGraphicFramePr>
        <p:xfrm>
          <a:off x="90487" y="734781"/>
          <a:ext cx="8908547" cy="60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5760801" imgH="3881582" progId="Word.Document.12">
                  <p:embed/>
                </p:oleObj>
              </mc:Choice>
              <mc:Fallback>
                <p:oleObj name="Document" r:id="rId3" imgW="5760801" imgH="38815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487" y="734781"/>
                        <a:ext cx="8908547" cy="600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104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4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14462FE-9016-4F0E-874E-39D9EA871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84799"/>
              </p:ext>
            </p:extLst>
          </p:nvPr>
        </p:nvGraphicFramePr>
        <p:xfrm>
          <a:off x="402808" y="946669"/>
          <a:ext cx="8317446" cy="4324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9524">
                  <a:extLst>
                    <a:ext uri="{9D8B030D-6E8A-4147-A177-3AD203B41FA5}">
                      <a16:colId xmlns:a16="http://schemas.microsoft.com/office/drawing/2014/main" val="2816422231"/>
                    </a:ext>
                  </a:extLst>
                </a:gridCol>
                <a:gridCol w="1509199">
                  <a:extLst>
                    <a:ext uri="{9D8B030D-6E8A-4147-A177-3AD203B41FA5}">
                      <a16:colId xmlns:a16="http://schemas.microsoft.com/office/drawing/2014/main" val="1627233249"/>
                    </a:ext>
                  </a:extLst>
                </a:gridCol>
                <a:gridCol w="2648588">
                  <a:extLst>
                    <a:ext uri="{9D8B030D-6E8A-4147-A177-3AD203B41FA5}">
                      <a16:colId xmlns:a16="http://schemas.microsoft.com/office/drawing/2014/main" val="487212131"/>
                    </a:ext>
                  </a:extLst>
                </a:gridCol>
                <a:gridCol w="1510135">
                  <a:extLst>
                    <a:ext uri="{9D8B030D-6E8A-4147-A177-3AD203B41FA5}">
                      <a16:colId xmlns:a16="http://schemas.microsoft.com/office/drawing/2014/main" val="2204592504"/>
                    </a:ext>
                  </a:extLst>
                </a:gridCol>
              </a:tblGrid>
              <a:tr h="43247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VÝKAZ ZISKU A ZTRÁTY v 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77333"/>
                  </a:ext>
                </a:extLst>
              </a:tr>
              <a:tr h="43247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4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502726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26594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Mzdy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Tržby za výrobky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159924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Ostatní služby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Tržby za služby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752163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7111971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99943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Úroky z úvěru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828005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391726"/>
                  </a:ext>
                </a:extLst>
              </a:tr>
              <a:tr h="432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celkem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 celkem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8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3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4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76C69C7-104E-4F54-893B-6F6225508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53730"/>
              </p:ext>
            </p:extLst>
          </p:nvPr>
        </p:nvGraphicFramePr>
        <p:xfrm>
          <a:off x="512620" y="1157426"/>
          <a:ext cx="8090546" cy="2581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17074">
                  <a:extLst>
                    <a:ext uri="{9D8B030D-6E8A-4147-A177-3AD203B41FA5}">
                      <a16:colId xmlns:a16="http://schemas.microsoft.com/office/drawing/2014/main" val="2009870074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3065175333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2238495563"/>
                    </a:ext>
                  </a:extLst>
                </a:gridCol>
              </a:tblGrid>
              <a:tr h="61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17385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19951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9619730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 za účetní období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63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33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4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0E5E7A9-5B49-4337-9076-1C7B8A3D9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62384"/>
              </p:ext>
            </p:extLst>
          </p:nvPr>
        </p:nvGraphicFramePr>
        <p:xfrm>
          <a:off x="402808" y="786092"/>
          <a:ext cx="8256112" cy="5408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9986">
                  <a:extLst>
                    <a:ext uri="{9D8B030D-6E8A-4147-A177-3AD203B41FA5}">
                      <a16:colId xmlns:a16="http://schemas.microsoft.com/office/drawing/2014/main" val="2403161634"/>
                    </a:ext>
                  </a:extLst>
                </a:gridCol>
                <a:gridCol w="1498070">
                  <a:extLst>
                    <a:ext uri="{9D8B030D-6E8A-4147-A177-3AD203B41FA5}">
                      <a16:colId xmlns:a16="http://schemas.microsoft.com/office/drawing/2014/main" val="119674909"/>
                    </a:ext>
                  </a:extLst>
                </a:gridCol>
                <a:gridCol w="2629057">
                  <a:extLst>
                    <a:ext uri="{9D8B030D-6E8A-4147-A177-3AD203B41FA5}">
                      <a16:colId xmlns:a16="http://schemas.microsoft.com/office/drawing/2014/main" val="2842977400"/>
                    </a:ext>
                  </a:extLst>
                </a:gridCol>
                <a:gridCol w="1498999">
                  <a:extLst>
                    <a:ext uri="{9D8B030D-6E8A-4147-A177-3AD203B41FA5}">
                      <a16:colId xmlns:a16="http://schemas.microsoft.com/office/drawing/2014/main" val="3752258310"/>
                    </a:ext>
                  </a:extLst>
                </a:gridCol>
              </a:tblGrid>
              <a:tr h="41603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KONEČNÁ ROZVAHA v tis. 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166814"/>
                  </a:ext>
                </a:extLst>
              </a:tr>
              <a:tr h="4160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842678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384999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HMV (os. automobil)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Rezervní fond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380571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4025174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ZISK</a:t>
                      </a:r>
                      <a:endParaRPr lang="cs-CZ" sz="2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cs-CZ" sz="2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55606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4057657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zdroje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221748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Odběratelé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Dodavatelé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8175795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Pokladna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Bankovní úvěry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4205198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Běžný účet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Zaměstnanci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59192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8169833"/>
                  </a:ext>
                </a:extLst>
              </a:tr>
              <a:tr h="416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1 284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16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Podnikatel měl k 1. lednu tato aktiva a pasiva: </a:t>
            </a:r>
          </a:p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Odběratelé 220 000 Kč; Rezervní fond 200 000 Kč; Dodavatelé 40 000 Kč; Pokladna 80 000 Kč; Osobní automobil 500 000 Kč; Bankovní úvěry 300 000 Kč; Bankovní účty 300 000 Kč.</a:t>
            </a:r>
          </a:p>
          <a:p>
            <a:pPr algn="just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počáteční rozvahu a dopočítejte chybějící položku.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Otevřete syntetické účty a zaúčtujte počáteční stavy.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účetních případů zaznamenejte změny (+/-) rozvahového a výsledkového typu a zaúčtujte je do Deníku i Hlavní knihy.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Proveďte uzavření účtů, sestavte výkaz zisku a ztráty, zjistěte formu a výši výsledků hospodaření a sestavte konečnou rozvahu.</a:t>
            </a:r>
          </a:p>
          <a:p>
            <a:pPr algn="just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1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A9C140A-DCB6-49E3-B9B8-3AA052F3C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87283"/>
              </p:ext>
            </p:extLst>
          </p:nvPr>
        </p:nvGraphicFramePr>
        <p:xfrm>
          <a:off x="606724" y="844076"/>
          <a:ext cx="8046622" cy="5038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63253">
                  <a:extLst>
                    <a:ext uri="{9D8B030D-6E8A-4147-A177-3AD203B41FA5}">
                      <a16:colId xmlns:a16="http://schemas.microsoft.com/office/drawing/2014/main" val="2851187350"/>
                    </a:ext>
                  </a:extLst>
                </a:gridCol>
                <a:gridCol w="1460058">
                  <a:extLst>
                    <a:ext uri="{9D8B030D-6E8A-4147-A177-3AD203B41FA5}">
                      <a16:colId xmlns:a16="http://schemas.microsoft.com/office/drawing/2014/main" val="3738398392"/>
                    </a:ext>
                  </a:extLst>
                </a:gridCol>
                <a:gridCol w="2562347">
                  <a:extLst>
                    <a:ext uri="{9D8B030D-6E8A-4147-A177-3AD203B41FA5}">
                      <a16:colId xmlns:a16="http://schemas.microsoft.com/office/drawing/2014/main" val="1666366797"/>
                    </a:ext>
                  </a:extLst>
                </a:gridCol>
                <a:gridCol w="1460964">
                  <a:extLst>
                    <a:ext uri="{9D8B030D-6E8A-4147-A177-3AD203B41FA5}">
                      <a16:colId xmlns:a16="http://schemas.microsoft.com/office/drawing/2014/main" val="2169408325"/>
                    </a:ext>
                  </a:extLst>
                </a:gridCol>
              </a:tblGrid>
              <a:tr h="41984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POČÁTEČNÍ ROZVAHA v tis. 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24325"/>
                  </a:ext>
                </a:extLst>
              </a:tr>
              <a:tr h="41984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63205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488494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373866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0903354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6636328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zdroje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4821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9537381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691828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2278023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8615814"/>
                  </a:ext>
                </a:extLst>
              </a:tr>
              <a:tr h="419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6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2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04BD7503-F32E-4043-89EC-B8EBA93B7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17499"/>
              </p:ext>
            </p:extLst>
          </p:nvPr>
        </p:nvGraphicFramePr>
        <p:xfrm>
          <a:off x="495292" y="1416205"/>
          <a:ext cx="8153415" cy="262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5760801" imgH="1589578" progId="Word.Document.12">
                  <p:embed/>
                </p:oleObj>
              </mc:Choice>
              <mc:Fallback>
                <p:oleObj name="Document" r:id="rId3" imgW="5760801" imgH="15895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292" y="1416205"/>
                        <a:ext cx="8153415" cy="262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99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2D803FB-4338-4EE6-ACC8-04461E828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63453"/>
              </p:ext>
            </p:extLst>
          </p:nvPr>
        </p:nvGraphicFramePr>
        <p:xfrm>
          <a:off x="253690" y="950012"/>
          <a:ext cx="8636619" cy="40903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7778">
                  <a:extLst>
                    <a:ext uri="{9D8B030D-6E8A-4147-A177-3AD203B41FA5}">
                      <a16:colId xmlns:a16="http://schemas.microsoft.com/office/drawing/2014/main" val="1924035993"/>
                    </a:ext>
                  </a:extLst>
                </a:gridCol>
                <a:gridCol w="694399">
                  <a:extLst>
                    <a:ext uri="{9D8B030D-6E8A-4147-A177-3AD203B41FA5}">
                      <a16:colId xmlns:a16="http://schemas.microsoft.com/office/drawing/2014/main" val="1623822266"/>
                    </a:ext>
                  </a:extLst>
                </a:gridCol>
                <a:gridCol w="3152161">
                  <a:extLst>
                    <a:ext uri="{9D8B030D-6E8A-4147-A177-3AD203B41FA5}">
                      <a16:colId xmlns:a16="http://schemas.microsoft.com/office/drawing/2014/main" val="2398928032"/>
                    </a:ext>
                  </a:extLst>
                </a:gridCol>
                <a:gridCol w="1004805">
                  <a:extLst>
                    <a:ext uri="{9D8B030D-6E8A-4147-A177-3AD203B41FA5}">
                      <a16:colId xmlns:a16="http://schemas.microsoft.com/office/drawing/2014/main" val="2947838318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3338913129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1441305807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3767842277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2968479903"/>
                    </a:ext>
                  </a:extLst>
                </a:gridCol>
                <a:gridCol w="690164">
                  <a:extLst>
                    <a:ext uri="{9D8B030D-6E8A-4147-A177-3AD203B41FA5}">
                      <a16:colId xmlns:a16="http://schemas.microsoft.com/office/drawing/2014/main" val="3790155005"/>
                    </a:ext>
                  </a:extLst>
                </a:gridCol>
                <a:gridCol w="690164">
                  <a:extLst>
                    <a:ext uri="{9D8B030D-6E8A-4147-A177-3AD203B41FA5}">
                      <a16:colId xmlns:a16="http://schemas.microsoft.com/office/drawing/2014/main" val="1507511365"/>
                    </a:ext>
                  </a:extLst>
                </a:gridCol>
              </a:tblGrid>
              <a:tr h="1168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4875"/>
                  </a:ext>
                </a:extLst>
              </a:tr>
              <a:tr h="584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hrubé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803792"/>
                  </a:ext>
                </a:extLst>
              </a:tr>
              <a:tr h="584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od odběratele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6569893"/>
                  </a:ext>
                </a:extLst>
              </a:tr>
              <a:tr h="584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služeb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286467"/>
                  </a:ext>
                </a:extLst>
              </a:tr>
              <a:tr h="584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prodané výrobky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8733361"/>
                  </a:ext>
                </a:extLst>
              </a:tr>
              <a:tr h="584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splátka úvěru (+ VÚÚ)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1281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73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2D803FB-4338-4EE6-ACC8-04461E828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0116"/>
              </p:ext>
            </p:extLst>
          </p:nvPr>
        </p:nvGraphicFramePr>
        <p:xfrm>
          <a:off x="264841" y="950012"/>
          <a:ext cx="8614317" cy="42578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7778">
                  <a:extLst>
                    <a:ext uri="{9D8B030D-6E8A-4147-A177-3AD203B41FA5}">
                      <a16:colId xmlns:a16="http://schemas.microsoft.com/office/drawing/2014/main" val="1924035993"/>
                    </a:ext>
                  </a:extLst>
                </a:gridCol>
                <a:gridCol w="694399">
                  <a:extLst>
                    <a:ext uri="{9D8B030D-6E8A-4147-A177-3AD203B41FA5}">
                      <a16:colId xmlns:a16="http://schemas.microsoft.com/office/drawing/2014/main" val="1623822266"/>
                    </a:ext>
                  </a:extLst>
                </a:gridCol>
                <a:gridCol w="3152161">
                  <a:extLst>
                    <a:ext uri="{9D8B030D-6E8A-4147-A177-3AD203B41FA5}">
                      <a16:colId xmlns:a16="http://schemas.microsoft.com/office/drawing/2014/main" val="2398928032"/>
                    </a:ext>
                  </a:extLst>
                </a:gridCol>
                <a:gridCol w="1004805">
                  <a:extLst>
                    <a:ext uri="{9D8B030D-6E8A-4147-A177-3AD203B41FA5}">
                      <a16:colId xmlns:a16="http://schemas.microsoft.com/office/drawing/2014/main" val="2947838318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3338913129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1441305807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3767842277"/>
                    </a:ext>
                  </a:extLst>
                </a:gridCol>
                <a:gridCol w="479287">
                  <a:extLst>
                    <a:ext uri="{9D8B030D-6E8A-4147-A177-3AD203B41FA5}">
                      <a16:colId xmlns:a16="http://schemas.microsoft.com/office/drawing/2014/main" val="2968479903"/>
                    </a:ext>
                  </a:extLst>
                </a:gridCol>
                <a:gridCol w="679013">
                  <a:extLst>
                    <a:ext uri="{9D8B030D-6E8A-4147-A177-3AD203B41FA5}">
                      <a16:colId xmlns:a16="http://schemas.microsoft.com/office/drawing/2014/main" val="3790155005"/>
                    </a:ext>
                  </a:extLst>
                </a:gridCol>
                <a:gridCol w="679013">
                  <a:extLst>
                    <a:ext uri="{9D8B030D-6E8A-4147-A177-3AD203B41FA5}">
                      <a16:colId xmlns:a16="http://schemas.microsoft.com/office/drawing/2014/main" val="1507511365"/>
                    </a:ext>
                  </a:extLst>
                </a:gridCol>
              </a:tblGrid>
              <a:tr h="1136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4875"/>
                  </a:ext>
                </a:extLst>
              </a:tr>
              <a:tr h="56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poskytnuté služby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9771"/>
                  </a:ext>
                </a:extLst>
              </a:tr>
              <a:tr h="852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od odběratele za výrobky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6272341"/>
                  </a:ext>
                </a:extLst>
              </a:tr>
              <a:tr h="56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vyplaceny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2441677"/>
                  </a:ext>
                </a:extLst>
              </a:tr>
              <a:tr h="56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úvěrových úroků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5052592"/>
                  </a:ext>
                </a:extLst>
              </a:tr>
              <a:tr h="564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dodavateli uhrazena faktura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425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4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FCB11488-BF2B-485D-8D3D-CAD60E95C5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49317"/>
              </p:ext>
            </p:extLst>
          </p:nvPr>
        </p:nvGraphicFramePr>
        <p:xfrm>
          <a:off x="185240" y="1082095"/>
          <a:ext cx="8773520" cy="524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3" imgW="5760801" imgH="3444702" progId="Word.Document.12">
                  <p:embed/>
                </p:oleObj>
              </mc:Choice>
              <mc:Fallback>
                <p:oleObj name="Document" r:id="rId3" imgW="5760801" imgH="34447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240" y="1082095"/>
                        <a:ext cx="8773520" cy="5246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220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FDDCF6A-1BE2-417E-956D-42F1E3FA2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973880"/>
              </p:ext>
            </p:extLst>
          </p:nvPr>
        </p:nvGraphicFramePr>
        <p:xfrm>
          <a:off x="207576" y="1085927"/>
          <a:ext cx="8825127" cy="4686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5760801" imgH="3059545" progId="Word.Document.12">
                  <p:embed/>
                </p:oleObj>
              </mc:Choice>
              <mc:Fallback>
                <p:oleObj name="Document" r:id="rId3" imgW="5760801" imgH="30595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576" y="1085927"/>
                        <a:ext cx="8825127" cy="4686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40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1797D184-76DE-4150-B76C-782F1336C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711906"/>
              </p:ext>
            </p:extLst>
          </p:nvPr>
        </p:nvGraphicFramePr>
        <p:xfrm>
          <a:off x="402809" y="699932"/>
          <a:ext cx="8456922" cy="6096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3" imgW="5760801" imgH="4152207" progId="Word.Document.12">
                  <p:embed/>
                </p:oleObj>
              </mc:Choice>
              <mc:Fallback>
                <p:oleObj name="Document" r:id="rId3" imgW="5760801" imgH="41522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809" y="699932"/>
                        <a:ext cx="8456922" cy="6096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426078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154</TotalTime>
  <Words>394</Words>
  <Application>Microsoft Office PowerPoint</Application>
  <PresentationFormat>Předvádění na obrazovce (4:3)</PresentationFormat>
  <Paragraphs>184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Dokument Microsoft Wordu</vt:lpstr>
      <vt:lpstr>Téma č. 5   Ing. Ivana Koštuříková, Ph.D.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34</cp:revision>
  <dcterms:created xsi:type="dcterms:W3CDTF">2018-07-08T17:57:02Z</dcterms:created>
  <dcterms:modified xsi:type="dcterms:W3CDTF">2019-02-14T21:47:52Z</dcterms:modified>
</cp:coreProperties>
</file>