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58" r:id="rId3"/>
  </p:sldMasterIdLst>
  <p:sldIdLst>
    <p:sldId id="256" r:id="rId4"/>
    <p:sldId id="258" r:id="rId5"/>
    <p:sldId id="257" r:id="rId6"/>
    <p:sldId id="275" r:id="rId7"/>
    <p:sldId id="276" r:id="rId8"/>
    <p:sldId id="278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63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73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62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78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82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6006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97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15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68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86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21. 2. 2019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20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6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992053"/>
            <a:ext cx="8193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POŘÍZENÍ </a:t>
            </a:r>
          </a:p>
          <a:p>
            <a:pPr algn="ctr"/>
            <a:r>
              <a:rPr lang="cs-CZ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DLOUHODOBÉHO MAJETKU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224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DM ve vlastní režii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8036"/>
              </p:ext>
            </p:extLst>
          </p:nvPr>
        </p:nvGraphicFramePr>
        <p:xfrm>
          <a:off x="262692" y="1111659"/>
          <a:ext cx="8618616" cy="39575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Aktivace nákladů spojených se stavbou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energii (př. 3)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Vnitropodniková přeprava na stavbě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907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224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DM ve vlastní režii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24772"/>
              </p:ext>
            </p:extLst>
          </p:nvPr>
        </p:nvGraphicFramePr>
        <p:xfrm>
          <a:off x="262692" y="1005723"/>
          <a:ext cx="8618616" cy="37977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montáže (př. 4) z dl.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Zařazení stavby do užívání (kolaudace)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217943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úroků z dlouhodobého úvěru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62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807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dlouhodobý majetek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dalšími způsoby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(darem, bezúplatným převodem, převodem z osobního vlastnictví).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pořízení dlouhodobého majetku 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294267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408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DM dalšími způsoby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96385"/>
              </p:ext>
            </p:extLst>
          </p:nvPr>
        </p:nvGraphicFramePr>
        <p:xfrm>
          <a:off x="262692" y="722975"/>
          <a:ext cx="8618616" cy="50351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základě darovací smlouvy přijat software jako dar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Instalace softwaru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Zaškolení zaměstnanců na práci se softwarem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Zařazení softwaru do užívání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01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408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DM dalšími způsoby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17365"/>
              </p:ext>
            </p:extLst>
          </p:nvPr>
        </p:nvGraphicFramePr>
        <p:xfrm>
          <a:off x="262692" y="860757"/>
          <a:ext cx="8618616" cy="55046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instalaci softwaru (př. 2)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Bezúplatný převod výpočetní techniky do podnikání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Převod auta z osobního vlastnictví do podnikání (bez dalších nákladů)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2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dlouhodobý majetek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dodavatelským způsobem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(koupí).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pořízení dlouhodobého hmotného, nehmotného a finančního majetku 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476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DHM koupí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09114"/>
              </p:ext>
            </p:extLst>
          </p:nvPr>
        </p:nvGraphicFramePr>
        <p:xfrm>
          <a:off x="323810" y="1102117"/>
          <a:ext cx="8618616" cy="50351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výrobní linky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Vnitropodniková přeprava linky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VÚÚ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Úhrada faktury za výrobní linku (př. 1) z krátkodobého úvěru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Montáž výrobní linky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65 000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476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DHM koupí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64064"/>
              </p:ext>
            </p:extLst>
          </p:nvPr>
        </p:nvGraphicFramePr>
        <p:xfrm>
          <a:off x="323810" y="773156"/>
          <a:ext cx="8618616" cy="527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	Úhrada úroků z úvěru na linku (ÚJ rozhodla, že budou nákladem na pořízení linky)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	Úhrada faktury z př. 4 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Školení zaměstnanců linky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Zařazení výrobní linky do užívání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43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DNM koupí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39245"/>
              </p:ext>
            </p:extLst>
          </p:nvPr>
        </p:nvGraphicFramePr>
        <p:xfrm>
          <a:off x="323810" y="1102117"/>
          <a:ext cx="8618616" cy="51522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softwaru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Instalace softwaru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Odměna makléři za nákup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dluhopisů se splatností 3 roky s úmyslem držet je do doby splatnosti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3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799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DFM - majetkové účasti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C8D88C8-B9AF-43A5-8CD0-81072ECC0DD6}"/>
              </a:ext>
            </a:extLst>
          </p:cNvPr>
          <p:cNvSpPr/>
          <p:nvPr/>
        </p:nvSpPr>
        <p:spPr>
          <a:xfrm>
            <a:off x="510605" y="950192"/>
            <a:ext cx="8081410" cy="4754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Stanovte u jednotlivých typů společností, jak velkým podílem odrážející vlastnická a rozhodovací práva disponuje mateřská společnost (účetní jednotka):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dceřiný podnik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(ovládaná a řízená osoba) - uplatnění rozhodujícího vlivu: ......................................................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přidružený podnik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uplatnění podstatného vlivu: 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13731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435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DFM koupí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210362"/>
              </p:ext>
            </p:extLst>
          </p:nvPr>
        </p:nvGraphicFramePr>
        <p:xfrm>
          <a:off x="323810" y="1102117"/>
          <a:ext cx="8618616" cy="52376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akcií dceřiného podniku na základě smlouvy s makléřem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Burzovní poplatky při nákupu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Zaškolení zaměstnanců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Zařazení softwaru do užívání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3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112496"/>
            <a:ext cx="82321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jednotka si pořídila dlouhodobý majetek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činností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 vlastní režii). </a:t>
            </a: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jednotlivé účetní případy pořízení dlouhodobého majetku formou zápisu do účetního deníku a doplňte chybějící částky.</a:t>
            </a:r>
          </a:p>
        </p:txBody>
      </p:sp>
    </p:spTree>
    <p:extLst>
      <p:ext uri="{BB962C8B-B14F-4D97-AF65-F5344CB8AC3E}">
        <p14:creationId xmlns:p14="http://schemas.microsoft.com/office/powerpoint/2010/main" val="266579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3224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DM ve vlastní režii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F1F76A1-C538-4130-AA3E-597E8444D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48132"/>
              </p:ext>
            </p:extLst>
          </p:nvPr>
        </p:nvGraphicFramePr>
        <p:xfrm>
          <a:off x="262692" y="722975"/>
          <a:ext cx="8618616" cy="52376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0222">
                  <a:extLst>
                    <a:ext uri="{9D8B030D-6E8A-4147-A177-3AD203B41FA5}">
                      <a16:colId xmlns:a16="http://schemas.microsoft.com/office/drawing/2014/main" val="3042835871"/>
                    </a:ext>
                  </a:extLst>
                </a:gridCol>
                <a:gridCol w="997585">
                  <a:extLst>
                    <a:ext uri="{9D8B030D-6E8A-4147-A177-3AD203B41FA5}">
                      <a16:colId xmlns:a16="http://schemas.microsoft.com/office/drawing/2014/main" val="1964538171"/>
                    </a:ext>
                  </a:extLst>
                </a:gridCol>
                <a:gridCol w="3297944">
                  <a:extLst>
                    <a:ext uri="{9D8B030D-6E8A-4147-A177-3AD203B41FA5}">
                      <a16:colId xmlns:a16="http://schemas.microsoft.com/office/drawing/2014/main" val="1107608071"/>
                    </a:ext>
                  </a:extLst>
                </a:gridCol>
                <a:gridCol w="1802507">
                  <a:extLst>
                    <a:ext uri="{9D8B030D-6E8A-4147-A177-3AD203B41FA5}">
                      <a16:colId xmlns:a16="http://schemas.microsoft.com/office/drawing/2014/main" val="1119493391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1481618767"/>
                    </a:ext>
                  </a:extLst>
                </a:gridCol>
                <a:gridCol w="1005179">
                  <a:extLst>
                    <a:ext uri="{9D8B030D-6E8A-4147-A177-3AD203B41FA5}">
                      <a16:colId xmlns:a16="http://schemas.microsoft.com/office/drawing/2014/main" val="757644975"/>
                    </a:ext>
                  </a:extLst>
                </a:gridCol>
              </a:tblGrid>
              <a:tr h="810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6826"/>
                  </a:ext>
                </a:extLst>
              </a:tr>
              <a:tr h="810707">
                <a:tc gridSpan="6">
                  <a:txBody>
                    <a:bodyPr/>
                    <a:lstStyle/>
                    <a:p>
                      <a:pPr algn="just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stavbu výrobní haly byly vynaloženy následující náklady (př. 1 - 4)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385709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Výd</a:t>
                      </a: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Spotřeba stavebního materiálu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1517569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Hrubé mzdy stavbařů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2982"/>
                  </a:ext>
                </a:extLst>
              </a:tr>
              <a:tr h="1013215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Spotřeba elektrické energie na stavbě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7861202"/>
                  </a:ext>
                </a:extLst>
              </a:tr>
              <a:tr h="81070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Montážní práce na stavbě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010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9940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331</TotalTime>
  <Words>599</Words>
  <Application>Microsoft Office PowerPoint</Application>
  <PresentationFormat>Předvádění na obrazovce (4:3)</PresentationFormat>
  <Paragraphs>210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6   Ing. Ivana Koštuříková, Ph.D.</vt:lpstr>
      <vt:lpstr>Příklad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46</cp:revision>
  <dcterms:created xsi:type="dcterms:W3CDTF">2018-07-08T17:57:02Z</dcterms:created>
  <dcterms:modified xsi:type="dcterms:W3CDTF">2019-02-21T10:28:18Z</dcterms:modified>
</cp:coreProperties>
</file>