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22. 2. 2019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7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664899"/>
            <a:ext cx="81938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DROBNÝ MAJETEK, ZÁLOHY A TECHNICKÉ ZHODNOCENÍ U DM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601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DFM na zálohu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61175"/>
              </p:ext>
            </p:extLst>
          </p:nvPr>
        </p:nvGraphicFramePr>
        <p:xfrm>
          <a:off x="204339" y="758214"/>
          <a:ext cx="8735322" cy="49362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Poskytnuta záloha na nákup akcií přidruženého podniku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akcií přidruženého podniku na základě smlouvy s makléřem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Zúčtování zálohy na akcie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98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601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DFM na zálohu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44898"/>
              </p:ext>
            </p:extLst>
          </p:nvPr>
        </p:nvGraphicFramePr>
        <p:xfrm>
          <a:off x="204339" y="1042571"/>
          <a:ext cx="8735322" cy="36561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Odměna makléři za zprostředkování nákupu akcií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Burzovní poplatky při nákupu akcií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Doplatek za akcie makléři z dl. úvěru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provedla technické zhodnocení svého dlouhodobého hmotného a nehmotného majetku. Vnitropodnikovou směrnicí má stanoven u technického zhodnocení limit pro zvýšení hodnoty majetku shodný se ZDP.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technického zhodnocení dlouhodobého majetku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</p:spTree>
    <p:extLst>
      <p:ext uri="{BB962C8B-B14F-4D97-AF65-F5344CB8AC3E}">
        <p14:creationId xmlns:p14="http://schemas.microsoft.com/office/powerpoint/2010/main" val="2225327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792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zhodnocení DM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26542"/>
              </p:ext>
            </p:extLst>
          </p:nvPr>
        </p:nvGraphicFramePr>
        <p:xfrm>
          <a:off x="204339" y="713609"/>
          <a:ext cx="8735322" cy="60320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 rowSpan="3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Převod počátečních stavů na začátku účetního období: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	software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570 000</a:t>
                      </a: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51592"/>
                  </a:ext>
                </a:extLst>
              </a:tr>
              <a:tr h="6690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stavby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4 200 000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654449"/>
                  </a:ext>
                </a:extLst>
              </a:tr>
              <a:tr h="669082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	hmotné movité věci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2 600 000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47871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Poskytnuta záloha na rekonstrukci budovy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2344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Rekonstrukce budovy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2 400 000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3273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88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792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zhodnocení DM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816991"/>
              </p:ext>
            </p:extLst>
          </p:nvPr>
        </p:nvGraphicFramePr>
        <p:xfrm>
          <a:off x="154158" y="847424"/>
          <a:ext cx="8735322" cy="49362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Zúčtování zálohy na rekonstrukci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2344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Vnitropodnikové služby v rámci rekonstrukce budovy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733672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Doplatek faktury za rekonstrukci (př. 2) z dlouhodobého úvěru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46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40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792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zhodnocení DM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92796"/>
              </p:ext>
            </p:extLst>
          </p:nvPr>
        </p:nvGraphicFramePr>
        <p:xfrm>
          <a:off x="154158" y="847424"/>
          <a:ext cx="8735322" cy="49362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úroků z úvěru na rekonstrukci (ÚJ rozhodla, že budou nákladem na pořízení)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2344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Zařazení rekonstrukce budovy do užívání (kolaudace)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73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199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895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zhodnocení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DrM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29047"/>
              </p:ext>
            </p:extLst>
          </p:nvPr>
        </p:nvGraphicFramePr>
        <p:xfrm>
          <a:off x="154158" y="847424"/>
          <a:ext cx="8735322" cy="45095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Modernizace softwaru - ÚJ rozhodla, že nezvýší vstupní cenu (bez dalších nákladů)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2344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Modernizace stoje - ÚJ rozhodla, že zvýší vstupní cenu (bez dalších nákladů)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73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195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895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zhodnocení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DrM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5036"/>
              </p:ext>
            </p:extLst>
          </p:nvPr>
        </p:nvGraphicFramePr>
        <p:xfrm>
          <a:off x="154158" y="847424"/>
          <a:ext cx="8735322" cy="40828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Modernizace automobilu - ÚJ rozhodla, že nezvýší vstupní cenu (bez dalších nákladů)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2344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faktury za modernizaci stroje (př. 10)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73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41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má ve své vnitropodnikové směrnici stanoveno, že limitní částky pro zařazení majetku do kategorie dlouhodobého hmotného a nehmotného majetku jsou totožné s limitními částkami, které stanoví ZDP. </a:t>
            </a:r>
          </a:p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dlouhodobý majetek, avšak jeho pořizovací cena nedosáhla limitu pro zařazení do kategorie dlouhodobého majetku. </a:t>
            </a: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drobného majetku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formou zápisu do účetního deníku a doplňte chybějící částky v obou situacích (vedení účetní jednotky rozhodlo, že majetek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nebude/bude zařazen do DM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5156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rozhodla, že majetek NEBUDE zařazen do DM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61133"/>
              </p:ext>
            </p:extLst>
          </p:nvPr>
        </p:nvGraphicFramePr>
        <p:xfrm>
          <a:off x="204339" y="914331"/>
          <a:ext cx="8735322" cy="36561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notebooku (bez dalších nákladů)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23 000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softwaru (bez dalších nákladů)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45 000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faktury za notebook (př. 1)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23 000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22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5156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rozhodla, že majetek NEBUDE zařazen do DM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427815"/>
              </p:ext>
            </p:extLst>
          </p:nvPr>
        </p:nvGraphicFramePr>
        <p:xfrm>
          <a:off x="204339" y="914331"/>
          <a:ext cx="8735322" cy="38984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počítače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Vnitropodniková instalace počítače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faktury za software (př. 2)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faktury za počítač (př. 4)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9511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98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4835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rozhodla, že majetek BUDE zařazen do DM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43879"/>
              </p:ext>
            </p:extLst>
          </p:nvPr>
        </p:nvGraphicFramePr>
        <p:xfrm>
          <a:off x="204339" y="914331"/>
          <a:ext cx="8735322" cy="5178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notebooku (bez dalších nákladů)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23 000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softwaru (bez dalších nákladů)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45 000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počítače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Vnitropodniková instalace počítače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432653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Zařazení počítače do užívání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6950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30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3" y="1978655"/>
            <a:ext cx="8232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dlouhodobý majetek, když před nákupem poskytla dodavateli peněžní prostředky jako zálohu na nákup DM.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dlouhodobého majetku na zálohu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formou zápisu do účetního deníku a doplňte chybějící částky.</a:t>
            </a:r>
          </a:p>
        </p:txBody>
      </p:sp>
    </p:spTree>
    <p:extLst>
      <p:ext uri="{BB962C8B-B14F-4D97-AF65-F5344CB8AC3E}">
        <p14:creationId xmlns:p14="http://schemas.microsoft.com/office/powerpoint/2010/main" val="395501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DHM na zálohu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709843"/>
              </p:ext>
            </p:extLst>
          </p:nvPr>
        </p:nvGraphicFramePr>
        <p:xfrm>
          <a:off x="204339" y="1053721"/>
          <a:ext cx="8735322" cy="43252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Poskytnuta záloha na nákup stroje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689100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stroje od zahraničního dodavatele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Zúčtování zálohy na stroj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432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92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DHM na zálohu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28369"/>
              </p:ext>
            </p:extLst>
          </p:nvPr>
        </p:nvGraphicFramePr>
        <p:xfrm>
          <a:off x="204339" y="713609"/>
          <a:ext cx="8735322" cy="49942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 row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	Přeprava stroje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3283979"/>
                  </a:ext>
                </a:extLst>
              </a:tr>
              <a:tr h="669082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Úhrada cla (př. 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2599666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Pojištění přepravy stroje na základě smlouvy s pojišťovnou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138035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Doplatek faktury za stroj z krátkodobého úvěru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77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746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78182" y="66922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DHM na zálohu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532ECAF-172A-4476-A41B-4D24ED91A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963834"/>
              </p:ext>
            </p:extLst>
          </p:nvPr>
        </p:nvGraphicFramePr>
        <p:xfrm>
          <a:off x="204339" y="713609"/>
          <a:ext cx="8735322" cy="57897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258">
                  <a:extLst>
                    <a:ext uri="{9D8B030D-6E8A-4147-A177-3AD203B41FA5}">
                      <a16:colId xmlns:a16="http://schemas.microsoft.com/office/drawing/2014/main" val="4170632265"/>
                    </a:ext>
                  </a:extLst>
                </a:gridCol>
                <a:gridCol w="957898">
                  <a:extLst>
                    <a:ext uri="{9D8B030D-6E8A-4147-A177-3AD203B41FA5}">
                      <a16:colId xmlns:a16="http://schemas.microsoft.com/office/drawing/2014/main" val="677434736"/>
                    </a:ext>
                  </a:extLst>
                </a:gridCol>
                <a:gridCol w="3336806">
                  <a:extLst>
                    <a:ext uri="{9D8B030D-6E8A-4147-A177-3AD203B41FA5}">
                      <a16:colId xmlns:a16="http://schemas.microsoft.com/office/drawing/2014/main" val="1612939277"/>
                    </a:ext>
                  </a:extLst>
                </a:gridCol>
                <a:gridCol w="1730244">
                  <a:extLst>
                    <a:ext uri="{9D8B030D-6E8A-4147-A177-3AD203B41FA5}">
                      <a16:colId xmlns:a16="http://schemas.microsoft.com/office/drawing/2014/main" val="1658623937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1996176874"/>
                    </a:ext>
                  </a:extLst>
                </a:gridCol>
                <a:gridCol w="1047558">
                  <a:extLst>
                    <a:ext uri="{9D8B030D-6E8A-4147-A177-3AD203B41FA5}">
                      <a16:colId xmlns:a16="http://schemas.microsoft.com/office/drawing/2014/main" val="4019621621"/>
                    </a:ext>
                  </a:extLst>
                </a:gridCol>
              </a:tblGrid>
              <a:tr h="66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D79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887"/>
                  </a:ext>
                </a:extLst>
              </a:tr>
              <a:tr h="669082">
                <a:tc row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	Úhrada úroků z úvěru na stroj (ÚJ rozhodla, že nebudou nákladem spojeným s pořízením)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51592"/>
                  </a:ext>
                </a:extLst>
              </a:tr>
              <a:tr h="669082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Úhrada pojištění přepravy (př. 6)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47871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Vnitropodniková montáž stroje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82344"/>
                  </a:ext>
                </a:extLst>
              </a:tr>
              <a:tr h="669082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Zařazení stroje do užívání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3273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22276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402</TotalTime>
  <Words>812</Words>
  <Application>Microsoft Office PowerPoint</Application>
  <PresentationFormat>Předvádění na obrazovce (4:3)</PresentationFormat>
  <Paragraphs>269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7   Ing. Ivana Koštuříková, Ph.D.</vt:lpstr>
      <vt:lpstr>Příklad 1</vt:lpstr>
      <vt:lpstr>Prezentace aplikace PowerPoint</vt:lpstr>
      <vt:lpstr>Prezentace aplikace PowerPoint</vt:lpstr>
      <vt:lpstr>Prezentace aplikace PowerPoint</vt:lpstr>
      <vt:lpstr>Příklad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53</cp:revision>
  <dcterms:created xsi:type="dcterms:W3CDTF">2018-07-08T17:57:02Z</dcterms:created>
  <dcterms:modified xsi:type="dcterms:W3CDTF">2019-02-22T08:46:05Z</dcterms:modified>
</cp:coreProperties>
</file>