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61" r:id="rId6"/>
    <p:sldId id="264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25. 2. 2019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9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34176" y="899074"/>
            <a:ext cx="86867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VYŘAZENÍ DM A OPRAVNÉ POLOŽKY K DM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5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se rozhodla darovat počítač, jehož vstupní cena byla 65 000 Kč a dosavadní oprávky činily 22 000 Kč. Dále převedla osobní automobil do osobního vlastnictví majitele firmy. Vstupní cena auta byla       450 000 Kč a dosavadní oprávky činily 380 000 Kč. 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jednotlivé účetní případy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vyřazení DM z důvodu darování a převodu do osobního vlastnictví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</p:spTree>
    <p:extLst>
      <p:ext uri="{BB962C8B-B14F-4D97-AF65-F5344CB8AC3E}">
        <p14:creationId xmlns:p14="http://schemas.microsoft.com/office/powerpoint/2010/main" val="57025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681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vyřazení DM z darování a převodu do osobního vlastnictví</a:t>
            </a: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B85AF78-BFFF-46D1-AB5C-09A2F3A29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21318"/>
              </p:ext>
            </p:extLst>
          </p:nvPr>
        </p:nvGraphicFramePr>
        <p:xfrm>
          <a:off x="209084" y="847492"/>
          <a:ext cx="8725831" cy="53508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033">
                  <a:extLst>
                    <a:ext uri="{9D8B030D-6E8A-4147-A177-3AD203B41FA5}">
                      <a16:colId xmlns:a16="http://schemas.microsoft.com/office/drawing/2014/main" val="1460542396"/>
                    </a:ext>
                  </a:extLst>
                </a:gridCol>
                <a:gridCol w="959937">
                  <a:extLst>
                    <a:ext uri="{9D8B030D-6E8A-4147-A177-3AD203B41FA5}">
                      <a16:colId xmlns:a16="http://schemas.microsoft.com/office/drawing/2014/main" val="404254932"/>
                    </a:ext>
                  </a:extLst>
                </a:gridCol>
                <a:gridCol w="3257163">
                  <a:extLst>
                    <a:ext uri="{9D8B030D-6E8A-4147-A177-3AD203B41FA5}">
                      <a16:colId xmlns:a16="http://schemas.microsoft.com/office/drawing/2014/main" val="871510153"/>
                    </a:ext>
                  </a:extLst>
                </a:gridCol>
                <a:gridCol w="1657844">
                  <a:extLst>
                    <a:ext uri="{9D8B030D-6E8A-4147-A177-3AD203B41FA5}">
                      <a16:colId xmlns:a16="http://schemas.microsoft.com/office/drawing/2014/main" val="1218327750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2239714724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996762881"/>
                    </a:ext>
                  </a:extLst>
                </a:gridCol>
              </a:tblGrid>
              <a:tr h="947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54830"/>
                  </a:ext>
                </a:extLst>
              </a:tr>
              <a:tr h="738472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Darování počítače</a:t>
                      </a:r>
                    </a:p>
                    <a:p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doúčtování oprávek (mimořádný odpis)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044175"/>
                  </a:ext>
                </a:extLst>
              </a:tr>
              <a:tr h="738472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vyřazení z evidence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732155"/>
                  </a:ext>
                </a:extLst>
              </a:tr>
              <a:tr h="738472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Převod auta z podnikání do osobního vlastnictví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doúčtování oprávek (mimořádný odpis)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187703"/>
                  </a:ext>
                </a:extLst>
              </a:tr>
              <a:tr h="738472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vyřazení z evidence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77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100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6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se rozhodla vyřadit ze svého majetku stavbu, kterou zničil požár. Vstupní cena stavby byla      2 300 000 Kč a dosavadní oprávky činily 1 100 000 Kč. Protože měla stavbu pojištěnou, vznikl jí nárok na náhradu škody od pojišťovny, která potvrdila uhradit částku 1 200 000 Kč.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vyřazení DM z důvodu mimořádné škody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</p:spTree>
    <p:extLst>
      <p:ext uri="{BB962C8B-B14F-4D97-AF65-F5344CB8AC3E}">
        <p14:creationId xmlns:p14="http://schemas.microsoft.com/office/powerpoint/2010/main" val="512329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5211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vyřazení DM z důvodu mimořádné škody</a:t>
            </a: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B85AF78-BFFF-46D1-AB5C-09A2F3A29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697778"/>
              </p:ext>
            </p:extLst>
          </p:nvPr>
        </p:nvGraphicFramePr>
        <p:xfrm>
          <a:off x="256479" y="897672"/>
          <a:ext cx="8725831" cy="55198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033">
                  <a:extLst>
                    <a:ext uri="{9D8B030D-6E8A-4147-A177-3AD203B41FA5}">
                      <a16:colId xmlns:a16="http://schemas.microsoft.com/office/drawing/2014/main" val="1460542396"/>
                    </a:ext>
                  </a:extLst>
                </a:gridCol>
                <a:gridCol w="959937">
                  <a:extLst>
                    <a:ext uri="{9D8B030D-6E8A-4147-A177-3AD203B41FA5}">
                      <a16:colId xmlns:a16="http://schemas.microsoft.com/office/drawing/2014/main" val="404254932"/>
                    </a:ext>
                  </a:extLst>
                </a:gridCol>
                <a:gridCol w="3257163">
                  <a:extLst>
                    <a:ext uri="{9D8B030D-6E8A-4147-A177-3AD203B41FA5}">
                      <a16:colId xmlns:a16="http://schemas.microsoft.com/office/drawing/2014/main" val="871510153"/>
                    </a:ext>
                  </a:extLst>
                </a:gridCol>
                <a:gridCol w="1657844">
                  <a:extLst>
                    <a:ext uri="{9D8B030D-6E8A-4147-A177-3AD203B41FA5}">
                      <a16:colId xmlns:a16="http://schemas.microsoft.com/office/drawing/2014/main" val="1218327750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2239714724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996762881"/>
                    </a:ext>
                  </a:extLst>
                </a:gridCol>
              </a:tblGrid>
              <a:tr h="947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54830"/>
                  </a:ext>
                </a:extLst>
              </a:tr>
              <a:tr h="738472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Mimořádná škoda na stavbě z důvodu požáru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doúčtování oprávek (mimořádný odpis)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044175"/>
                  </a:ext>
                </a:extLst>
              </a:tr>
              <a:tr h="738472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vyřazení z evidence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732155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Nárok na náhradu škody od pojišťovny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421066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Přijata náhrada škody od pojišťovny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6641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868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7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Byla sjednána smlouva o budoucí smlouvě na koupi nákladního automobilu za cenu 500 000 Kč. Pořizovací cena automobilu byla        1 500 000 Kč, oprávky 600 000 Kč. Inventarizací bylo zjištěno, že s přihlédnutím k dohodnuté kupní ceně automobilu 500 000 Kč, je k datu účetní závěrky jeho užitná hodnota výrazně nižší než cena zůstatková. Z toho důvodu účetní jednotka vytvořila opravnou položku k nákladnímu automobilu ve výši 400 000 Kč. Na začátku následujícího účetního období došlo k prodeji auta, kterému předcházelo zrušení opravné položky.</a:t>
            </a:r>
          </a:p>
          <a:p>
            <a:pPr algn="just"/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jednotlivé účetní případy tvorby </a:t>
            </a:r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opravné položky k DM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jejího zrušení počátkem následujícího účetního období formou zápisu do účetního deníku.</a:t>
            </a:r>
          </a:p>
        </p:txBody>
      </p:sp>
    </p:spTree>
    <p:extLst>
      <p:ext uri="{BB962C8B-B14F-4D97-AF65-F5344CB8AC3E}">
        <p14:creationId xmlns:p14="http://schemas.microsoft.com/office/powerpoint/2010/main" val="2700083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opravné položky k DM</a:t>
            </a: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B85AF78-BFFF-46D1-AB5C-09A2F3A29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46989"/>
              </p:ext>
            </p:extLst>
          </p:nvPr>
        </p:nvGraphicFramePr>
        <p:xfrm>
          <a:off x="256479" y="741555"/>
          <a:ext cx="8725831" cy="56321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033">
                  <a:extLst>
                    <a:ext uri="{9D8B030D-6E8A-4147-A177-3AD203B41FA5}">
                      <a16:colId xmlns:a16="http://schemas.microsoft.com/office/drawing/2014/main" val="1460542396"/>
                    </a:ext>
                  </a:extLst>
                </a:gridCol>
                <a:gridCol w="959937">
                  <a:extLst>
                    <a:ext uri="{9D8B030D-6E8A-4147-A177-3AD203B41FA5}">
                      <a16:colId xmlns:a16="http://schemas.microsoft.com/office/drawing/2014/main" val="404254932"/>
                    </a:ext>
                  </a:extLst>
                </a:gridCol>
                <a:gridCol w="3257163">
                  <a:extLst>
                    <a:ext uri="{9D8B030D-6E8A-4147-A177-3AD203B41FA5}">
                      <a16:colId xmlns:a16="http://schemas.microsoft.com/office/drawing/2014/main" val="871510153"/>
                    </a:ext>
                  </a:extLst>
                </a:gridCol>
                <a:gridCol w="1657844">
                  <a:extLst>
                    <a:ext uri="{9D8B030D-6E8A-4147-A177-3AD203B41FA5}">
                      <a16:colId xmlns:a16="http://schemas.microsoft.com/office/drawing/2014/main" val="1218327750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2239714724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996762881"/>
                    </a:ext>
                  </a:extLst>
                </a:gridCol>
              </a:tblGrid>
              <a:tr h="947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54830"/>
                  </a:ext>
                </a:extLst>
              </a:tr>
              <a:tr h="947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Tvorba opravné položky k DM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348021"/>
                  </a:ext>
                </a:extLst>
              </a:tr>
              <a:tr h="423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začátku následujícího období: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6278217"/>
                  </a:ext>
                </a:extLst>
              </a:tr>
              <a:tr h="738472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 auta</a:t>
                      </a:r>
                    </a:p>
                    <a:p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doúčtování oprávek (mimořádný odpis)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044175"/>
                  </a:ext>
                </a:extLst>
              </a:tr>
              <a:tr h="738472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vyřazení z evidence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732155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Zrušení opravné položky k DM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47819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VF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Tržba za prodaný nákladní automobil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42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41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se rozhodla vyřadit ze svého majetku dlouhodobý hmotný majetek neodpisovaný.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vyřazení neodpisovaného dlouhodobého hmotného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majetku formou zápisu do účetního deníku a doplňte chybějící částky.</a:t>
            </a:r>
          </a:p>
          <a:p>
            <a:pPr algn="just"/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4051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vyřazení neodpisovaného DM</a:t>
            </a: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B85AF78-BFFF-46D1-AB5C-09A2F3A29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91623"/>
              </p:ext>
            </p:extLst>
          </p:nvPr>
        </p:nvGraphicFramePr>
        <p:xfrm>
          <a:off x="256479" y="1209907"/>
          <a:ext cx="8725831" cy="39348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033">
                  <a:extLst>
                    <a:ext uri="{9D8B030D-6E8A-4147-A177-3AD203B41FA5}">
                      <a16:colId xmlns:a16="http://schemas.microsoft.com/office/drawing/2014/main" val="1460542396"/>
                    </a:ext>
                  </a:extLst>
                </a:gridCol>
                <a:gridCol w="959937">
                  <a:extLst>
                    <a:ext uri="{9D8B030D-6E8A-4147-A177-3AD203B41FA5}">
                      <a16:colId xmlns:a16="http://schemas.microsoft.com/office/drawing/2014/main" val="404254932"/>
                    </a:ext>
                  </a:extLst>
                </a:gridCol>
                <a:gridCol w="3257163">
                  <a:extLst>
                    <a:ext uri="{9D8B030D-6E8A-4147-A177-3AD203B41FA5}">
                      <a16:colId xmlns:a16="http://schemas.microsoft.com/office/drawing/2014/main" val="871510153"/>
                    </a:ext>
                  </a:extLst>
                </a:gridCol>
                <a:gridCol w="1657844">
                  <a:extLst>
                    <a:ext uri="{9D8B030D-6E8A-4147-A177-3AD203B41FA5}">
                      <a16:colId xmlns:a16="http://schemas.microsoft.com/office/drawing/2014/main" val="1218327750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2239714724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996762881"/>
                    </a:ext>
                  </a:extLst>
                </a:gridCol>
              </a:tblGrid>
              <a:tr h="947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54830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Darování pozemku, VC = 850 000 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0044175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Prodej uměleckého díla, VC = 72 000 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8862993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Tržba za umělecké dílo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3526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47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se rozhodla zlikvidovat zastaralý stroj, jehož vstupní cena byla 620 000 Kč a dosavadní oprávky činily 450 000 Kč. Demontáž stroje provedla vlastní činností v hodnotě 3 000 Kč a součástky, které zbyly z demontovaného stroje, převedla na sklad jako náhradní díly v hodnotě 12 000 Kč.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jednotlivé účetní případy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vyřazení DM z důvodu likvidace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</p:spTree>
    <p:extLst>
      <p:ext uri="{BB962C8B-B14F-4D97-AF65-F5344CB8AC3E}">
        <p14:creationId xmlns:p14="http://schemas.microsoft.com/office/powerpoint/2010/main" val="349387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432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vyřazení DM z důvodu likvidace</a:t>
            </a: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B85AF78-BFFF-46D1-AB5C-09A2F3A29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21382"/>
              </p:ext>
            </p:extLst>
          </p:nvPr>
        </p:nvGraphicFramePr>
        <p:xfrm>
          <a:off x="256479" y="897672"/>
          <a:ext cx="8725831" cy="53979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033">
                  <a:extLst>
                    <a:ext uri="{9D8B030D-6E8A-4147-A177-3AD203B41FA5}">
                      <a16:colId xmlns:a16="http://schemas.microsoft.com/office/drawing/2014/main" val="1460542396"/>
                    </a:ext>
                  </a:extLst>
                </a:gridCol>
                <a:gridCol w="959937">
                  <a:extLst>
                    <a:ext uri="{9D8B030D-6E8A-4147-A177-3AD203B41FA5}">
                      <a16:colId xmlns:a16="http://schemas.microsoft.com/office/drawing/2014/main" val="404254932"/>
                    </a:ext>
                  </a:extLst>
                </a:gridCol>
                <a:gridCol w="3257163">
                  <a:extLst>
                    <a:ext uri="{9D8B030D-6E8A-4147-A177-3AD203B41FA5}">
                      <a16:colId xmlns:a16="http://schemas.microsoft.com/office/drawing/2014/main" val="871510153"/>
                    </a:ext>
                  </a:extLst>
                </a:gridCol>
                <a:gridCol w="1657844">
                  <a:extLst>
                    <a:ext uri="{9D8B030D-6E8A-4147-A177-3AD203B41FA5}">
                      <a16:colId xmlns:a16="http://schemas.microsoft.com/office/drawing/2014/main" val="1218327750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2239714724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996762881"/>
                    </a:ext>
                  </a:extLst>
                </a:gridCol>
              </a:tblGrid>
              <a:tr h="947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54830"/>
                  </a:ext>
                </a:extLst>
              </a:tr>
              <a:tr h="738472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Likvidace zastaralého stroje</a:t>
                      </a:r>
                    </a:p>
                    <a:p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doúčtování oprávek (mimořádný odpis)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044175"/>
                  </a:ext>
                </a:extLst>
              </a:tr>
              <a:tr h="738472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vyřazení z evidence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732155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Demontáž stroje ve vlastní režii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421066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Zbylé součástky ze stroje přijaty na sklad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6641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05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se rozhodla vyřadit poškozený automobil, jehož vstupní cena byla 500 000 Kč a dosavadní oprávky činily 320 000 Kč. Protože měla automobil pojištěný, vznikl jí nárok na náhradu škody od pojišťovny, která potvrdila uhradit částku 80 000 Kč.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vyřazení DM z důvodu běžné škody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9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4634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vyřazení DM z důvodu běžné škody</a:t>
            </a: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B85AF78-BFFF-46D1-AB5C-09A2F3A29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69300"/>
              </p:ext>
            </p:extLst>
          </p:nvPr>
        </p:nvGraphicFramePr>
        <p:xfrm>
          <a:off x="256479" y="897672"/>
          <a:ext cx="8725831" cy="52150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033">
                  <a:extLst>
                    <a:ext uri="{9D8B030D-6E8A-4147-A177-3AD203B41FA5}">
                      <a16:colId xmlns:a16="http://schemas.microsoft.com/office/drawing/2014/main" val="1460542396"/>
                    </a:ext>
                  </a:extLst>
                </a:gridCol>
                <a:gridCol w="959937">
                  <a:extLst>
                    <a:ext uri="{9D8B030D-6E8A-4147-A177-3AD203B41FA5}">
                      <a16:colId xmlns:a16="http://schemas.microsoft.com/office/drawing/2014/main" val="404254932"/>
                    </a:ext>
                  </a:extLst>
                </a:gridCol>
                <a:gridCol w="3257163">
                  <a:extLst>
                    <a:ext uri="{9D8B030D-6E8A-4147-A177-3AD203B41FA5}">
                      <a16:colId xmlns:a16="http://schemas.microsoft.com/office/drawing/2014/main" val="871510153"/>
                    </a:ext>
                  </a:extLst>
                </a:gridCol>
                <a:gridCol w="1657844">
                  <a:extLst>
                    <a:ext uri="{9D8B030D-6E8A-4147-A177-3AD203B41FA5}">
                      <a16:colId xmlns:a16="http://schemas.microsoft.com/office/drawing/2014/main" val="1218327750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2239714724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996762881"/>
                    </a:ext>
                  </a:extLst>
                </a:gridCol>
              </a:tblGrid>
              <a:tr h="947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54830"/>
                  </a:ext>
                </a:extLst>
              </a:tr>
              <a:tr h="738472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Škoda na autě</a:t>
                      </a:r>
                    </a:p>
                    <a:p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doúčtování oprávek (mimořádný odpis)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044175"/>
                  </a:ext>
                </a:extLst>
              </a:tr>
              <a:tr h="738472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vyřazení z evidence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732155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Nárok na náhradu škody od pojišťovny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421066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Přijata náhrada škody od pojišťovny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6641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8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se rozhodla prodat software, jehož vstupní cena byla 120 000 Kč a dosavadní oprávky činily 40 000 Kč. Prodejní cena softwaru byla stanovena na 90 000 Kč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vyřazení DM z důvodu prodeje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448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4188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vyřazení DM z důvodu prodeje</a:t>
            </a: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B85AF78-BFFF-46D1-AB5C-09A2F3A29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65555"/>
              </p:ext>
            </p:extLst>
          </p:nvPr>
        </p:nvGraphicFramePr>
        <p:xfrm>
          <a:off x="256479" y="897672"/>
          <a:ext cx="8725831" cy="52150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033">
                  <a:extLst>
                    <a:ext uri="{9D8B030D-6E8A-4147-A177-3AD203B41FA5}">
                      <a16:colId xmlns:a16="http://schemas.microsoft.com/office/drawing/2014/main" val="1460542396"/>
                    </a:ext>
                  </a:extLst>
                </a:gridCol>
                <a:gridCol w="959937">
                  <a:extLst>
                    <a:ext uri="{9D8B030D-6E8A-4147-A177-3AD203B41FA5}">
                      <a16:colId xmlns:a16="http://schemas.microsoft.com/office/drawing/2014/main" val="404254932"/>
                    </a:ext>
                  </a:extLst>
                </a:gridCol>
                <a:gridCol w="3257163">
                  <a:extLst>
                    <a:ext uri="{9D8B030D-6E8A-4147-A177-3AD203B41FA5}">
                      <a16:colId xmlns:a16="http://schemas.microsoft.com/office/drawing/2014/main" val="871510153"/>
                    </a:ext>
                  </a:extLst>
                </a:gridCol>
                <a:gridCol w="1657844">
                  <a:extLst>
                    <a:ext uri="{9D8B030D-6E8A-4147-A177-3AD203B41FA5}">
                      <a16:colId xmlns:a16="http://schemas.microsoft.com/office/drawing/2014/main" val="1218327750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2239714724"/>
                    </a:ext>
                  </a:extLst>
                </a:gridCol>
                <a:gridCol w="1108927">
                  <a:extLst>
                    <a:ext uri="{9D8B030D-6E8A-4147-A177-3AD203B41FA5}">
                      <a16:colId xmlns:a16="http://schemas.microsoft.com/office/drawing/2014/main" val="996762881"/>
                    </a:ext>
                  </a:extLst>
                </a:gridCol>
              </a:tblGrid>
              <a:tr h="947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54830"/>
                  </a:ext>
                </a:extLst>
              </a:tr>
              <a:tr h="738472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 softwaru</a:t>
                      </a:r>
                    </a:p>
                    <a:p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doúčtování oprávek (mimořádný odpis)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044175"/>
                  </a:ext>
                </a:extLst>
              </a:tr>
              <a:tr h="738472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vyřazení z evidence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732155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VF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Tržba za prodaný software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421066"/>
                  </a:ext>
                </a:extLst>
              </a:tr>
              <a:tr h="7384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faktury za software (př. 2)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6641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04260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Vlastní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EA6FB4"/>
      </a:accent3>
      <a:accent4>
        <a:srgbClr val="F3ACD3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489</TotalTime>
  <Words>850</Words>
  <Application>Microsoft Office PowerPoint</Application>
  <PresentationFormat>Předvádění na obrazovce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9   Ing. Ivana Koštuříková, Ph.D.</vt:lpstr>
      <vt:lpstr>Příklad 1</vt:lpstr>
      <vt:lpstr>Prezentace aplikace PowerPoint</vt:lpstr>
      <vt:lpstr>Příklad 2</vt:lpstr>
      <vt:lpstr>Prezentace aplikace PowerPoint</vt:lpstr>
      <vt:lpstr>Příklad 3</vt:lpstr>
      <vt:lpstr>Prezentace aplikace PowerPoint</vt:lpstr>
      <vt:lpstr>Příklad 4</vt:lpstr>
      <vt:lpstr>Prezentace aplikace PowerPoint</vt:lpstr>
      <vt:lpstr>Příklad 5</vt:lpstr>
      <vt:lpstr>Prezentace aplikace PowerPoint</vt:lpstr>
      <vt:lpstr>Příklad 6</vt:lpstr>
      <vt:lpstr>Prezentace aplikace PowerPoint</vt:lpstr>
      <vt:lpstr>Příklad 7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57</cp:revision>
  <dcterms:created xsi:type="dcterms:W3CDTF">2018-07-08T17:57:02Z</dcterms:created>
  <dcterms:modified xsi:type="dcterms:W3CDTF">2019-02-25T12:32:56Z</dcterms:modified>
</cp:coreProperties>
</file>