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7" r:id="rId6"/>
    <p:sldId id="284" r:id="rId7"/>
    <p:sldId id="265" r:id="rId8"/>
    <p:sldId id="285" r:id="rId9"/>
    <p:sldId id="286" r:id="rId10"/>
    <p:sldId id="287" r:id="rId11"/>
    <p:sldId id="288" r:id="rId12"/>
    <p:sldId id="290" r:id="rId13"/>
    <p:sldId id="28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10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1137392"/>
            <a:ext cx="8193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NA TEST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87306"/>
              </p:ext>
            </p:extLst>
          </p:nvPr>
        </p:nvGraphicFramePr>
        <p:xfrm>
          <a:off x="345207" y="886520"/>
          <a:ext cx="8453585" cy="5695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Mimořádná škoda na budově z důvodu požáru, VC = 2,6 mil. Kč, </a:t>
                      </a:r>
                      <a:r>
                        <a:rPr lang="cs-CZ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dosav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oprávky = 1,8 mil. Kč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0503471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Nárok na náhradu škody od pojišťovny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mil.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9311173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Přijata náhrada škody od pojišťovny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mil.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5337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12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02169"/>
              </p:ext>
            </p:extLst>
          </p:nvPr>
        </p:nvGraphicFramePr>
        <p:xfrm>
          <a:off x="345207" y="791735"/>
          <a:ext cx="8453585" cy="38345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Darování pozemku, VC = 700 000 Kč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528392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Daňový </a:t>
                      </a:r>
                      <a:r>
                        <a:rPr lang="cs-CZ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degresivní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odpis ve 2. roce užívání softwaru, VC = 63 000 Kč, 1. odpisová skupina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663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62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následujících údajů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rozvahu a dopočítejte chybějící položku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 na skladě 1 210 000 Kč; Bankovní účty 1 900 000 Kč; Dodavatelé 400 000 Kč; Stavby 2 500 000 Kč; Dlouhodobé bankovní úvěry 800 000 Kč; Hmotné movité věci 1 600 000 Kč; Oprávky ke stavbám 840 000 Kč; Výrobky 40 000 Kč; Odběratelé 120 000 Kč; Zaměstnanci 200 000 Kč; Oprávky k hmotným movitým věcem 895 000 Kč; Pokladna 85 000 Kč; Rezervní fond 350 000 Kč.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609A252-A610-43D1-9236-9A69DF88F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14545"/>
              </p:ext>
            </p:extLst>
          </p:nvPr>
        </p:nvGraphicFramePr>
        <p:xfrm>
          <a:off x="363576" y="797311"/>
          <a:ext cx="8345526" cy="5703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4024">
                  <a:extLst>
                    <a:ext uri="{9D8B030D-6E8A-4147-A177-3AD203B41FA5}">
                      <a16:colId xmlns:a16="http://schemas.microsoft.com/office/drawing/2014/main" val="2301735917"/>
                    </a:ext>
                  </a:extLst>
                </a:gridCol>
                <a:gridCol w="1335284">
                  <a:extLst>
                    <a:ext uri="{9D8B030D-6E8A-4147-A177-3AD203B41FA5}">
                      <a16:colId xmlns:a16="http://schemas.microsoft.com/office/drawing/2014/main" val="845558581"/>
                    </a:ext>
                  </a:extLst>
                </a:gridCol>
                <a:gridCol w="2920934">
                  <a:extLst>
                    <a:ext uri="{9D8B030D-6E8A-4147-A177-3AD203B41FA5}">
                      <a16:colId xmlns:a16="http://schemas.microsoft.com/office/drawing/2014/main" val="561020146"/>
                    </a:ext>
                  </a:extLst>
                </a:gridCol>
                <a:gridCol w="1335284">
                  <a:extLst>
                    <a:ext uri="{9D8B030D-6E8A-4147-A177-3AD203B41FA5}">
                      <a16:colId xmlns:a16="http://schemas.microsoft.com/office/drawing/2014/main" val="2195461407"/>
                    </a:ext>
                  </a:extLst>
                </a:gridCol>
              </a:tblGrid>
              <a:tr h="4074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ROZVAHA v tis.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121026"/>
                  </a:ext>
                </a:extLst>
              </a:tr>
              <a:tr h="40741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18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3418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08804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73188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5484601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570961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431738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8215550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64949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28477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637195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648473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005507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933060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4FB44044-4B0E-4365-A0A9-E60A7BE996BA}"/>
              </a:ext>
            </a:extLst>
          </p:cNvPr>
          <p:cNvSpPr/>
          <p:nvPr/>
        </p:nvSpPr>
        <p:spPr>
          <a:xfrm>
            <a:off x="378182" y="66922"/>
            <a:ext cx="1956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rozvahy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2085583"/>
            <a:ext cx="823215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účetní případy formou Deníku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doplňte chybějící částky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Účetní jednotka není plátce DPH.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38493"/>
              </p:ext>
            </p:extLst>
          </p:nvPr>
        </p:nvGraphicFramePr>
        <p:xfrm>
          <a:off x="345207" y="791735"/>
          <a:ext cx="8453585" cy="5695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Poskytnuta záloha na pořízení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6630790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Zúčtování poskytnuté zálohy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140429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VÚÚ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doplatku faktury za stroj z krátkodobého bankovního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057322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Vnitropodniková přeprava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8472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49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00757"/>
              </p:ext>
            </p:extLst>
          </p:nvPr>
        </p:nvGraphicFramePr>
        <p:xfrm>
          <a:off x="345207" y="791735"/>
          <a:ext cx="8453585" cy="5695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Pojištění přepravy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úroků z úvěru na stroj (ÚJ rozhodla, že nebudou nákladem na pořízení)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6630790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Montáž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140429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Zaškolení obsluhy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8 400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057322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Zařazení stroje do užívání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8472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18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76682"/>
              </p:ext>
            </p:extLst>
          </p:nvPr>
        </p:nvGraphicFramePr>
        <p:xfrm>
          <a:off x="345207" y="886520"/>
          <a:ext cx="8453585" cy="41419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Prodej nepotřebného faxu, VC = 58 000 Kč, dosavadní oprávky = 41 000 Kč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0503471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prodaný fax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931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08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21009"/>
              </p:ext>
            </p:extLst>
          </p:nvPr>
        </p:nvGraphicFramePr>
        <p:xfrm>
          <a:off x="345207" y="791735"/>
          <a:ext cx="8453585" cy="42612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Daňový </a:t>
                      </a:r>
                      <a:r>
                        <a:rPr lang="cs-CZ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lineární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odpis ve 3. roce užívání stroje, VC = 1 900 000 Kč, ve 2. roce provedena modernizace stroje za 300 000 Kč, 2. odpisová skupina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663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8182" y="66922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dlouhodobého majetku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E1A3D16-5AE9-4705-81CF-C2AEFCB37846}"/>
              </a:ext>
            </a:extLst>
          </p:cNvPr>
          <p:cNvGraphicFramePr>
            <a:graphicFrameLocks noGrp="1"/>
          </p:cNvGraphicFramePr>
          <p:nvPr/>
        </p:nvGraphicFramePr>
        <p:xfrm>
          <a:off x="345207" y="791735"/>
          <a:ext cx="8453585" cy="42612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938413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672807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374162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Daňový </a:t>
                      </a:r>
                      <a:r>
                        <a:rPr lang="cs-CZ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lineární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odpis ve 3. roce užívání stroje, VC = 1 900 000 Kč, ve 2. roce provedena modernizace stroje za 300 000 Kč, 2. odpisová skupina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663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5518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Vlastní 3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7B230B"/>
      </a:accent1>
      <a:accent2>
        <a:srgbClr val="9F4210"/>
      </a:accent2>
      <a:accent3>
        <a:srgbClr val="EE6D49"/>
      </a:accent3>
      <a:accent4>
        <a:srgbClr val="F49E86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298</TotalTime>
  <Words>499</Words>
  <Application>Microsoft Office PowerPoint</Application>
  <PresentationFormat>Předvádění na obrazovce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10   Ing. Ivana Koštuříková, Ph.D.</vt:lpstr>
      <vt:lpstr>Příklad 1</vt:lpstr>
      <vt:lpstr>Prezentace aplikace PowerPoint</vt:lpstr>
      <vt:lpstr>Příklad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57</cp:revision>
  <dcterms:created xsi:type="dcterms:W3CDTF">2018-07-08T17:57:02Z</dcterms:created>
  <dcterms:modified xsi:type="dcterms:W3CDTF">2019-02-25T14:41:03Z</dcterms:modified>
</cp:coreProperties>
</file>