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  <p:sldMasterId id="2147483785" r:id="rId2"/>
    <p:sldMasterId id="2147483946" r:id="rId3"/>
  </p:sldMasterIdLst>
  <p:sldIdLst>
    <p:sldId id="256" r:id="rId4"/>
    <p:sldId id="283" r:id="rId5"/>
    <p:sldId id="303" r:id="rId6"/>
    <p:sldId id="304" r:id="rId7"/>
    <p:sldId id="305" r:id="rId8"/>
    <p:sldId id="306" r:id="rId9"/>
    <p:sldId id="307" r:id="rId10"/>
    <p:sldId id="308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2836C2-AC16-487E-BEEF-B8F0B9732CDA}" v="11" dt="2019-03-04T09:03:01.6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37" Type="http://schemas.microsoft.com/office/2015/10/relationships/revisionInfo" Target="revisionInfo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28.03.2019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007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28.03.2019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966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28.03.2019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003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28.03.2019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255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28.03.2019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9353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28.03.2019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4069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28.03.2019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620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28.03.2019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7562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28.03.2019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987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28.03.2019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1573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28.03.2019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816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28.03.2019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0542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28.03.2019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0105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28.03.2019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8011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28.03.2019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36695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28.03.2019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04236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28.03.2019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88328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28.03.2019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60737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28.03.2019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3882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28.03.2019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32894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28.03.2019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22092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28.03.2019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2844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28.03.2019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877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28.03.2019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80483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28.03.2019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16766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28.03.2019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07506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28.03.2019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320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28.03.2019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51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28.03.2019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186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28.03.2019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61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28.03.2019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892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28.03.2019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88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28.03.2019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6809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28.03.2019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48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28.03.2019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7612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28.03.2019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56978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48" r:id="rId2"/>
    <p:sldLayoutId id="2147483949" r:id="rId3"/>
    <p:sldLayoutId id="2147483950" r:id="rId4"/>
    <p:sldLayoutId id="2147483951" r:id="rId5"/>
    <p:sldLayoutId id="2147483952" r:id="rId6"/>
    <p:sldLayoutId id="2147483953" r:id="rId7"/>
    <p:sldLayoutId id="2147483954" r:id="rId8"/>
    <p:sldLayoutId id="2147483955" r:id="rId9"/>
    <p:sldLayoutId id="2147483956" r:id="rId10"/>
    <p:sldLayoutId id="214748395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843" y="3151871"/>
            <a:ext cx="7989752" cy="2906668"/>
          </a:xfrm>
        </p:spPr>
        <p:txBody>
          <a:bodyPr>
            <a:noAutofit/>
          </a:bodyPr>
          <a:lstStyle/>
          <a:p>
            <a:pPr algn="ctr"/>
            <a:r>
              <a:rPr lang="cs-CZ" sz="44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 č. 1</a:t>
            </a:r>
            <a: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Ivana Koštuříková, Ph.D.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57942" y="912907"/>
            <a:ext cx="8754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cs-CZ" sz="4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POŘÍZENÍ NAKUPOVANÝCH ZÁSOB</a:t>
            </a:r>
            <a:endParaRPr lang="cs-CZ" sz="48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943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Příklad 1</a:t>
            </a: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59991" y="2084631"/>
            <a:ext cx="823215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Zaúčtujte jednotlivé účetní případy </a:t>
            </a:r>
            <a:r>
              <a:rPr lang="cs-CZ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pořízení zásob dodavatelským způsobem </a:t>
            </a: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formou zápisu do účetního deníku a doplňte chybějící částky. Účetní jednotka uplatňuje průběžnou metodu účtování (způsob A).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10890"/>
              </p:ext>
            </p:extLst>
          </p:nvPr>
        </p:nvGraphicFramePr>
        <p:xfrm>
          <a:off x="459991" y="3341718"/>
          <a:ext cx="8409688" cy="313389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22166">
                  <a:extLst>
                    <a:ext uri="{9D8B030D-6E8A-4147-A177-3AD203B41FA5}">
                      <a16:colId xmlns:a16="http://schemas.microsoft.com/office/drawing/2014/main" val="1424703378"/>
                    </a:ext>
                  </a:extLst>
                </a:gridCol>
                <a:gridCol w="747138">
                  <a:extLst>
                    <a:ext uri="{9D8B030D-6E8A-4147-A177-3AD203B41FA5}">
                      <a16:colId xmlns:a16="http://schemas.microsoft.com/office/drawing/2014/main" val="3808659904"/>
                    </a:ext>
                  </a:extLst>
                </a:gridCol>
                <a:gridCol w="4539193">
                  <a:extLst>
                    <a:ext uri="{9D8B030D-6E8A-4147-A177-3AD203B41FA5}">
                      <a16:colId xmlns:a16="http://schemas.microsoft.com/office/drawing/2014/main" val="2769982741"/>
                    </a:ext>
                  </a:extLst>
                </a:gridCol>
                <a:gridCol w="1390962">
                  <a:extLst>
                    <a:ext uri="{9D8B030D-6E8A-4147-A177-3AD203B41FA5}">
                      <a16:colId xmlns:a16="http://schemas.microsoft.com/office/drawing/2014/main" val="2670997875"/>
                    </a:ext>
                  </a:extLst>
                </a:gridCol>
                <a:gridCol w="655956">
                  <a:extLst>
                    <a:ext uri="{9D8B030D-6E8A-4147-A177-3AD203B41FA5}">
                      <a16:colId xmlns:a16="http://schemas.microsoft.com/office/drawing/2014/main" val="2538274176"/>
                    </a:ext>
                  </a:extLst>
                </a:gridCol>
                <a:gridCol w="654273">
                  <a:extLst>
                    <a:ext uri="{9D8B030D-6E8A-4147-A177-3AD203B41FA5}">
                      <a16:colId xmlns:a16="http://schemas.microsoft.com/office/drawing/2014/main" val="1684967672"/>
                    </a:ext>
                  </a:extLst>
                </a:gridCol>
              </a:tblGrid>
              <a:tr h="4381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255004"/>
                  </a:ext>
                </a:extLst>
              </a:tr>
              <a:tr h="438199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PF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Nákup materiálu od zahraničního dodavatele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450 000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65891623"/>
                  </a:ext>
                </a:extLst>
              </a:tr>
              <a:tr h="438199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JSD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Clo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9 000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84261072"/>
                  </a:ext>
                </a:extLst>
              </a:tr>
              <a:tr h="438199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VÚD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Přeprava materiálu ve vlastní režii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3 000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50128574"/>
                  </a:ext>
                </a:extLst>
              </a:tr>
              <a:tr h="438199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Příj</a:t>
                      </a: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Materiál převeden na sklad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462 000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7394520"/>
                  </a:ext>
                </a:extLst>
              </a:tr>
              <a:tr h="385751">
                <a:tc rowSpan="2"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VBÚ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 Úhrada faktury za zboží (př. 1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450 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8480562"/>
                  </a:ext>
                </a:extLst>
              </a:tr>
              <a:tr h="38575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 Úhrada cla (př. 2)</a:t>
                      </a:r>
                      <a:endParaRPr lang="cs-CZ" sz="20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9 000</a:t>
                      </a:r>
                      <a:endParaRPr lang="cs-CZ" sz="20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803894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6369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Příklad 1</a:t>
            </a: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59991" y="2084631"/>
            <a:ext cx="823215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Zaúčtujte jednotlivé účetní případy </a:t>
            </a:r>
            <a:r>
              <a:rPr lang="cs-CZ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pořízení zásob dodavatelským způsobem </a:t>
            </a: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formou zápisu do účetního deníku a doplňte chybějící částky. Účetní jednotka uplatňuje průběžnou metodu účtování (způsob A).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147043"/>
              </p:ext>
            </p:extLst>
          </p:nvPr>
        </p:nvGraphicFramePr>
        <p:xfrm>
          <a:off x="459991" y="3414122"/>
          <a:ext cx="8409688" cy="236239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22166">
                  <a:extLst>
                    <a:ext uri="{9D8B030D-6E8A-4147-A177-3AD203B41FA5}">
                      <a16:colId xmlns:a16="http://schemas.microsoft.com/office/drawing/2014/main" val="1424703378"/>
                    </a:ext>
                  </a:extLst>
                </a:gridCol>
                <a:gridCol w="747138">
                  <a:extLst>
                    <a:ext uri="{9D8B030D-6E8A-4147-A177-3AD203B41FA5}">
                      <a16:colId xmlns:a16="http://schemas.microsoft.com/office/drawing/2014/main" val="3808659904"/>
                    </a:ext>
                  </a:extLst>
                </a:gridCol>
                <a:gridCol w="4539193">
                  <a:extLst>
                    <a:ext uri="{9D8B030D-6E8A-4147-A177-3AD203B41FA5}">
                      <a16:colId xmlns:a16="http://schemas.microsoft.com/office/drawing/2014/main" val="2769982741"/>
                    </a:ext>
                  </a:extLst>
                </a:gridCol>
                <a:gridCol w="1390962">
                  <a:extLst>
                    <a:ext uri="{9D8B030D-6E8A-4147-A177-3AD203B41FA5}">
                      <a16:colId xmlns:a16="http://schemas.microsoft.com/office/drawing/2014/main" val="2670997875"/>
                    </a:ext>
                  </a:extLst>
                </a:gridCol>
                <a:gridCol w="655956">
                  <a:extLst>
                    <a:ext uri="{9D8B030D-6E8A-4147-A177-3AD203B41FA5}">
                      <a16:colId xmlns:a16="http://schemas.microsoft.com/office/drawing/2014/main" val="2538274176"/>
                    </a:ext>
                  </a:extLst>
                </a:gridCol>
                <a:gridCol w="654273">
                  <a:extLst>
                    <a:ext uri="{9D8B030D-6E8A-4147-A177-3AD203B41FA5}">
                      <a16:colId xmlns:a16="http://schemas.microsoft.com/office/drawing/2014/main" val="1684967672"/>
                    </a:ext>
                  </a:extLst>
                </a:gridCol>
              </a:tblGrid>
              <a:tr h="4381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255004"/>
                  </a:ext>
                </a:extLst>
              </a:tr>
              <a:tr h="438199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PF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Nákup zboží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50 000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65891623"/>
                  </a:ext>
                </a:extLst>
              </a:tr>
              <a:tr h="438199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VPD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Přeprava zboží 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4 000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84261072"/>
                  </a:ext>
                </a:extLst>
              </a:tr>
              <a:tr h="438199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VÚD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Pojištění přepravy zboží dle smlouvy s pojišťovnou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1 500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50128574"/>
                  </a:ext>
                </a:extLst>
              </a:tr>
              <a:tr h="438199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Příj</a:t>
                      </a: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Zboží převedeno na sklad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7394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4954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</a:t>
            </a:r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59991" y="2084631"/>
            <a:ext cx="823215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Zaúčtujte jednotlivé účetní případy </a:t>
            </a:r>
            <a:r>
              <a:rPr lang="cs-CZ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pořízení materiálových zásob vlastní činností </a:t>
            </a: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formou zápisu do účetního deníku a doplňte chybějící částky. Účetní jednotka uplatňuje průběžnou metodu účtování (způsob A).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326963"/>
              </p:ext>
            </p:extLst>
          </p:nvPr>
        </p:nvGraphicFramePr>
        <p:xfrm>
          <a:off x="459991" y="3341718"/>
          <a:ext cx="8409688" cy="297199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22166">
                  <a:extLst>
                    <a:ext uri="{9D8B030D-6E8A-4147-A177-3AD203B41FA5}">
                      <a16:colId xmlns:a16="http://schemas.microsoft.com/office/drawing/2014/main" val="1424703378"/>
                    </a:ext>
                  </a:extLst>
                </a:gridCol>
                <a:gridCol w="747138">
                  <a:extLst>
                    <a:ext uri="{9D8B030D-6E8A-4147-A177-3AD203B41FA5}">
                      <a16:colId xmlns:a16="http://schemas.microsoft.com/office/drawing/2014/main" val="3808659904"/>
                    </a:ext>
                  </a:extLst>
                </a:gridCol>
                <a:gridCol w="4539193">
                  <a:extLst>
                    <a:ext uri="{9D8B030D-6E8A-4147-A177-3AD203B41FA5}">
                      <a16:colId xmlns:a16="http://schemas.microsoft.com/office/drawing/2014/main" val="2769982741"/>
                    </a:ext>
                  </a:extLst>
                </a:gridCol>
                <a:gridCol w="1390962">
                  <a:extLst>
                    <a:ext uri="{9D8B030D-6E8A-4147-A177-3AD203B41FA5}">
                      <a16:colId xmlns:a16="http://schemas.microsoft.com/office/drawing/2014/main" val="2670997875"/>
                    </a:ext>
                  </a:extLst>
                </a:gridCol>
                <a:gridCol w="655956">
                  <a:extLst>
                    <a:ext uri="{9D8B030D-6E8A-4147-A177-3AD203B41FA5}">
                      <a16:colId xmlns:a16="http://schemas.microsoft.com/office/drawing/2014/main" val="2538274176"/>
                    </a:ext>
                  </a:extLst>
                </a:gridCol>
                <a:gridCol w="654273">
                  <a:extLst>
                    <a:ext uri="{9D8B030D-6E8A-4147-A177-3AD203B41FA5}">
                      <a16:colId xmlns:a16="http://schemas.microsoft.com/office/drawing/2014/main" val="1684967672"/>
                    </a:ext>
                  </a:extLst>
                </a:gridCol>
              </a:tblGrid>
              <a:tr h="4381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255004"/>
                  </a:ext>
                </a:extLst>
              </a:tr>
              <a:tr h="438199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Při výrobě materiálu vznikly následující náklady (př. 1. - 3.)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87173085"/>
                  </a:ext>
                </a:extLst>
              </a:tr>
              <a:tr h="438199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VBÚ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Nakoupené suroviny, které byly okamžitě spotřebovány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132 000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65891623"/>
                  </a:ext>
                </a:extLst>
              </a:tr>
              <a:tr h="438199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PF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Spotřeba elektrické energie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53 000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84261072"/>
                  </a:ext>
                </a:extLst>
              </a:tr>
              <a:tr h="438199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Hrubé mzdy zaměstnanců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95 000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50128574"/>
                  </a:ext>
                </a:extLst>
              </a:tr>
              <a:tr h="438199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Pořízení materiálu ve vlastní režii (aktivace)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7394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9177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</a:t>
            </a:r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59991" y="2084631"/>
            <a:ext cx="823215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Zaúčtujte jednotlivé účetní případy </a:t>
            </a:r>
            <a:r>
              <a:rPr lang="cs-CZ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pořízení materiálových zásob vlastní činností </a:t>
            </a: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formou zápisu do účetního deníku a doplňte chybějící částky. Účetní jednotka uplatňuje průběžnou metodu účtování (způsob A).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818995"/>
              </p:ext>
            </p:extLst>
          </p:nvPr>
        </p:nvGraphicFramePr>
        <p:xfrm>
          <a:off x="459991" y="3341718"/>
          <a:ext cx="8409688" cy="175279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22166">
                  <a:extLst>
                    <a:ext uri="{9D8B030D-6E8A-4147-A177-3AD203B41FA5}">
                      <a16:colId xmlns:a16="http://schemas.microsoft.com/office/drawing/2014/main" val="1424703378"/>
                    </a:ext>
                  </a:extLst>
                </a:gridCol>
                <a:gridCol w="747138">
                  <a:extLst>
                    <a:ext uri="{9D8B030D-6E8A-4147-A177-3AD203B41FA5}">
                      <a16:colId xmlns:a16="http://schemas.microsoft.com/office/drawing/2014/main" val="3808659904"/>
                    </a:ext>
                  </a:extLst>
                </a:gridCol>
                <a:gridCol w="4539193">
                  <a:extLst>
                    <a:ext uri="{9D8B030D-6E8A-4147-A177-3AD203B41FA5}">
                      <a16:colId xmlns:a16="http://schemas.microsoft.com/office/drawing/2014/main" val="2769982741"/>
                    </a:ext>
                  </a:extLst>
                </a:gridCol>
                <a:gridCol w="1390962">
                  <a:extLst>
                    <a:ext uri="{9D8B030D-6E8A-4147-A177-3AD203B41FA5}">
                      <a16:colId xmlns:a16="http://schemas.microsoft.com/office/drawing/2014/main" val="2670997875"/>
                    </a:ext>
                  </a:extLst>
                </a:gridCol>
                <a:gridCol w="655956">
                  <a:extLst>
                    <a:ext uri="{9D8B030D-6E8A-4147-A177-3AD203B41FA5}">
                      <a16:colId xmlns:a16="http://schemas.microsoft.com/office/drawing/2014/main" val="2538274176"/>
                    </a:ext>
                  </a:extLst>
                </a:gridCol>
                <a:gridCol w="654273">
                  <a:extLst>
                    <a:ext uri="{9D8B030D-6E8A-4147-A177-3AD203B41FA5}">
                      <a16:colId xmlns:a16="http://schemas.microsoft.com/office/drawing/2014/main" val="1684967672"/>
                    </a:ext>
                  </a:extLst>
                </a:gridCol>
              </a:tblGrid>
              <a:tr h="4381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255004"/>
                  </a:ext>
                </a:extLst>
              </a:tr>
              <a:tr h="438199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Vnitropodniková přeprava materiálu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8 000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65891623"/>
                  </a:ext>
                </a:extLst>
              </a:tr>
              <a:tr h="438199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VBÚ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Úhrada faktury za energii (př. 2)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53 000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84261072"/>
                  </a:ext>
                </a:extLst>
              </a:tr>
              <a:tr h="438199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Příj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Materiál převeden na sklad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50128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6671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</a:t>
            </a:r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59991" y="2084631"/>
            <a:ext cx="823215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Zaúčtujte jednotlivé účetní případy </a:t>
            </a:r>
            <a:r>
              <a:rPr lang="cs-CZ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pořízení zásob na zálohu </a:t>
            </a: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formou zápisu do účetního deníku a doplňte chybějící částky. Účetní jednotka uplatňuje průběžnou metodu účtování (způsob A).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233931"/>
              </p:ext>
            </p:extLst>
          </p:nvPr>
        </p:nvGraphicFramePr>
        <p:xfrm>
          <a:off x="459991" y="3341718"/>
          <a:ext cx="8409688" cy="274814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22166">
                  <a:extLst>
                    <a:ext uri="{9D8B030D-6E8A-4147-A177-3AD203B41FA5}">
                      <a16:colId xmlns:a16="http://schemas.microsoft.com/office/drawing/2014/main" val="1424703378"/>
                    </a:ext>
                  </a:extLst>
                </a:gridCol>
                <a:gridCol w="747138">
                  <a:extLst>
                    <a:ext uri="{9D8B030D-6E8A-4147-A177-3AD203B41FA5}">
                      <a16:colId xmlns:a16="http://schemas.microsoft.com/office/drawing/2014/main" val="3808659904"/>
                    </a:ext>
                  </a:extLst>
                </a:gridCol>
                <a:gridCol w="4539193">
                  <a:extLst>
                    <a:ext uri="{9D8B030D-6E8A-4147-A177-3AD203B41FA5}">
                      <a16:colId xmlns:a16="http://schemas.microsoft.com/office/drawing/2014/main" val="2769982741"/>
                    </a:ext>
                  </a:extLst>
                </a:gridCol>
                <a:gridCol w="1390962">
                  <a:extLst>
                    <a:ext uri="{9D8B030D-6E8A-4147-A177-3AD203B41FA5}">
                      <a16:colId xmlns:a16="http://schemas.microsoft.com/office/drawing/2014/main" val="2670997875"/>
                    </a:ext>
                  </a:extLst>
                </a:gridCol>
                <a:gridCol w="655956">
                  <a:extLst>
                    <a:ext uri="{9D8B030D-6E8A-4147-A177-3AD203B41FA5}">
                      <a16:colId xmlns:a16="http://schemas.microsoft.com/office/drawing/2014/main" val="2538274176"/>
                    </a:ext>
                  </a:extLst>
                </a:gridCol>
                <a:gridCol w="654273">
                  <a:extLst>
                    <a:ext uri="{9D8B030D-6E8A-4147-A177-3AD203B41FA5}">
                      <a16:colId xmlns:a16="http://schemas.microsoft.com/office/drawing/2014/main" val="1684967672"/>
                    </a:ext>
                  </a:extLst>
                </a:gridCol>
              </a:tblGrid>
              <a:tr h="4381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255004"/>
                  </a:ext>
                </a:extLst>
              </a:tr>
              <a:tr h="438199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VBÚ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Poskytnuta záloha na nákup zboží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85 000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65891623"/>
                  </a:ext>
                </a:extLst>
              </a:tr>
              <a:tr h="438199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PF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Nákup zboží od zahraničního dodavatele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165 000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84261072"/>
                  </a:ext>
                </a:extLst>
              </a:tr>
              <a:tr h="438199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Zúčtování zálohy na zboží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85 000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50128574"/>
                  </a:ext>
                </a:extLst>
              </a:tr>
              <a:tr h="438199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JSD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Clo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16 000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7394520"/>
                  </a:ext>
                </a:extLst>
              </a:tr>
              <a:tr h="385751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Přeprava zboží ve vlastní režii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3894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3766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</a:t>
            </a:r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59991" y="2084631"/>
            <a:ext cx="823215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Zaúčtujte jednotlivé účetní případy </a:t>
            </a:r>
            <a:r>
              <a:rPr lang="cs-CZ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pořízení zásob na zálohu </a:t>
            </a: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formou zápisu do účetního deníku a doplňte chybějící částky. Účetní jednotka uplatňuje průběžnou metodu účtování (způsob A).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517054"/>
              </p:ext>
            </p:extLst>
          </p:nvPr>
        </p:nvGraphicFramePr>
        <p:xfrm>
          <a:off x="459991" y="3341718"/>
          <a:ext cx="8409688" cy="297199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62722">
                  <a:extLst>
                    <a:ext uri="{9D8B030D-6E8A-4147-A177-3AD203B41FA5}">
                      <a16:colId xmlns:a16="http://schemas.microsoft.com/office/drawing/2014/main" val="1424703378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3808659904"/>
                    </a:ext>
                  </a:extLst>
                </a:gridCol>
                <a:gridCol w="4539193">
                  <a:extLst>
                    <a:ext uri="{9D8B030D-6E8A-4147-A177-3AD203B41FA5}">
                      <a16:colId xmlns:a16="http://schemas.microsoft.com/office/drawing/2014/main" val="2769982741"/>
                    </a:ext>
                  </a:extLst>
                </a:gridCol>
                <a:gridCol w="1390962">
                  <a:extLst>
                    <a:ext uri="{9D8B030D-6E8A-4147-A177-3AD203B41FA5}">
                      <a16:colId xmlns:a16="http://schemas.microsoft.com/office/drawing/2014/main" val="2670997875"/>
                    </a:ext>
                  </a:extLst>
                </a:gridCol>
                <a:gridCol w="655956">
                  <a:extLst>
                    <a:ext uri="{9D8B030D-6E8A-4147-A177-3AD203B41FA5}">
                      <a16:colId xmlns:a16="http://schemas.microsoft.com/office/drawing/2014/main" val="2538274176"/>
                    </a:ext>
                  </a:extLst>
                </a:gridCol>
                <a:gridCol w="654273">
                  <a:extLst>
                    <a:ext uri="{9D8B030D-6E8A-4147-A177-3AD203B41FA5}">
                      <a16:colId xmlns:a16="http://schemas.microsoft.com/office/drawing/2014/main" val="1684967672"/>
                    </a:ext>
                  </a:extLst>
                </a:gridCol>
              </a:tblGrid>
              <a:tr h="4381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255004"/>
                  </a:ext>
                </a:extLst>
              </a:tr>
              <a:tr h="438199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VBÚ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Úhrada cla (př. 4)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16 000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65891623"/>
                  </a:ext>
                </a:extLst>
              </a:tr>
              <a:tr h="438199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Pojištění přepravy zboží dle smlouvy s pojišťovnou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13 000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84261072"/>
                  </a:ext>
                </a:extLst>
              </a:tr>
              <a:tr h="438199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Příj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Převod zboží na sklad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50128574"/>
                  </a:ext>
                </a:extLst>
              </a:tr>
              <a:tr h="438199">
                <a:tc rowSpan="2"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VBÚ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a) Úhrada doplatku faktury za zboží (př. 2)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7394520"/>
                  </a:ext>
                </a:extLst>
              </a:tr>
              <a:tr h="438199">
                <a:tc vMerge="1">
                  <a:txBody>
                    <a:bodyPr/>
                    <a:lstStyle/>
                    <a:p>
                      <a:pPr algn="ctr"/>
                      <a:endParaRPr lang="cs-CZ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b) Úhrada pojištění přepravy (př. 7)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13 000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659286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7383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</a:t>
            </a:r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59991" y="2084631"/>
            <a:ext cx="823215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Zaúčtujte jednotlivé účetní případy </a:t>
            </a:r>
            <a:r>
              <a:rPr lang="cs-CZ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pořízení zásob na zálohu </a:t>
            </a: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formou zápisu do účetního deníku a doplňte chybějící částky. Účetní jednotka uplatňuje průběžnou metodu účtování (způsob A).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722209"/>
              </p:ext>
            </p:extLst>
          </p:nvPr>
        </p:nvGraphicFramePr>
        <p:xfrm>
          <a:off x="459991" y="3341718"/>
          <a:ext cx="8409688" cy="329599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79347">
                  <a:extLst>
                    <a:ext uri="{9D8B030D-6E8A-4147-A177-3AD203B41FA5}">
                      <a16:colId xmlns:a16="http://schemas.microsoft.com/office/drawing/2014/main" val="1424703378"/>
                    </a:ext>
                  </a:extLst>
                </a:gridCol>
                <a:gridCol w="689957">
                  <a:extLst>
                    <a:ext uri="{9D8B030D-6E8A-4147-A177-3AD203B41FA5}">
                      <a16:colId xmlns:a16="http://schemas.microsoft.com/office/drawing/2014/main" val="3808659904"/>
                    </a:ext>
                  </a:extLst>
                </a:gridCol>
                <a:gridCol w="4539193">
                  <a:extLst>
                    <a:ext uri="{9D8B030D-6E8A-4147-A177-3AD203B41FA5}">
                      <a16:colId xmlns:a16="http://schemas.microsoft.com/office/drawing/2014/main" val="2769982741"/>
                    </a:ext>
                  </a:extLst>
                </a:gridCol>
                <a:gridCol w="1390962">
                  <a:extLst>
                    <a:ext uri="{9D8B030D-6E8A-4147-A177-3AD203B41FA5}">
                      <a16:colId xmlns:a16="http://schemas.microsoft.com/office/drawing/2014/main" val="2670997875"/>
                    </a:ext>
                  </a:extLst>
                </a:gridCol>
                <a:gridCol w="655956">
                  <a:extLst>
                    <a:ext uri="{9D8B030D-6E8A-4147-A177-3AD203B41FA5}">
                      <a16:colId xmlns:a16="http://schemas.microsoft.com/office/drawing/2014/main" val="2538274176"/>
                    </a:ext>
                  </a:extLst>
                </a:gridCol>
                <a:gridCol w="654273">
                  <a:extLst>
                    <a:ext uri="{9D8B030D-6E8A-4147-A177-3AD203B41FA5}">
                      <a16:colId xmlns:a16="http://schemas.microsoft.com/office/drawing/2014/main" val="1684967672"/>
                    </a:ext>
                  </a:extLst>
                </a:gridCol>
              </a:tblGrid>
              <a:tr h="4381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255004"/>
                  </a:ext>
                </a:extLst>
              </a:tr>
              <a:tr h="376447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VBÚ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Poskytnuta záloha na nákup materiálu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60 000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65891623"/>
                  </a:ext>
                </a:extLst>
              </a:tr>
              <a:tr h="438199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PF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Nákup materiálu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140 000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84261072"/>
                  </a:ext>
                </a:extLst>
              </a:tr>
              <a:tr h="438199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Zúčtování poskytnuté zálohy na materiál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60 000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50128574"/>
                  </a:ext>
                </a:extLst>
              </a:tr>
              <a:tr h="438199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VPD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Přeprava materiálu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5 000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7394520"/>
                  </a:ext>
                </a:extLst>
              </a:tr>
              <a:tr h="385751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Příj</a:t>
                      </a: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Materiál převeden na sklad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3894056"/>
                  </a:ext>
                </a:extLst>
              </a:tr>
              <a:tr h="385751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VBÚ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Úhrada doplatku faktury za materiál (př. 11)</a:t>
                      </a:r>
                      <a:endParaRPr lang="cs-CZ" sz="20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3670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4162503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ividenda">
  <a:themeElements>
    <a:clrScheme name="Dividenda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TM02900688[[fn=Fazeta]]</Template>
  <TotalTime>675</TotalTime>
  <Words>620</Words>
  <Application>Microsoft Office PowerPoint</Application>
  <PresentationFormat>Předvádění na obrazovce (4:3)</PresentationFormat>
  <Paragraphs>180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8</vt:i4>
      </vt:variant>
    </vt:vector>
  </HeadingPairs>
  <TitlesOfParts>
    <vt:vector size="16" baseType="lpstr">
      <vt:lpstr>Calibri</vt:lpstr>
      <vt:lpstr>Calibri Light</vt:lpstr>
      <vt:lpstr>Gill Sans MT</vt:lpstr>
      <vt:lpstr>Times New Roman</vt:lpstr>
      <vt:lpstr>Wingdings 2</vt:lpstr>
      <vt:lpstr>HDOfficeLightV0</vt:lpstr>
      <vt:lpstr>1_HDOfficeLightV0</vt:lpstr>
      <vt:lpstr>Dividenda</vt:lpstr>
      <vt:lpstr>Téma č. 1   Ing. Ivana Koštuříková, Ph.D.</vt:lpstr>
      <vt:lpstr>Příklad 1</vt:lpstr>
      <vt:lpstr>Příklad 1</vt:lpstr>
      <vt:lpstr>Příklad 2</vt:lpstr>
      <vt:lpstr>Příklad 2</vt:lpstr>
      <vt:lpstr>Příklad 3</vt:lpstr>
      <vt:lpstr>Příklad 3</vt:lpstr>
      <vt:lpstr>Příklad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Ivana Koštuříková</dc:creator>
  <cp:lastModifiedBy>Ivana Koštuříková</cp:lastModifiedBy>
  <cp:revision>56</cp:revision>
  <dcterms:created xsi:type="dcterms:W3CDTF">2018-07-08T17:57:02Z</dcterms:created>
  <dcterms:modified xsi:type="dcterms:W3CDTF">2019-03-28T09:42:42Z</dcterms:modified>
</cp:coreProperties>
</file>