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57" r:id="rId6"/>
    <p:sldId id="259" r:id="rId7"/>
    <p:sldId id="261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306A5-D8F2-48BD-B394-FEC23926F5F3}" v="77" dt="2019-03-29T13:36:3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0" d="100"/>
          <a:sy n="80" d="100"/>
        </p:scale>
        <p:origin x="127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360306A5-D8F2-48BD-B394-FEC23926F5F3}"/>
    <pc:docChg chg="undo addSld delSld modSld">
      <pc:chgData name="Ivana Koštuříková" userId="26f013b445acab44" providerId="LiveId" clId="{360306A5-D8F2-48BD-B394-FEC23926F5F3}" dt="2019-03-29T13:37:31.167" v="366" actId="20577"/>
      <pc:docMkLst>
        <pc:docMk/>
      </pc:docMkLst>
      <pc:sldChg chg="modSp">
        <pc:chgData name="Ivana Koštuříková" userId="26f013b445acab44" providerId="LiveId" clId="{360306A5-D8F2-48BD-B394-FEC23926F5F3}" dt="2019-03-29T12:53:33.613" v="45" actId="1076"/>
        <pc:sldMkLst>
          <pc:docMk/>
          <pc:sldMk cId="4000943424" sldId="256"/>
        </pc:sldMkLst>
        <pc:spChg chg="mod">
          <ac:chgData name="Ivana Koštuříková" userId="26f013b445acab44" providerId="LiveId" clId="{360306A5-D8F2-48BD-B394-FEC23926F5F3}" dt="2019-03-29T12:53:33.613" v="45" actId="1076"/>
          <ac:spMkLst>
            <pc:docMk/>
            <pc:sldMk cId="4000943424" sldId="256"/>
            <ac:spMk id="4" creationId="{00000000-0000-0000-0000-000000000000}"/>
          </ac:spMkLst>
        </pc:spChg>
      </pc:sldChg>
      <pc:sldChg chg="modSp">
        <pc:chgData name="Ivana Koštuříková" userId="26f013b445acab44" providerId="LiveId" clId="{360306A5-D8F2-48BD-B394-FEC23926F5F3}" dt="2019-03-29T13:31:19.816" v="262"/>
        <pc:sldMkLst>
          <pc:docMk/>
          <pc:sldMk cId="1939914847" sldId="261"/>
        </pc:sldMkLst>
        <pc:graphicFrameChg chg="mod modGraphic">
          <ac:chgData name="Ivana Koštuříková" userId="26f013b445acab44" providerId="LiveId" clId="{360306A5-D8F2-48BD-B394-FEC23926F5F3}" dt="2019-03-29T13:31:19.816" v="262"/>
          <ac:graphicFrameMkLst>
            <pc:docMk/>
            <pc:sldMk cId="1939914847" sldId="261"/>
            <ac:graphicFrameMk id="3" creationId="{00000000-0000-0000-0000-000000000000}"/>
          </ac:graphicFrameMkLst>
        </pc:graphicFrameChg>
      </pc:sldChg>
      <pc:sldChg chg="modSp">
        <pc:chgData name="Ivana Koštuříková" userId="26f013b445acab44" providerId="LiveId" clId="{360306A5-D8F2-48BD-B394-FEC23926F5F3}" dt="2019-03-29T13:37:31.167" v="366" actId="20577"/>
        <pc:sldMkLst>
          <pc:docMk/>
          <pc:sldMk cId="1097807029" sldId="267"/>
        </pc:sldMkLst>
        <pc:graphicFrameChg chg="mod modGraphic">
          <ac:chgData name="Ivana Koštuříková" userId="26f013b445acab44" providerId="LiveId" clId="{360306A5-D8F2-48BD-B394-FEC23926F5F3}" dt="2019-03-29T13:37:31.167" v="366" actId="20577"/>
          <ac:graphicFrameMkLst>
            <pc:docMk/>
            <pc:sldMk cId="1097807029" sldId="267"/>
            <ac:graphicFrameMk id="3" creationId="{00000000-0000-0000-0000-000000000000}"/>
          </ac:graphicFrameMkLst>
        </pc:graphicFrameChg>
      </pc:sldChg>
      <pc:sldChg chg="modSp add">
        <pc:chgData name="Ivana Koštuříková" userId="26f013b445acab44" providerId="LiveId" clId="{360306A5-D8F2-48BD-B394-FEC23926F5F3}" dt="2019-03-29T13:37:19.594" v="365" actId="20577"/>
        <pc:sldMkLst>
          <pc:docMk/>
          <pc:sldMk cId="2728435998" sldId="268"/>
        </pc:sldMkLst>
        <pc:graphicFrameChg chg="mod modGraphic">
          <ac:chgData name="Ivana Koštuříková" userId="26f013b445acab44" providerId="LiveId" clId="{360306A5-D8F2-48BD-B394-FEC23926F5F3}" dt="2019-03-29T13:37:19.594" v="365" actId="20577"/>
          <ac:graphicFrameMkLst>
            <pc:docMk/>
            <pc:sldMk cId="2728435998" sldId="268"/>
            <ac:graphicFrameMk id="3" creationId="{00000000-0000-0000-0000-000000000000}"/>
          </ac:graphicFrameMkLst>
        </pc:graphicFrameChg>
      </pc:sldChg>
      <pc:sldChg chg="modSp add">
        <pc:chgData name="Ivana Koštuříková" userId="26f013b445acab44" providerId="LiveId" clId="{360306A5-D8F2-48BD-B394-FEC23926F5F3}" dt="2019-03-29T13:33:40.610" v="297"/>
        <pc:sldMkLst>
          <pc:docMk/>
          <pc:sldMk cId="3894275780" sldId="269"/>
        </pc:sldMkLst>
        <pc:graphicFrameChg chg="mod modGraphic">
          <ac:chgData name="Ivana Koštuříková" userId="26f013b445acab44" providerId="LiveId" clId="{360306A5-D8F2-48BD-B394-FEC23926F5F3}" dt="2019-03-29T13:33:40.610" v="297"/>
          <ac:graphicFrameMkLst>
            <pc:docMk/>
            <pc:sldMk cId="3894275780" sldId="269"/>
            <ac:graphicFrameMk id="3" creationId="{00000000-0000-0000-0000-000000000000}"/>
          </ac:graphicFrameMkLst>
        </pc:graphicFrameChg>
      </pc:sldChg>
      <pc:sldChg chg="modSp add">
        <pc:chgData name="Ivana Koštuříková" userId="26f013b445acab44" providerId="LiveId" clId="{360306A5-D8F2-48BD-B394-FEC23926F5F3}" dt="2019-03-29T13:34:51.805" v="307"/>
        <pc:sldMkLst>
          <pc:docMk/>
          <pc:sldMk cId="3626916932" sldId="270"/>
        </pc:sldMkLst>
        <pc:spChg chg="mod">
          <ac:chgData name="Ivana Koštuříková" userId="26f013b445acab44" providerId="LiveId" clId="{360306A5-D8F2-48BD-B394-FEC23926F5F3}" dt="2019-03-29T13:25:45.334" v="200" actId="20577"/>
          <ac:spMkLst>
            <pc:docMk/>
            <pc:sldMk cId="3626916932" sldId="270"/>
            <ac:spMk id="2" creationId="{00000000-0000-0000-0000-000000000000}"/>
          </ac:spMkLst>
        </pc:spChg>
        <pc:spChg chg="mod">
          <ac:chgData name="Ivana Koštuříková" userId="26f013b445acab44" providerId="LiveId" clId="{360306A5-D8F2-48BD-B394-FEC23926F5F3}" dt="2019-03-29T13:26:06.527" v="201" actId="113"/>
          <ac:spMkLst>
            <pc:docMk/>
            <pc:sldMk cId="3626916932" sldId="270"/>
            <ac:spMk id="5" creationId="{00000000-0000-0000-0000-000000000000}"/>
          </ac:spMkLst>
        </pc:spChg>
        <pc:graphicFrameChg chg="mod modGraphic">
          <ac:chgData name="Ivana Koštuříková" userId="26f013b445acab44" providerId="LiveId" clId="{360306A5-D8F2-48BD-B394-FEC23926F5F3}" dt="2019-03-29T13:34:51.805" v="307"/>
          <ac:graphicFrameMkLst>
            <pc:docMk/>
            <pc:sldMk cId="3626916932" sldId="270"/>
            <ac:graphicFrameMk id="3" creationId="{00000000-0000-0000-0000-000000000000}"/>
          </ac:graphicFrameMkLst>
        </pc:graphicFrameChg>
      </pc:sldChg>
      <pc:sldChg chg="modSp add del">
        <pc:chgData name="Ivana Koštuříková" userId="26f013b445acab44" providerId="LiveId" clId="{360306A5-D8F2-48BD-B394-FEC23926F5F3}" dt="2019-03-29T13:35:02.118" v="308" actId="2696"/>
        <pc:sldMkLst>
          <pc:docMk/>
          <pc:sldMk cId="2662509025" sldId="271"/>
        </pc:sldMkLst>
        <pc:graphicFrameChg chg="modGraphic">
          <ac:chgData name="Ivana Koštuříková" userId="26f013b445acab44" providerId="LiveId" clId="{360306A5-D8F2-48BD-B394-FEC23926F5F3}" dt="2019-03-29T13:28:27.554" v="257" actId="6549"/>
          <ac:graphicFrameMkLst>
            <pc:docMk/>
            <pc:sldMk cId="2662509025" sldId="271"/>
            <ac:graphicFrameMk id="3" creationId="{00000000-0000-0000-0000-000000000000}"/>
          </ac:graphicFrameMkLst>
        </pc:graphicFrameChg>
      </pc:sldChg>
      <pc:sldChg chg="modSp add">
        <pc:chgData name="Ivana Koštuříková" userId="26f013b445acab44" providerId="LiveId" clId="{360306A5-D8F2-48BD-B394-FEC23926F5F3}" dt="2019-03-29T13:36:54.379" v="364" actId="20577"/>
        <pc:sldMkLst>
          <pc:docMk/>
          <pc:sldMk cId="2760871292" sldId="271"/>
        </pc:sldMkLst>
        <pc:graphicFrameChg chg="mod modGraphic">
          <ac:chgData name="Ivana Koštuříková" userId="26f013b445acab44" providerId="LiveId" clId="{360306A5-D8F2-48BD-B394-FEC23926F5F3}" dt="2019-03-29T13:36:54.379" v="364" actId="20577"/>
          <ac:graphicFrameMkLst>
            <pc:docMk/>
            <pc:sldMk cId="2760871292" sldId="271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142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644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416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63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40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008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11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54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047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42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7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764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2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955578"/>
            <a:ext cx="8193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VYSKLADNĚNÍ A ÚBYTEK NAKUPOVANÝCH ZÁSOB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89" y="1999188"/>
            <a:ext cx="8207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úbytku zásob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21295"/>
              </p:ext>
            </p:extLst>
          </p:nvPr>
        </p:nvGraphicFramePr>
        <p:xfrm>
          <a:off x="342410" y="3429000"/>
          <a:ext cx="8459179" cy="27365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8160">
                  <a:extLst>
                    <a:ext uri="{9D8B030D-6E8A-4147-A177-3AD203B41FA5}">
                      <a16:colId xmlns:a16="http://schemas.microsoft.com/office/drawing/2014/main" val="2700196195"/>
                    </a:ext>
                  </a:extLst>
                </a:gridCol>
                <a:gridCol w="738823">
                  <a:extLst>
                    <a:ext uri="{9D8B030D-6E8A-4147-A177-3AD203B41FA5}">
                      <a16:colId xmlns:a16="http://schemas.microsoft.com/office/drawing/2014/main" val="231077855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442724156"/>
                    </a:ext>
                  </a:extLst>
                </a:gridCol>
                <a:gridCol w="1533600">
                  <a:extLst>
                    <a:ext uri="{9D8B030D-6E8A-4147-A177-3AD203B41FA5}">
                      <a16:colId xmlns:a16="http://schemas.microsoft.com/office/drawing/2014/main" val="2921227555"/>
                    </a:ext>
                  </a:extLst>
                </a:gridCol>
                <a:gridCol w="944298">
                  <a:extLst>
                    <a:ext uri="{9D8B030D-6E8A-4147-A177-3AD203B41FA5}">
                      <a16:colId xmlns:a16="http://schemas.microsoft.com/office/drawing/2014/main" val="2935924959"/>
                    </a:ext>
                  </a:extLst>
                </a:gridCol>
                <a:gridCol w="944298">
                  <a:extLst>
                    <a:ext uri="{9D8B030D-6E8A-4147-A177-3AD203B41FA5}">
                      <a16:colId xmlns:a16="http://schemas.microsoft.com/office/drawing/2014/main" val="62321734"/>
                    </a:ext>
                  </a:extLst>
                </a:gridCol>
              </a:tblGrid>
              <a:tr h="45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587"/>
                  </a:ext>
                </a:extLst>
              </a:tr>
              <a:tr h="4967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faktury za prodané zboží (př. 5)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679308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Škoda na zboží z důvodu požáru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22014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Nárok na náhradu škody od pojišťovny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4733390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Přijata náhrada škody od pojišťovny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734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87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2243" y="2015814"/>
            <a:ext cx="8076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výši ocenění 1 200 ks materiálu při výdeji do spotřeby, jestliže na skladní kartě máte tyto údaje: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231029"/>
              </p:ext>
            </p:extLst>
          </p:nvPr>
        </p:nvGraphicFramePr>
        <p:xfrm>
          <a:off x="635235" y="3056152"/>
          <a:ext cx="7878635" cy="25104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354">
                  <a:extLst>
                    <a:ext uri="{9D8B030D-6E8A-4147-A177-3AD203B41FA5}">
                      <a16:colId xmlns:a16="http://schemas.microsoft.com/office/drawing/2014/main" val="2514229952"/>
                    </a:ext>
                  </a:extLst>
                </a:gridCol>
                <a:gridCol w="1310176">
                  <a:extLst>
                    <a:ext uri="{9D8B030D-6E8A-4147-A177-3AD203B41FA5}">
                      <a16:colId xmlns:a16="http://schemas.microsoft.com/office/drawing/2014/main" val="412358301"/>
                    </a:ext>
                  </a:extLst>
                </a:gridCol>
                <a:gridCol w="1661744">
                  <a:extLst>
                    <a:ext uri="{9D8B030D-6E8A-4147-A177-3AD203B41FA5}">
                      <a16:colId xmlns:a16="http://schemas.microsoft.com/office/drawing/2014/main" val="289511841"/>
                    </a:ext>
                  </a:extLst>
                </a:gridCol>
                <a:gridCol w="2402380">
                  <a:extLst>
                    <a:ext uri="{9D8B030D-6E8A-4147-A177-3AD203B41FA5}">
                      <a16:colId xmlns:a16="http://schemas.microsoft.com/office/drawing/2014/main" val="3899056113"/>
                    </a:ext>
                  </a:extLst>
                </a:gridCol>
                <a:gridCol w="1826981">
                  <a:extLst>
                    <a:ext uri="{9D8B030D-6E8A-4147-A177-3AD203B41FA5}">
                      <a16:colId xmlns:a16="http://schemas.microsoft.com/office/drawing/2014/main" val="872203695"/>
                    </a:ext>
                  </a:extLst>
                </a:gridCol>
              </a:tblGrid>
              <a:tr h="717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Poř.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Pohyb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Množství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Jednotková cena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Cena celkem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121184"/>
                  </a:ext>
                </a:extLst>
              </a:tr>
              <a:tr h="35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Kč/ks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50 000 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8244878"/>
                  </a:ext>
                </a:extLst>
              </a:tr>
              <a:tr h="35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Kč/ks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66 000 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0780089"/>
                  </a:ext>
                </a:extLst>
              </a:tr>
              <a:tr h="35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Kč/ks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42 000 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8455083"/>
                  </a:ext>
                </a:extLst>
              </a:tr>
              <a:tr h="35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Příjem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Kč/ks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55 000 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5729667"/>
                  </a:ext>
                </a:extLst>
              </a:tr>
              <a:tr h="35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Výdej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1 200 ks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???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5278806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35235" y="5775938"/>
            <a:ext cx="7993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ocenění vydaných 1 200 ks použijte jak průměrnou cenou, tak metodu FIFO.</a:t>
            </a:r>
          </a:p>
        </p:txBody>
      </p:sp>
    </p:spTree>
    <p:extLst>
      <p:ext uri="{BB962C8B-B14F-4D97-AF65-F5344CB8AC3E}">
        <p14:creationId xmlns:p14="http://schemas.microsoft.com/office/powerpoint/2010/main" val="27941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872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Průměrná cena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701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FIFO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89" y="1999188"/>
            <a:ext cx="8207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pořízení zásob dodavatelským způsobem včetně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výdeje ze skladu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99107"/>
              </p:ext>
            </p:extLst>
          </p:nvPr>
        </p:nvGraphicFramePr>
        <p:xfrm>
          <a:off x="449537" y="3776002"/>
          <a:ext cx="8219313" cy="2729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9063">
                  <a:extLst>
                    <a:ext uri="{9D8B030D-6E8A-4147-A177-3AD203B41FA5}">
                      <a16:colId xmlns:a16="http://schemas.microsoft.com/office/drawing/2014/main" val="2700196195"/>
                    </a:ext>
                  </a:extLst>
                </a:gridCol>
                <a:gridCol w="738823">
                  <a:extLst>
                    <a:ext uri="{9D8B030D-6E8A-4147-A177-3AD203B41FA5}">
                      <a16:colId xmlns:a16="http://schemas.microsoft.com/office/drawing/2014/main" val="2310778557"/>
                    </a:ext>
                  </a:extLst>
                </a:gridCol>
                <a:gridCol w="3782398">
                  <a:extLst>
                    <a:ext uri="{9D8B030D-6E8A-4147-A177-3AD203B41FA5}">
                      <a16:colId xmlns:a16="http://schemas.microsoft.com/office/drawing/2014/main" val="1442724156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2921227555"/>
                    </a:ext>
                  </a:extLst>
                </a:gridCol>
                <a:gridCol w="873654">
                  <a:extLst>
                    <a:ext uri="{9D8B030D-6E8A-4147-A177-3AD203B41FA5}">
                      <a16:colId xmlns:a16="http://schemas.microsoft.com/office/drawing/2014/main" val="2935924959"/>
                    </a:ext>
                  </a:extLst>
                </a:gridCol>
                <a:gridCol w="873654">
                  <a:extLst>
                    <a:ext uri="{9D8B030D-6E8A-4147-A177-3AD203B41FA5}">
                      <a16:colId xmlns:a16="http://schemas.microsoft.com/office/drawing/2014/main" val="62321734"/>
                    </a:ext>
                  </a:extLst>
                </a:gridCol>
              </a:tblGrid>
              <a:tr h="45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587"/>
                  </a:ext>
                </a:extLst>
              </a:tr>
              <a:tr h="90773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zboží od zahraničního dodavatele, 500 ks v jednotkové ceně 100 Kč za 1 ks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679308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JSD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22014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Přeprava zboží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4733390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Zboží převedeno na sklad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734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91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89" y="1999188"/>
            <a:ext cx="8207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pořízení zásob dodavatelským způsobem včetně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výdeje ze skladu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12230"/>
              </p:ext>
            </p:extLst>
          </p:nvPr>
        </p:nvGraphicFramePr>
        <p:xfrm>
          <a:off x="323376" y="3914703"/>
          <a:ext cx="8497248" cy="25175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9063">
                  <a:extLst>
                    <a:ext uri="{9D8B030D-6E8A-4147-A177-3AD203B41FA5}">
                      <a16:colId xmlns:a16="http://schemas.microsoft.com/office/drawing/2014/main" val="2700196195"/>
                    </a:ext>
                  </a:extLst>
                </a:gridCol>
                <a:gridCol w="738823">
                  <a:extLst>
                    <a:ext uri="{9D8B030D-6E8A-4147-A177-3AD203B41FA5}">
                      <a16:colId xmlns:a16="http://schemas.microsoft.com/office/drawing/2014/main" val="231077855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442724156"/>
                    </a:ext>
                  </a:extLst>
                </a:gridCol>
                <a:gridCol w="1534916">
                  <a:extLst>
                    <a:ext uri="{9D8B030D-6E8A-4147-A177-3AD203B41FA5}">
                      <a16:colId xmlns:a16="http://schemas.microsoft.com/office/drawing/2014/main" val="2921227555"/>
                    </a:ext>
                  </a:extLst>
                </a:gridCol>
                <a:gridCol w="1017223">
                  <a:extLst>
                    <a:ext uri="{9D8B030D-6E8A-4147-A177-3AD203B41FA5}">
                      <a16:colId xmlns:a16="http://schemas.microsoft.com/office/drawing/2014/main" val="2935924959"/>
                    </a:ext>
                  </a:extLst>
                </a:gridCol>
                <a:gridCol w="1017223">
                  <a:extLst>
                    <a:ext uri="{9D8B030D-6E8A-4147-A177-3AD203B41FA5}">
                      <a16:colId xmlns:a16="http://schemas.microsoft.com/office/drawing/2014/main" val="62321734"/>
                    </a:ext>
                  </a:extLst>
                </a:gridCol>
              </a:tblGrid>
              <a:tr h="45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587"/>
                  </a:ext>
                </a:extLst>
              </a:tr>
              <a:tr h="390654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Úhrada faktury za zboží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(př. 1)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679308"/>
                  </a:ext>
                </a:extLst>
              </a:tr>
              <a:tr h="390654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cla (př. 2)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69316413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zboží, 600 ks v jednotkové ceně 110 Kč za 1 ks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22014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Přeprava zboží ve vlastní režii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4733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80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89" y="1999188"/>
            <a:ext cx="8207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pořízení zásob dodavatelským způsobem včetně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výdeje ze skladu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4180"/>
              </p:ext>
            </p:extLst>
          </p:nvPr>
        </p:nvGraphicFramePr>
        <p:xfrm>
          <a:off x="326086" y="3829642"/>
          <a:ext cx="8571902" cy="27365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8160">
                  <a:extLst>
                    <a:ext uri="{9D8B030D-6E8A-4147-A177-3AD203B41FA5}">
                      <a16:colId xmlns:a16="http://schemas.microsoft.com/office/drawing/2014/main" val="2700196195"/>
                    </a:ext>
                  </a:extLst>
                </a:gridCol>
                <a:gridCol w="738823">
                  <a:extLst>
                    <a:ext uri="{9D8B030D-6E8A-4147-A177-3AD203B41FA5}">
                      <a16:colId xmlns:a16="http://schemas.microsoft.com/office/drawing/2014/main" val="231077855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442724156"/>
                    </a:ext>
                  </a:extLst>
                </a:gridCol>
                <a:gridCol w="1537461">
                  <a:extLst>
                    <a:ext uri="{9D8B030D-6E8A-4147-A177-3AD203B41FA5}">
                      <a16:colId xmlns:a16="http://schemas.microsoft.com/office/drawing/2014/main" val="2921227555"/>
                    </a:ext>
                  </a:extLst>
                </a:gridCol>
                <a:gridCol w="998729">
                  <a:extLst>
                    <a:ext uri="{9D8B030D-6E8A-4147-A177-3AD203B41FA5}">
                      <a16:colId xmlns:a16="http://schemas.microsoft.com/office/drawing/2014/main" val="2935924959"/>
                    </a:ext>
                  </a:extLst>
                </a:gridCol>
                <a:gridCol w="998729">
                  <a:extLst>
                    <a:ext uri="{9D8B030D-6E8A-4147-A177-3AD203B41FA5}">
                      <a16:colId xmlns:a16="http://schemas.microsoft.com/office/drawing/2014/main" val="62321734"/>
                    </a:ext>
                  </a:extLst>
                </a:gridCol>
              </a:tblGrid>
              <a:tr h="45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587"/>
                  </a:ext>
                </a:extLst>
              </a:tr>
              <a:tr h="39065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Pojištění přepravy zboží dle smlouvy s pojišťovnou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9316413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Zboží převedeno na sklad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22014"/>
                  </a:ext>
                </a:extLst>
              </a:tr>
              <a:tr h="453866">
                <a:tc rowSpan="2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Úhrada faktury za zboží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(př. 6)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733390"/>
                  </a:ext>
                </a:extLst>
              </a:tr>
              <a:tr h="453866"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pojištění přepravy (př. 8)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263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3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89" y="1999188"/>
            <a:ext cx="8207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pořízení zásob dodavatelským způsobem včetně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výdeje ze skladu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52065"/>
              </p:ext>
            </p:extLst>
          </p:nvPr>
        </p:nvGraphicFramePr>
        <p:xfrm>
          <a:off x="377180" y="3824326"/>
          <a:ext cx="8389641" cy="15173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8160">
                  <a:extLst>
                    <a:ext uri="{9D8B030D-6E8A-4147-A177-3AD203B41FA5}">
                      <a16:colId xmlns:a16="http://schemas.microsoft.com/office/drawing/2014/main" val="2700196195"/>
                    </a:ext>
                  </a:extLst>
                </a:gridCol>
                <a:gridCol w="738823">
                  <a:extLst>
                    <a:ext uri="{9D8B030D-6E8A-4147-A177-3AD203B41FA5}">
                      <a16:colId xmlns:a16="http://schemas.microsoft.com/office/drawing/2014/main" val="231077855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442724156"/>
                    </a:ext>
                  </a:extLst>
                </a:gridCol>
                <a:gridCol w="1533600">
                  <a:extLst>
                    <a:ext uri="{9D8B030D-6E8A-4147-A177-3AD203B41FA5}">
                      <a16:colId xmlns:a16="http://schemas.microsoft.com/office/drawing/2014/main" val="2921227555"/>
                    </a:ext>
                  </a:extLst>
                </a:gridCol>
                <a:gridCol w="909529">
                  <a:extLst>
                    <a:ext uri="{9D8B030D-6E8A-4147-A177-3AD203B41FA5}">
                      <a16:colId xmlns:a16="http://schemas.microsoft.com/office/drawing/2014/main" val="2935924959"/>
                    </a:ext>
                  </a:extLst>
                </a:gridCol>
                <a:gridCol w="909529">
                  <a:extLst>
                    <a:ext uri="{9D8B030D-6E8A-4147-A177-3AD203B41FA5}">
                      <a16:colId xmlns:a16="http://schemas.microsoft.com/office/drawing/2014/main" val="62321734"/>
                    </a:ext>
                  </a:extLst>
                </a:gridCol>
              </a:tblGrid>
              <a:tr h="45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587"/>
                  </a:ext>
                </a:extLst>
              </a:tr>
              <a:tr h="453866">
                <a:tc rowSpan="2"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Prodané zboží, vydáno 800 ks: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ocenění průměrnou cenou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733390"/>
                  </a:ext>
                </a:extLst>
              </a:tr>
              <a:tr h="453866"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ocenění metodou FIFO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263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89" y="1999188"/>
            <a:ext cx="8207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úbytku zásob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08358"/>
              </p:ext>
            </p:extLst>
          </p:nvPr>
        </p:nvGraphicFramePr>
        <p:xfrm>
          <a:off x="480258" y="3440662"/>
          <a:ext cx="8350082" cy="27660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9063">
                  <a:extLst>
                    <a:ext uri="{9D8B030D-6E8A-4147-A177-3AD203B41FA5}">
                      <a16:colId xmlns:a16="http://schemas.microsoft.com/office/drawing/2014/main" val="2700196195"/>
                    </a:ext>
                  </a:extLst>
                </a:gridCol>
                <a:gridCol w="738823">
                  <a:extLst>
                    <a:ext uri="{9D8B030D-6E8A-4147-A177-3AD203B41FA5}">
                      <a16:colId xmlns:a16="http://schemas.microsoft.com/office/drawing/2014/main" val="231077855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442724156"/>
                    </a:ext>
                  </a:extLst>
                </a:gridCol>
                <a:gridCol w="1533600">
                  <a:extLst>
                    <a:ext uri="{9D8B030D-6E8A-4147-A177-3AD203B41FA5}">
                      <a16:colId xmlns:a16="http://schemas.microsoft.com/office/drawing/2014/main" val="2921227555"/>
                    </a:ext>
                  </a:extLst>
                </a:gridCol>
                <a:gridCol w="944298">
                  <a:extLst>
                    <a:ext uri="{9D8B030D-6E8A-4147-A177-3AD203B41FA5}">
                      <a16:colId xmlns:a16="http://schemas.microsoft.com/office/drawing/2014/main" val="2935924959"/>
                    </a:ext>
                  </a:extLst>
                </a:gridCol>
                <a:gridCol w="944298">
                  <a:extLst>
                    <a:ext uri="{9D8B030D-6E8A-4147-A177-3AD203B41FA5}">
                      <a16:colId xmlns:a16="http://schemas.microsoft.com/office/drawing/2014/main" val="62321734"/>
                    </a:ext>
                  </a:extLst>
                </a:gridCol>
              </a:tblGrid>
              <a:tr h="45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8587"/>
                  </a:ext>
                </a:extLst>
              </a:tr>
              <a:tr h="4967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Spotřeba materiálu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679308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Úbytek prodaného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22014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prodané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4733390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nepotřebného materiálu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7344727"/>
                  </a:ext>
                </a:extLst>
              </a:tr>
              <a:tr h="45386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prodaný materiál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6630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91693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824</TotalTime>
  <Words>592</Words>
  <Application>Microsoft Office PowerPoint</Application>
  <PresentationFormat>Předvádění na obrazovce (4:3)</PresentationFormat>
  <Paragraphs>166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2   Ing. Ivana Koštuříková, Ph.D.</vt:lpstr>
      <vt:lpstr>PŘÍKLAD 1</vt:lpstr>
      <vt:lpstr>Prezentace aplikace PowerPoint</vt:lpstr>
      <vt:lpstr>Prezentace aplikace PowerPoint</vt:lpstr>
      <vt:lpstr>PŘÍKLAD 2</vt:lpstr>
      <vt:lpstr>PŘÍKLAD 2</vt:lpstr>
      <vt:lpstr>PŘÍKLAD 2</vt:lpstr>
      <vt:lpstr>PŘÍKLAD 2</vt:lpstr>
      <vt:lpstr>PŘÍKLAD 3</vt:lpstr>
      <vt:lpstr>PŘÍKLAD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46</cp:revision>
  <dcterms:created xsi:type="dcterms:W3CDTF">2018-07-08T17:57:02Z</dcterms:created>
  <dcterms:modified xsi:type="dcterms:W3CDTF">2019-03-29T13:37:40Z</dcterms:modified>
</cp:coreProperties>
</file>