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93" r:id="rId3"/>
    <p:sldId id="295" r:id="rId4"/>
    <p:sldId id="309" r:id="rId5"/>
    <p:sldId id="311" r:id="rId6"/>
    <p:sldId id="285" r:id="rId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  <a:srgbClr val="249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7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Szarowska" userId="3c7284c1ac5c9cd1" providerId="LiveId" clId="{35BCE3EA-A0B3-4332-919C-F6059277683C}"/>
    <pc:docChg chg="modSld">
      <pc:chgData name="Irena Szarowska" userId="3c7284c1ac5c9cd1" providerId="LiveId" clId="{35BCE3EA-A0B3-4332-919C-F6059277683C}" dt="2019-11-04T19:23:45.273" v="0" actId="6549"/>
      <pc:docMkLst>
        <pc:docMk/>
      </pc:docMkLst>
      <pc:sldChg chg="modSp">
        <pc:chgData name="Irena Szarowska" userId="3c7284c1ac5c9cd1" providerId="LiveId" clId="{35BCE3EA-A0B3-4332-919C-F6059277683C}" dt="2019-11-04T19:23:45.273" v="0" actId="6549"/>
        <pc:sldMkLst>
          <pc:docMk/>
          <pc:sldMk cId="0" sldId="256"/>
        </pc:sldMkLst>
        <pc:spChg chg="mod">
          <ac:chgData name="Irena Szarowska" userId="3c7284c1ac5c9cd1" providerId="LiveId" clId="{35BCE3EA-A0B3-4332-919C-F6059277683C}" dt="2019-11-04T19:23:45.273" v="0" actId="6549"/>
          <ac:spMkLst>
            <pc:docMk/>
            <pc:sldMk cId="0" sldId="256"/>
            <ac:spMk id="3076" creationId="{7F995E34-AA3D-44BC-8B77-7DE138CCBB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0C46BF9-8B13-4CB5-97A6-7E603E624F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94B28EB-9C9E-4EA3-B261-0B6C2D95799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F10420-2DBA-45A4-BD3C-C1CA3341C4FB}" type="datetimeFigureOut">
              <a:rPr lang="cs-CZ"/>
              <a:pPr>
                <a:defRPr/>
              </a:pPr>
              <a:t>04.11.2019</a:t>
            </a:fld>
            <a:endParaRPr lang="en-US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23B2A31A-8C17-46D0-BF66-9128C6C990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9C4F4AFF-AE24-4DD9-999F-D2BC5BDE7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400C68-272A-438A-B5AC-948AE74E8E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F77B2E-E1DC-4CF9-ACD4-249361174A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0D520B-4312-4235-AB21-2B88443E24C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2B375107-6790-428F-AF71-4825780D9C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A2189794-10B3-427B-84F4-67496A9897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>
            <a:extLst>
              <a:ext uri="{FF2B5EF4-FFF2-40B4-BE49-F238E27FC236}">
                <a16:creationId xmlns:a16="http://schemas.microsoft.com/office/drawing/2014/main" id="{D89834C6-2253-4AAC-A26B-C65668C24F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3F56FF-1BA3-4769-A365-96B4CE26C13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:a16="http://schemas.microsoft.com/office/drawing/2014/main" id="{3B6B2CB3-953D-4B1D-9F13-B2DD4FDD3B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>
            <a:extLst>
              <a:ext uri="{FF2B5EF4-FFF2-40B4-BE49-F238E27FC236}">
                <a16:creationId xmlns:a16="http://schemas.microsoft.com/office/drawing/2014/main" id="{CE342A45-F421-4D1A-BF2F-561D16C7EA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A399DAA0-C00C-4EF3-965A-81AA74110B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F9B1A7-99EE-4BA1-921C-64EC4310F61F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>
            <a:extLst>
              <a:ext uri="{FF2B5EF4-FFF2-40B4-BE49-F238E27FC236}">
                <a16:creationId xmlns:a16="http://schemas.microsoft.com/office/drawing/2014/main" id="{A138E039-4F1C-49C8-B262-18CC96DF1A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>
            <a:extLst>
              <a:ext uri="{FF2B5EF4-FFF2-40B4-BE49-F238E27FC236}">
                <a16:creationId xmlns:a16="http://schemas.microsoft.com/office/drawing/2014/main" id="{C65F6F8B-609D-459F-87B1-B75B73B129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72C2BDDC-F718-4BAE-92E1-DF8FC5F198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04FA95-DA45-403C-B58A-99F56727E5D0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>
            <a:extLst>
              <a:ext uri="{FF2B5EF4-FFF2-40B4-BE49-F238E27FC236}">
                <a16:creationId xmlns:a16="http://schemas.microsoft.com/office/drawing/2014/main" id="{A138E039-4F1C-49C8-B262-18CC96DF1A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>
            <a:extLst>
              <a:ext uri="{FF2B5EF4-FFF2-40B4-BE49-F238E27FC236}">
                <a16:creationId xmlns:a16="http://schemas.microsoft.com/office/drawing/2014/main" id="{C65F6F8B-609D-459F-87B1-B75B73B129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72C2BDDC-F718-4BAE-92E1-DF8FC5F198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04FA95-DA45-403C-B58A-99F56727E5D0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96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>
            <a:extLst>
              <a:ext uri="{FF2B5EF4-FFF2-40B4-BE49-F238E27FC236}">
                <a16:creationId xmlns:a16="http://schemas.microsoft.com/office/drawing/2014/main" id="{18A6972A-F310-4C90-B9EF-B55944EFAC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>
            <a:extLst>
              <a:ext uri="{FF2B5EF4-FFF2-40B4-BE49-F238E27FC236}">
                <a16:creationId xmlns:a16="http://schemas.microsoft.com/office/drawing/2014/main" id="{6906F43D-69AE-4F1A-8117-C8AAE4BEE4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7EBA3ED2-2A4E-451D-A62C-A307954181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701CDA-AAD7-458C-8B7F-DCCF764A8422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9F645A-35AA-4D3D-A378-A37D0E34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81032-CDE1-4BD0-BC66-2430660BF2C6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841DD7-656D-432D-A852-BD54D144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33FA28-ECB3-43AD-98DA-0CD9F3109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C67E-CF12-47F3-9E8E-6272520EF0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705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36051C-650D-47EB-8799-7FDB8C11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A78A1-FA19-4B7C-9E20-7AD63A7CDDD2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B662CD-34EE-4F5B-88EC-4A7C6A04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18F2E9-687C-4840-8570-7D9638A9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5B70-64FB-4572-A8B0-073DE57D09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34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9D616B-D92F-446B-88A3-CE33BB353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14EAE-37FB-4EB8-97E0-D6B62040B8C4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BDFAD3-7365-4268-912B-634609D69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9127D8-D322-4AF5-A4F2-EBE8A8EAC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C1D63-075E-4018-9DDA-D4E971DEE5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633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BCC487-EACE-46A5-85D8-4D11411DC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B161-DF4F-4470-BB4B-0650679F0C95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FB5516-7A1F-49D4-B12F-F1EF57FA9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AA2F36-7498-4901-BDE8-88AFF030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6D709-21E6-4596-9939-BED5BEB90C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457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29A9CA-FD1C-412C-9544-B1A2CF68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1031-5E83-4B17-BAD6-5D401854D353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A6DC8D-E1C1-433B-9E19-D8E8BE55A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44B576-5052-41A3-BAB8-CB70F3A5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DA584-BDC1-4BE9-BDA3-838EBDCEB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70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7FAF8197-8ECA-459C-A8D8-09400CEA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834F0-2512-48A8-A48B-5374DFF4FB4D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1F8AFE18-6E60-44DC-9170-68B06DDDB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9FF5FFF9-B173-433C-B1E0-DDF18E693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96B4-3623-4BBB-9002-EFCFE2B110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172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CA5ABCAD-DAFB-470E-896E-BA57390F9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EB5E-27EA-40E9-ADF0-27A6159D86EE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F5EDB0CE-E350-45A4-8BE1-54ED5D8D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B264365E-3D1F-4A83-B9FF-783B4163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0D571-4ACA-4D47-B3C8-47AFD04B68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048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CD3A21BA-7DC1-4D8A-9194-B5120877B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CBCC-DBD6-42AC-B255-BCB3956BFBF0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7227E6CA-7628-4836-BFF3-D1B96673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DB23D4F3-B350-4D0A-B7D6-552A9B08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B1CF4-8E7D-4E73-A5B8-0678FAC03C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841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980D71B9-D2BE-400A-86B1-20F05109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4DDB-CCE4-4A79-AF87-565131ED6E47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F5A798DE-2DC0-4491-93F7-058F2B48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1CA5112-9B6E-4FCA-BB91-F7BCBE39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92731-8569-43D0-AA22-5429A44798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651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2BF1753F-CEC4-483E-8D11-15C3BFBB7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02901-0FDD-4058-AEEB-036C8A52F197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639CE9B1-C3C6-4438-B629-3CD46D44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84B4C3D8-29B5-4F43-8289-503EBBEA4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109A-DC85-451E-8FC4-2DD8897689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4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85371DA7-62B1-4AEE-94E1-0B46AE82A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166CA-A7BD-4119-85B4-A306A6D88D10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4F843D3-D69C-4146-9C45-026668F8C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02807FF-E34D-426F-B5FE-481E22B2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7CE6-1D51-44CF-84AF-E82A0B0599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019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DB166F4E-29AB-418D-820F-CF2A7A52DC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251236DD-1CA3-488E-B211-8D377294B1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6FD385-0201-4549-AEEE-6D796882A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B1F42D-4B17-4B89-8BAC-A6FB6B30F4D2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E4C80D-D61F-43F9-8479-B3E5A6B60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252CD2-38F4-48F5-9E95-C30E5A6CE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A456A7C-0537-4B9C-BA20-84D9FBF973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3430F79-6232-4C89-9C60-B313547A96B4}"/>
              </a:ext>
            </a:extLst>
          </p:cNvPr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Východiska municipálních a regionálních financí</a:t>
            </a:r>
            <a:endParaRPr lang="cs-CZ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ovéPole 7">
            <a:extLst>
              <a:ext uri="{FF2B5EF4-FFF2-40B4-BE49-F238E27FC236}">
                <a16:creationId xmlns:a16="http://schemas.microsoft.com/office/drawing/2014/main" id="{7F995E34-AA3D-44BC-8B77-7DE138CCB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11713"/>
            <a:ext cx="9144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Ing. Irena Szarowská, 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Katedra financí a účetnictví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77D3CD3-6647-4D6C-B891-237890A1F9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" y="112620"/>
            <a:ext cx="4517409" cy="1612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F61DA94F-9625-4426-816A-CC66D2452958}"/>
              </a:ext>
            </a:extLst>
          </p:cNvPr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b="1" dirty="0">
                <a:solidFill>
                  <a:schemeClr val="bg1"/>
                </a:solidFill>
              </a:rPr>
              <a:t>Východiska municipálních a regionálních financí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27899494-9A81-4428-B2F1-40E94E78314E}" type="slidenum">
              <a:rPr lang="cs-CZ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2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>
            <a:extLst>
              <a:ext uri="{FF2B5EF4-FFF2-40B4-BE49-F238E27FC236}">
                <a16:creationId xmlns:a16="http://schemas.microsoft.com/office/drawing/2014/main" id="{F52FA1AD-96E8-438D-A5FA-99614D944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995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Arial" panose="020B0604020202020204" pitchFamily="34" charset="0"/>
              </a:rPr>
              <a:t>POSTAVENÍ REGIONÁLNÍCH A MUNICIPÁLNÍCH FINANCÍ V SYSTÉMU VĚDNÍCH DISCIPLÍN</a:t>
            </a:r>
          </a:p>
        </p:txBody>
      </p:sp>
      <p:pic>
        <p:nvPicPr>
          <p:cNvPr id="4102" name="Obrázek 6">
            <a:extLst>
              <a:ext uri="{FF2B5EF4-FFF2-40B4-BE49-F238E27FC236}">
                <a16:creationId xmlns:a16="http://schemas.microsoft.com/office/drawing/2014/main" id="{21BFD11E-8795-479E-BCB7-D5B235967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49438"/>
            <a:ext cx="7397750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11F2996-BEDE-45FE-925D-BBFD863A9160}"/>
              </a:ext>
            </a:extLst>
          </p:cNvPr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b="1" dirty="0">
                <a:solidFill>
                  <a:schemeClr val="bg1"/>
                </a:solidFill>
              </a:rPr>
              <a:t>Východiska municipálních a regionálních financí 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BDA5F30A-A1AA-4951-9F86-281A1CB089DE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3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6149" name="TextovéPole 8">
            <a:extLst>
              <a:ext uri="{FF2B5EF4-FFF2-40B4-BE49-F238E27FC236}">
                <a16:creationId xmlns:a16="http://schemas.microsoft.com/office/drawing/2014/main" id="{100BDF34-587A-4968-9A8F-8E8033515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44" y="884237"/>
            <a:ext cx="845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VYMEZENÍ REGIONÁLNÍCH A MUNICIPÁLNÍCH FINANCÍ </a:t>
            </a:r>
          </a:p>
        </p:txBody>
      </p:sp>
      <p:sp>
        <p:nvSpPr>
          <p:cNvPr id="3078" name="Zástupný symbol pro obsah 2">
            <a:extLst>
              <a:ext uri="{FF2B5EF4-FFF2-40B4-BE49-F238E27FC236}">
                <a16:creationId xmlns:a16="http://schemas.microsoft.com/office/drawing/2014/main" id="{D6B89FD0-ED27-4E00-B456-EFEF4461C63B}"/>
              </a:ext>
            </a:extLst>
          </p:cNvPr>
          <p:cNvSpPr txBox="1">
            <a:spLocks/>
          </p:cNvSpPr>
          <p:nvPr/>
        </p:nvSpPr>
        <p:spPr bwMode="auto">
          <a:xfrm>
            <a:off x="319087" y="1509712"/>
            <a:ext cx="8547100" cy="43894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2400" b="1" dirty="0"/>
              <a:t>Municipální a regionální finance </a:t>
            </a:r>
            <a:r>
              <a:rPr lang="cs-CZ" sz="2400" dirty="0"/>
              <a:t>(MRF) se zabývají financováním a hospodařením územně samosprávných celků 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Municipální a regionální finance jsou součástí </a:t>
            </a:r>
            <a:r>
              <a:rPr lang="cs-CZ" sz="2400" b="1" dirty="0"/>
              <a:t>veřejných financí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Veřejné finance </a:t>
            </a:r>
            <a:r>
              <a:rPr lang="cs-CZ" sz="2400" dirty="0"/>
              <a:t>zahrnují veškeré finanční prostředky, kterými disponuje stát, státní orgány a ostatní veřejnoprávní orgány a organizace 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Základní principy:</a:t>
            </a:r>
          </a:p>
          <a:p>
            <a:pPr marL="876300" lvl="2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Nenávratnost </a:t>
            </a:r>
          </a:p>
          <a:p>
            <a:pPr marL="876300" lvl="2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 err="1"/>
              <a:t>Neekvivalence</a:t>
            </a:r>
            <a:endParaRPr lang="cs-CZ" sz="2400" dirty="0"/>
          </a:p>
          <a:p>
            <a:pPr marL="876300" lvl="2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Nedobrovolnost</a:t>
            </a:r>
          </a:p>
          <a:p>
            <a:pPr marL="605790" lvl="1" indent="-342900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F60718E9-2517-4737-9763-A8C0291FAED9}"/>
              </a:ext>
            </a:extLst>
          </p:cNvPr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b="1" dirty="0">
                <a:solidFill>
                  <a:schemeClr val="bg1"/>
                </a:solidFill>
              </a:rPr>
              <a:t>Východiska municipálních a regionálních financí 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7F090724-773E-4620-843E-6EB595035989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4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5125" name="TextovéPole 8">
            <a:extLst>
              <a:ext uri="{FF2B5EF4-FFF2-40B4-BE49-F238E27FC236}">
                <a16:creationId xmlns:a16="http://schemas.microsoft.com/office/drawing/2014/main" id="{32F15240-94FA-4280-853E-B290831F7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4775" y="825500"/>
            <a:ext cx="8459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2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cs-CZ" b="1" dirty="0">
                <a:latin typeface="Arial" panose="020B0604020202020204" pitchFamily="34" charset="0"/>
              </a:rPr>
              <a:t>VLÁDNÍ ÚROVNĚ</a:t>
            </a:r>
            <a:r>
              <a:rPr lang="cs-CZ" sz="2800" b="1" cap="small" dirty="0">
                <a:latin typeface="Arial" panose="020B0604020202020204" pitchFamily="34" charset="0"/>
              </a:rPr>
              <a:t> a </a:t>
            </a:r>
            <a:r>
              <a:rPr lang="cs-CZ" b="1" cap="small" dirty="0">
                <a:latin typeface="Arial" panose="020B0604020202020204" pitchFamily="34" charset="0"/>
              </a:rPr>
              <a:t>JEJICH ROZPOČTY</a:t>
            </a:r>
            <a:endParaRPr lang="cs-CZ" b="1" i="1" cap="small" dirty="0">
              <a:latin typeface="Arial" panose="020B0604020202020204" pitchFamily="34" charset="0"/>
            </a:endParaRPr>
          </a:p>
        </p:txBody>
      </p:sp>
      <p:sp>
        <p:nvSpPr>
          <p:cNvPr id="3078" name="Zástupný symbol pro obsah 2">
            <a:extLst>
              <a:ext uri="{FF2B5EF4-FFF2-40B4-BE49-F238E27FC236}">
                <a16:creationId xmlns:a16="http://schemas.microsoft.com/office/drawing/2014/main" id="{FFA12F1C-9D0F-49E0-ABA1-464B82FC50CA}"/>
              </a:ext>
            </a:extLst>
          </p:cNvPr>
          <p:cNvSpPr txBox="1">
            <a:spLocks/>
          </p:cNvSpPr>
          <p:nvPr/>
        </p:nvSpPr>
        <p:spPr bwMode="auto">
          <a:xfrm>
            <a:off x="319088" y="1616075"/>
            <a:ext cx="8352964" cy="43894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cs-CZ" sz="2400" dirty="0"/>
              <a:t>Podle definice přijaté MMF a zeměmi OECD rozlišujeme       4 vládní úrovně:</a:t>
            </a:r>
          </a:p>
          <a:p>
            <a:pPr marL="342900" indent="-342900" algn="just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Ústřední vláda</a:t>
            </a:r>
            <a:r>
              <a:rPr lang="cs-CZ" sz="2400" dirty="0"/>
              <a:t> a její rozpočet v unitárních státech, či federální ve federativních státech. </a:t>
            </a:r>
          </a:p>
          <a:p>
            <a:pPr marL="342900" indent="-342900" algn="just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Regionální (republiková, zemská, provincionální) vláda - </a:t>
            </a:r>
            <a:r>
              <a:rPr lang="cs-CZ" sz="2400" dirty="0"/>
              <a:t>může jít o státy, provincie, země (ve federativních zemích), regiony, okresy, distrikty – v ČR kraje. </a:t>
            </a:r>
          </a:p>
          <a:p>
            <a:pPr marL="342900" indent="-342900" algn="just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Místní </a:t>
            </a:r>
            <a:r>
              <a:rPr lang="cs-CZ" sz="2400" dirty="0"/>
              <a:t>(municipální) </a:t>
            </a:r>
            <a:r>
              <a:rPr lang="cs-CZ" sz="2400" b="1" dirty="0"/>
              <a:t>vláda</a:t>
            </a:r>
            <a:r>
              <a:rPr lang="cs-CZ" sz="2400" dirty="0"/>
              <a:t>. </a:t>
            </a:r>
          </a:p>
          <a:p>
            <a:pPr marL="342900" indent="-342900" algn="just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Nadnárodní vláda</a:t>
            </a:r>
            <a:r>
              <a:rPr lang="cs-CZ" sz="2400" dirty="0"/>
              <a:t>.  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cs-CZ" sz="2000" b="1" dirty="0"/>
          </a:p>
          <a:p>
            <a:pPr>
              <a:defRPr/>
            </a:pPr>
            <a:endParaRPr lang="cs-CZ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F60718E9-2517-4737-9763-A8C0291FAED9}"/>
              </a:ext>
            </a:extLst>
          </p:cNvPr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b="1" dirty="0">
                <a:solidFill>
                  <a:schemeClr val="bg1"/>
                </a:solidFill>
              </a:rPr>
              <a:t>Východiska municipálních a regionálních financí 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7F090724-773E-4620-843E-6EB595035989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5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5125" name="TextovéPole 8">
            <a:extLst>
              <a:ext uri="{FF2B5EF4-FFF2-40B4-BE49-F238E27FC236}">
                <a16:creationId xmlns:a16="http://schemas.microsoft.com/office/drawing/2014/main" id="{32F15240-94FA-4280-853E-B290831F7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4775" y="825500"/>
            <a:ext cx="8459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2" indent="0" algn="ctr" eaLnBrk="1" hangingPunct="1">
              <a:spcBef>
                <a:spcPct val="0"/>
              </a:spcBef>
              <a:buNone/>
              <a:defRPr/>
            </a:pPr>
            <a:r>
              <a:rPr lang="cs-CZ" sz="2800" b="1" cap="small" dirty="0">
                <a:latin typeface="Arial" panose="020B0604020202020204" pitchFamily="34" charset="0"/>
              </a:rPr>
              <a:t>Vznik územní samosprávy </a:t>
            </a:r>
          </a:p>
        </p:txBody>
      </p:sp>
      <p:sp>
        <p:nvSpPr>
          <p:cNvPr id="3078" name="Zástupný symbol pro obsah 2">
            <a:extLst>
              <a:ext uri="{FF2B5EF4-FFF2-40B4-BE49-F238E27FC236}">
                <a16:creationId xmlns:a16="http://schemas.microsoft.com/office/drawing/2014/main" id="{FFA12F1C-9D0F-49E0-ABA1-464B82FC50CA}"/>
              </a:ext>
            </a:extLst>
          </p:cNvPr>
          <p:cNvSpPr txBox="1">
            <a:spLocks/>
          </p:cNvSpPr>
          <p:nvPr/>
        </p:nvSpPr>
        <p:spPr bwMode="auto">
          <a:xfrm>
            <a:off x="319088" y="1616075"/>
            <a:ext cx="8352964" cy="43894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54013" indent="-354013" algn="just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Územní samospráva </a:t>
            </a:r>
            <a:r>
              <a:rPr lang="cs-CZ" altLang="cs-CZ" sz="2400" dirty="0"/>
              <a:t>na základě stanovené působnosti a ekonomických podmínek vykonává veřejnou správu na území menším než je stát.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Vznik územní samosprávy</a:t>
            </a:r>
            <a:r>
              <a:rPr lang="cs-CZ" sz="2400" dirty="0"/>
              <a:t>: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1" dirty="0"/>
              <a:t>Přirozeně</a:t>
            </a:r>
            <a:r>
              <a:rPr lang="cs-CZ" sz="2400" dirty="0"/>
              <a:t> – jako obce, města, municipality – s obyvateli, kteří sídlí na stejném místě.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1" dirty="0"/>
              <a:t>Uměle</a:t>
            </a:r>
            <a:r>
              <a:rPr lang="cs-CZ" sz="2400" dirty="0"/>
              <a:t> – z vůle státu – jako vyšší stupeň územní samosprávy na regionální úrovni, zahrnující společenství obyvatel více měst a obcí v dané oblasti, které spojují společné zájmy na střední úrovni.</a:t>
            </a:r>
          </a:p>
          <a:p>
            <a:pPr>
              <a:defRPr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1004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A4F9B34-E522-4791-BD74-A4CCD705C7BA}"/>
              </a:ext>
            </a:extLst>
          </p:cNvPr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b="1" dirty="0">
                <a:solidFill>
                  <a:schemeClr val="bg1"/>
                </a:solidFill>
              </a:rPr>
              <a:t>Východiska municipálních a regionálních financí 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3A8CB6F1-CFF0-4941-8403-D3AAA51344E7}" type="slidenum">
              <a:rPr lang="cs-CZ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6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8197" name="TextovéPole 8">
            <a:extLst>
              <a:ext uri="{FF2B5EF4-FFF2-40B4-BE49-F238E27FC236}">
                <a16:creationId xmlns:a16="http://schemas.microsoft.com/office/drawing/2014/main" id="{FF0BD702-9BBE-47BD-B752-5BD2BFE05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8" y="930275"/>
            <a:ext cx="84597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cs-CZ" b="1" cap="small" dirty="0">
                <a:latin typeface="Arial" panose="020B0604020202020204" pitchFamily="34" charset="0"/>
              </a:rPr>
              <a:t>Předpoklady fungování územní samosprávy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4102" name="TextovéPole 8">
            <a:extLst>
              <a:ext uri="{FF2B5EF4-FFF2-40B4-BE49-F238E27FC236}">
                <a16:creationId xmlns:a16="http://schemas.microsoft.com/office/drawing/2014/main" id="{00DB936A-430D-413C-853C-99797A39D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8" y="1609725"/>
            <a:ext cx="8459787" cy="37856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Legislativní </a:t>
            </a:r>
            <a:r>
              <a:rPr lang="cs-CZ" sz="2400" dirty="0"/>
              <a:t>– Ústava ČR, zákony ČR, Evropská charta místní samosprávy a návrh Evropské charty regionální samosprávy (vznik a postavení jednotlivých stupňů územní samosprávy, pravomoci, působnost, autonomii a odpovědnost) </a:t>
            </a:r>
          </a:p>
          <a:p>
            <a:pPr marL="342900" indent="-342900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cs-CZ" sz="2400" dirty="0"/>
          </a:p>
          <a:p>
            <a:pPr marL="342900" indent="-342900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Ekonomické </a:t>
            </a:r>
            <a:r>
              <a:rPr lang="cs-CZ" sz="2400" dirty="0"/>
              <a:t>(vlastnictví majetku a právo s ním hospodařit v souladu s vlastnickým právem, možnost získávání vlastních finančních prostředků a sestavování vlastního rozpočtu a hospodaření podle něho)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91</Words>
  <Application>Microsoft Office PowerPoint</Application>
  <PresentationFormat>Předvádění na obrazovce (4:3)</PresentationFormat>
  <Paragraphs>37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Petrásek</dc:creator>
  <cp:lastModifiedBy>Irena Szarowska</cp:lastModifiedBy>
  <cp:revision>113</cp:revision>
  <dcterms:created xsi:type="dcterms:W3CDTF">2008-12-30T09:11:17Z</dcterms:created>
  <dcterms:modified xsi:type="dcterms:W3CDTF">2019-11-04T19:23:53Z</dcterms:modified>
</cp:coreProperties>
</file>